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389" r:id="rId2"/>
    <p:sldId id="377" r:id="rId3"/>
    <p:sldId id="289" r:id="rId4"/>
    <p:sldId id="271" r:id="rId5"/>
    <p:sldId id="376" r:id="rId6"/>
    <p:sldId id="294" r:id="rId7"/>
    <p:sldId id="378" r:id="rId8"/>
    <p:sldId id="379" r:id="rId9"/>
    <p:sldId id="380" r:id="rId10"/>
    <p:sldId id="381" r:id="rId11"/>
    <p:sldId id="384" r:id="rId12"/>
    <p:sldId id="385" r:id="rId13"/>
    <p:sldId id="382" r:id="rId14"/>
    <p:sldId id="383" r:id="rId15"/>
    <p:sldId id="387" r:id="rId16"/>
    <p:sldId id="386" r:id="rId17"/>
    <p:sldId id="290" r:id="rId18"/>
    <p:sldId id="38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37" autoAdjust="0"/>
    <p:restoredTop sz="94640" autoAdjust="0"/>
  </p:normalViewPr>
  <p:slideViewPr>
    <p:cSldViewPr>
      <p:cViewPr varScale="1">
        <p:scale>
          <a:sx n="101" d="100"/>
          <a:sy n="101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6"/>
    </p:cViewPr>
  </p:sorterViewPr>
  <p:notesViewPr>
    <p:cSldViewPr>
      <p:cViewPr varScale="1">
        <p:scale>
          <a:sx n="59" d="100"/>
          <a:sy n="59" d="100"/>
        </p:scale>
        <p:origin x="-174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EB5FF-1DD8-476B-8FAB-880AEC595867}" type="datetimeFigureOut">
              <a:rPr lang="en-US" smtClean="0"/>
              <a:pPr/>
              <a:t>12/14/2010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B739A-5727-4B53-90C2-933B80C596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</a:t>
            </a:r>
            <a:r>
              <a:rPr lang="en-US" baseline="0" dirty="0" smtClean="0"/>
              <a:t> stations – Ana &amp; George, Appropriate Dress – Adelfa &amp; </a:t>
            </a:r>
            <a:r>
              <a:rPr lang="en-US" baseline="0" dirty="0" smtClean="0"/>
              <a:t>Paula, </a:t>
            </a:r>
            <a:r>
              <a:rPr lang="en-US" baseline="0" dirty="0" smtClean="0"/>
              <a:t>Positive Work Ethic – Lisa &amp; Marjorie, Customer Service – Renee &amp; Amber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B739A-5727-4B53-90C2-933B80C5965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English </a:t>
            </a:r>
            <a:r>
              <a:rPr lang="en-US" baseline="0" dirty="0" smtClean="0"/>
              <a:t>252 – dictionary &amp; thesaurus; Anime Club – paper &amp; markers; too long – thick book &amp; pens; best – 1</a:t>
            </a:r>
            <a:r>
              <a:rPr lang="en-US" baseline="30000" dirty="0" smtClean="0"/>
              <a:t>st</a:t>
            </a:r>
            <a:r>
              <a:rPr lang="en-US" baseline="0" dirty="0" smtClean="0"/>
              <a:t> place ribbons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B739A-5727-4B53-90C2-933B80C59652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6D2A-5EC5-442F-B94A-FEB8BEACD391}" type="datetimeFigureOut">
              <a:rPr lang="en-US" smtClean="0"/>
              <a:pPr/>
              <a:t>12/14/2010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0B38-C81C-4B6F-8D7A-F12A9D8CB0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6D2A-5EC5-442F-B94A-FEB8BEACD391}" type="datetimeFigureOut">
              <a:rPr lang="en-US" smtClean="0"/>
              <a:pPr/>
              <a:t>12/14/2010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0B38-C81C-4B6F-8D7A-F12A9D8CB0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6D2A-5EC5-442F-B94A-FEB8BEACD391}" type="datetimeFigureOut">
              <a:rPr lang="en-US" smtClean="0"/>
              <a:pPr/>
              <a:t>12/14/2010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0B38-C81C-4B6F-8D7A-F12A9D8CB0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6D2A-5EC5-442F-B94A-FEB8BEACD391}" type="datetimeFigureOut">
              <a:rPr lang="en-US" smtClean="0"/>
              <a:pPr/>
              <a:t>12/14/2010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0B38-C81C-4B6F-8D7A-F12A9D8CB0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6D2A-5EC5-442F-B94A-FEB8BEACD391}" type="datetimeFigureOut">
              <a:rPr lang="en-US" smtClean="0"/>
              <a:pPr/>
              <a:t>12/14/2010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0B38-C81C-4B6F-8D7A-F12A9D8CB0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6D2A-5EC5-442F-B94A-FEB8BEACD391}" type="datetimeFigureOut">
              <a:rPr lang="en-US" smtClean="0"/>
              <a:pPr/>
              <a:t>12/14/2010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0B38-C81C-4B6F-8D7A-F12A9D8CB0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6D2A-5EC5-442F-B94A-FEB8BEACD391}" type="datetimeFigureOut">
              <a:rPr lang="en-US" smtClean="0"/>
              <a:pPr/>
              <a:t>12/14/2010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0B38-C81C-4B6F-8D7A-F12A9D8CB0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6D2A-5EC5-442F-B94A-FEB8BEACD391}" type="datetimeFigureOut">
              <a:rPr lang="en-US" smtClean="0"/>
              <a:pPr/>
              <a:t>12/14/2010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0B38-C81C-4B6F-8D7A-F12A9D8CB0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6D2A-5EC5-442F-B94A-FEB8BEACD391}" type="datetimeFigureOut">
              <a:rPr lang="en-US" smtClean="0"/>
              <a:pPr/>
              <a:t>12/14/2010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0B38-C81C-4B6F-8D7A-F12A9D8CB0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6D2A-5EC5-442F-B94A-FEB8BEACD391}" type="datetimeFigureOut">
              <a:rPr lang="en-US" smtClean="0"/>
              <a:pPr/>
              <a:t>12/14/2010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0B38-C81C-4B6F-8D7A-F12A9D8CB0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99D6D2A-5EC5-442F-B94A-FEB8BEACD391}" type="datetimeFigureOut">
              <a:rPr lang="en-US" smtClean="0"/>
              <a:pPr/>
              <a:t>12/14/2010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BAE0B38-C81C-4B6F-8D7A-F12A9D8CB0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99D6D2A-5EC5-442F-B94A-FEB8BEACD391}" type="datetimeFigureOut">
              <a:rPr lang="en-US" smtClean="0"/>
              <a:pPr/>
              <a:t>12/14/2010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BAE0B38-C81C-4B6F-8D7A-F12A9D8CB0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bV-7z9UUg8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4BZC5cEpE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You Tube Intro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year ago…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en-US" sz="2800" dirty="0" smtClean="0"/>
              <a:t>… we were worried that we did not provide consistent customer service to our students.</a:t>
            </a:r>
          </a:p>
          <a:p>
            <a:pPr>
              <a:buNone/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200" dirty="0" smtClean="0"/>
              <a:t>“Work areas should be neat, clean and free of clutter”</a:t>
            </a:r>
          </a:p>
          <a:p>
            <a:pPr>
              <a:defRPr/>
            </a:pPr>
            <a:r>
              <a:rPr lang="en-US" sz="2200" dirty="0" smtClean="0"/>
              <a:t>“Help the students as much as possible”</a:t>
            </a:r>
          </a:p>
          <a:p>
            <a:pPr>
              <a:defRPr/>
            </a:pPr>
            <a:r>
              <a:rPr lang="en-US" sz="2200" dirty="0" smtClean="0"/>
              <a:t>“Dress should  be professional and appropriate for department”</a:t>
            </a:r>
          </a:p>
          <a:p>
            <a:pPr>
              <a:defRPr/>
            </a:pPr>
            <a:r>
              <a:rPr lang="en-US" sz="2200" dirty="0" smtClean="0"/>
              <a:t>“Train student aides”</a:t>
            </a:r>
          </a:p>
          <a:p>
            <a:pPr>
              <a:defRPr/>
            </a:pPr>
            <a:r>
              <a:rPr lang="en-US" sz="2200" dirty="0" smtClean="0"/>
              <a:t>“Discuss what we can do, not what we cannot”</a:t>
            </a:r>
          </a:p>
          <a:p>
            <a:pPr>
              <a:defRPr/>
            </a:pPr>
            <a:r>
              <a:rPr lang="en-US" sz="2200" dirty="0" smtClean="0"/>
              <a:t>“Make students the priority”</a:t>
            </a:r>
          </a:p>
          <a:p>
            <a:pPr>
              <a:defRPr/>
            </a:pPr>
            <a:r>
              <a:rPr lang="en-US" sz="2200" dirty="0" smtClean="0"/>
              <a:t>“Return phone calls and emails”</a:t>
            </a:r>
          </a:p>
          <a:p>
            <a:pPr>
              <a:defRPr/>
            </a:pPr>
            <a:r>
              <a:rPr lang="en-US" sz="2200" dirty="0" smtClean="0"/>
              <a:t>“Document communications</a:t>
            </a:r>
            <a:r>
              <a:rPr lang="en-US" sz="2200" dirty="0" smtClean="0"/>
              <a:t>”</a:t>
            </a:r>
          </a:p>
          <a:p>
            <a:pPr>
              <a:buNone/>
              <a:defRPr/>
            </a:pPr>
            <a:r>
              <a:rPr lang="en-US" sz="2200" dirty="0" smtClean="0"/>
              <a:t>	</a:t>
            </a:r>
            <a:r>
              <a:rPr lang="en-US" sz="2200" dirty="0" smtClean="0"/>
              <a:t>								</a:t>
            </a:r>
            <a:r>
              <a:rPr lang="en-US" sz="1400" dirty="0" err="1" smtClean="0"/>
              <a:t>EG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Program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What are they?</a:t>
            </a:r>
          </a:p>
          <a:p>
            <a:endParaRPr lang="en-US" sz="2000" dirty="0" smtClean="0"/>
          </a:p>
          <a:p>
            <a:r>
              <a:rPr lang="en-US" sz="2000" dirty="0" smtClean="0"/>
              <a:t>Outcomes that state what students should know after using your services</a:t>
            </a:r>
          </a:p>
          <a:p>
            <a:endParaRPr lang="en-US" sz="2000" dirty="0" smtClean="0"/>
          </a:p>
          <a:p>
            <a:r>
              <a:rPr lang="en-US" sz="2000" dirty="0" smtClean="0"/>
              <a:t>Focus has shifted from instructional support to “student learning”</a:t>
            </a:r>
          </a:p>
          <a:p>
            <a:endParaRPr lang="en-US" sz="2000" dirty="0" smtClean="0"/>
          </a:p>
          <a:p>
            <a:r>
              <a:rPr lang="en-US" sz="2000" dirty="0" smtClean="0"/>
              <a:t>Do the students seeking our service have an “in the moment” epiphany?</a:t>
            </a:r>
          </a:p>
          <a:p>
            <a:r>
              <a:rPr lang="en-US" sz="2000" dirty="0" smtClean="0"/>
              <a:t>How many describe a “before and after” type of experience?</a:t>
            </a:r>
          </a:p>
          <a:p>
            <a:r>
              <a:rPr lang="en-US" sz="2000" dirty="0" smtClean="0"/>
              <a:t>How is this useful for our program’s improvement?</a:t>
            </a:r>
          </a:p>
          <a:p>
            <a:endParaRPr lang="en-US" sz="2000" dirty="0" smtClean="0"/>
          </a:p>
          <a:p>
            <a:r>
              <a:rPr lang="en-US" sz="2000" dirty="0" smtClean="0"/>
              <a:t>Common assessment methods in Student Services.</a:t>
            </a:r>
          </a:p>
          <a:p>
            <a:pPr lvl="1"/>
            <a:r>
              <a:rPr lang="en-US" sz="1600" dirty="0" smtClean="0"/>
              <a:t>Surveys (attitudes and perceptions of students, staff, employers)</a:t>
            </a:r>
          </a:p>
          <a:p>
            <a:pPr lvl="1"/>
            <a:r>
              <a:rPr lang="en-US" sz="1600" dirty="0" smtClean="0"/>
              <a:t>Demonstration</a:t>
            </a:r>
          </a:p>
          <a:p>
            <a:pPr lvl="1"/>
            <a:r>
              <a:rPr lang="en-US" sz="1600" dirty="0" smtClean="0"/>
              <a:t>Staff journals, interviews, focus groups</a:t>
            </a:r>
          </a:p>
          <a:p>
            <a:pPr lvl="1"/>
            <a:r>
              <a:rPr lang="en-US" sz="1600" dirty="0" smtClean="0"/>
              <a:t>Review of annual </a:t>
            </a:r>
            <a:r>
              <a:rPr lang="en-US" sz="1600" dirty="0" smtClean="0"/>
              <a:t>goals					</a:t>
            </a:r>
          </a:p>
          <a:p>
            <a:pPr lvl="1"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							</a:t>
            </a:r>
            <a:r>
              <a:rPr lang="en-US" sz="1500" dirty="0" err="1" smtClean="0"/>
              <a:t>EAW</a:t>
            </a:r>
            <a:endParaRPr lang="en-US" sz="15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Mapping PLO’s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599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None/>
            </a:pPr>
            <a:endParaRPr lang="en-US" sz="1800" b="1" dirty="0" smtClean="0"/>
          </a:p>
          <a:p>
            <a:pPr>
              <a:buFont typeface="Arial" pitchFamily="34" charset="0"/>
              <a:buNone/>
            </a:pPr>
            <a:r>
              <a:rPr lang="en-US" sz="1800" b="1" dirty="0" smtClean="0"/>
              <a:t>Tutorial Center Program Learning Outcome (PLO)</a:t>
            </a:r>
          </a:p>
          <a:p>
            <a:pPr>
              <a:buFont typeface="Arial" pitchFamily="34" charset="0"/>
              <a:buNone/>
            </a:pPr>
            <a:r>
              <a:rPr lang="en-US" dirty="0" smtClean="0"/>
              <a:t>	</a:t>
            </a:r>
            <a:r>
              <a:rPr lang="en-US" sz="1800" dirty="0" smtClean="0"/>
              <a:t>The student will be able to apply appropriate study strategies to improve class performance.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None/>
            </a:pPr>
            <a:r>
              <a:rPr lang="en-US" sz="1800" b="1" dirty="0" smtClean="0"/>
              <a:t>Reedley College General Education (Institutional) Learning Outcome (</a:t>
            </a:r>
            <a:r>
              <a:rPr lang="en-US" sz="1800" b="1" dirty="0" err="1" smtClean="0"/>
              <a:t>GELO</a:t>
            </a:r>
            <a:r>
              <a:rPr lang="en-US" sz="1800" b="1" dirty="0" smtClean="0"/>
              <a:t>)</a:t>
            </a:r>
          </a:p>
          <a:p>
            <a:pPr>
              <a:buFont typeface="Arial" pitchFamily="34" charset="0"/>
              <a:buNone/>
            </a:pPr>
            <a:r>
              <a:rPr lang="en-US" dirty="0" smtClean="0"/>
              <a:t>	</a:t>
            </a:r>
            <a:r>
              <a:rPr lang="en-US" sz="1800" dirty="0" smtClean="0"/>
              <a:t>Assess current knowledge, skills, and abilities to further develop them and apply them to new situations (</a:t>
            </a:r>
            <a:r>
              <a:rPr lang="en-US" sz="1800" i="1" dirty="0" smtClean="0"/>
              <a:t>Personal Development)</a:t>
            </a:r>
            <a:endParaRPr lang="en-US" sz="1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Font typeface="Arial" pitchFamily="34" charset="0"/>
              <a:buNone/>
            </a:pPr>
            <a:r>
              <a:rPr lang="en-US" sz="2300" b="1" i="1" dirty="0" smtClean="0"/>
              <a:t>Reedley College Mission Statement</a:t>
            </a:r>
          </a:p>
          <a:p>
            <a:pPr>
              <a:buFont typeface="Arial" pitchFamily="34" charset="0"/>
              <a:buNone/>
            </a:pPr>
            <a:r>
              <a:rPr lang="en-US" sz="2100" i="1" dirty="0" smtClean="0"/>
              <a:t>Reedley College provides an accessible, student-centered educational environment featuring high-quality learning opportunities.  We offer basic skills enhancement, associate degree programs, career technical education, and transfer-level courses as an integral component for life-long learning within a diverse local and global community</a:t>
            </a:r>
            <a:r>
              <a:rPr lang="en-US" sz="2100" i="1" dirty="0" smtClean="0"/>
              <a:t>.</a:t>
            </a:r>
          </a:p>
          <a:p>
            <a:pPr>
              <a:buFont typeface="Arial" pitchFamily="34" charset="0"/>
              <a:buNone/>
            </a:pPr>
            <a:endParaRPr lang="en-US" sz="2100" dirty="0" smtClean="0"/>
          </a:p>
        </p:txBody>
      </p:sp>
      <p:sp>
        <p:nvSpPr>
          <p:cNvPr id="6" name="Up-Down Arrow 5"/>
          <p:cNvSpPr/>
          <p:nvPr/>
        </p:nvSpPr>
        <p:spPr>
          <a:xfrm>
            <a:off x="4038600" y="2590800"/>
            <a:ext cx="228600" cy="4572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Up-Down Arrow 6"/>
          <p:cNvSpPr/>
          <p:nvPr/>
        </p:nvSpPr>
        <p:spPr>
          <a:xfrm>
            <a:off x="4038600" y="4191000"/>
            <a:ext cx="228600" cy="4572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Classified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b="1" dirty="0" smtClean="0"/>
              <a:t>Directions: </a:t>
            </a:r>
            <a:r>
              <a:rPr lang="en-US" sz="2600" dirty="0" smtClean="0"/>
              <a:t>Develop a standard for classified staff to follow. It should be simple and clear. When your group finalizes their standard, transfer it onto a t-shirt to present at the end of the activity (be creative!).</a:t>
            </a:r>
          </a:p>
          <a:p>
            <a:pPr>
              <a:buNone/>
            </a:pPr>
            <a:r>
              <a:rPr lang="en-US" sz="2000" dirty="0" smtClean="0">
                <a:hlinkClick r:id="rId2"/>
              </a:rPr>
              <a:t>(Example)</a:t>
            </a:r>
            <a:endParaRPr lang="en-US" sz="2000" dirty="0" smtClean="0"/>
          </a:p>
          <a:p>
            <a:pPr>
              <a:buNone/>
            </a:pPr>
            <a:r>
              <a:rPr lang="en-US" sz="2600" dirty="0" smtClean="0"/>
              <a:t>Group “C” – Work stations</a:t>
            </a:r>
          </a:p>
          <a:p>
            <a:pPr>
              <a:buNone/>
            </a:pPr>
            <a:r>
              <a:rPr lang="en-US" sz="2600" dirty="0" smtClean="0"/>
              <a:t>Group “A” – Appropriate Dress</a:t>
            </a:r>
          </a:p>
          <a:p>
            <a:pPr>
              <a:buNone/>
            </a:pPr>
            <a:r>
              <a:rPr lang="en-US" sz="2600" dirty="0" smtClean="0"/>
              <a:t>Group “R” – Positive Work Ethic</a:t>
            </a:r>
          </a:p>
          <a:p>
            <a:pPr>
              <a:buNone/>
            </a:pPr>
            <a:r>
              <a:rPr lang="en-US" sz="2600" dirty="0" smtClean="0"/>
              <a:t>Group “E” – Serving </a:t>
            </a:r>
            <a:r>
              <a:rPr lang="en-US" sz="2600" dirty="0" smtClean="0"/>
              <a:t>Students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									</a:t>
            </a:r>
            <a:r>
              <a:rPr lang="en-US" sz="1400" dirty="0" err="1" smtClean="0"/>
              <a:t>EG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 award goes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Most likely to test into English 252.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Most likely to take finger painting lessons.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Most likely to write a novel.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Best effort on a standard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				</a:t>
            </a:r>
            <a:r>
              <a:rPr lang="en-US" sz="1400" dirty="0" err="1" smtClean="0"/>
              <a:t>EG</a:t>
            </a:r>
            <a:r>
              <a:rPr lang="en-US" sz="1400" dirty="0" smtClean="0"/>
              <a:t>/MW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semester’s activities:</a:t>
            </a:r>
          </a:p>
          <a:p>
            <a:r>
              <a:rPr lang="en-US" dirty="0" smtClean="0"/>
              <a:t>Light switch campaign</a:t>
            </a:r>
          </a:p>
          <a:p>
            <a:r>
              <a:rPr lang="en-US" dirty="0" smtClean="0"/>
              <a:t>Division Emails</a:t>
            </a:r>
          </a:p>
          <a:p>
            <a:r>
              <a:rPr lang="en-US" dirty="0" smtClean="0"/>
              <a:t>Pop Quiz – Ryen may be out this week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Coming next semester:</a:t>
            </a:r>
          </a:p>
          <a:p>
            <a:r>
              <a:rPr lang="en-US" dirty="0" smtClean="0"/>
              <a:t>Campus wide</a:t>
            </a:r>
          </a:p>
          <a:p>
            <a:r>
              <a:rPr lang="en-US" dirty="0" smtClean="0"/>
              <a:t>Team </a:t>
            </a:r>
            <a:r>
              <a:rPr lang="en-US" dirty="0" smtClean="0"/>
              <a:t>aspect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						</a:t>
            </a:r>
            <a:r>
              <a:rPr lang="en-US" sz="1400" dirty="0" smtClean="0"/>
              <a:t>MW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Our Fall 2010 IP Tournament of Champions winner is (drum roll please)…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       Liz Huebert </a:t>
            </a:r>
            <a:r>
              <a:rPr lang="en-US" dirty="0" smtClean="0"/>
              <a:t>– DeFore		</a:t>
            </a:r>
            <a:r>
              <a:rPr lang="en-US" sz="1400" dirty="0" smtClean="0"/>
              <a:t>MW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7" name="Drum Roll.WAV">
            <a:hlinkClick r:id="" action="ppaction://media"/>
          </p:cNvPr>
          <p:cNvPicPr>
            <a:picLocks noRot="1" noChangeAspect="1"/>
          </p:cNvPicPr>
          <p:nvPr>
            <a:wavAudioFile r:embed="rId1" name="Drum Roll.WAV"/>
          </p:nvPr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lum contrast="100000"/>
          </a:blip>
          <a:stretch>
            <a:fillRect/>
          </a:stretch>
        </p:blipFill>
        <p:spPr>
          <a:xfrm>
            <a:off x="6096000" y="2514600"/>
            <a:ext cx="304800" cy="304800"/>
          </a:xfrm>
          <a:prstGeom prst="rect">
            <a:avLst/>
          </a:prstGeom>
        </p:spPr>
      </p:pic>
      <p:pic>
        <p:nvPicPr>
          <p:cNvPr id="5" name="Picture 4" descr="Li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57600" y="2971800"/>
            <a:ext cx="1741037" cy="2536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624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we address concerns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Program Learning Outcomes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Every space is a learning space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Classified Standards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Integrated Planning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sz="2000" dirty="0" smtClean="0"/>
              <a:t>Date of Accreditation Visit: </a:t>
            </a:r>
            <a:r>
              <a:rPr lang="en-US" sz="2000" dirty="0" smtClean="0"/>
              <a:t>October 2011</a:t>
            </a:r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r>
              <a:rPr lang="en-US" sz="2000" dirty="0" smtClean="0"/>
              <a:t>									</a:t>
            </a:r>
            <a:r>
              <a:rPr lang="en-US" sz="1400" dirty="0" smtClean="0"/>
              <a:t>MW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Now take a deep breath.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It’s time to relax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						</a:t>
            </a:r>
            <a:r>
              <a:rPr lang="en-US" sz="1400" dirty="0" smtClean="0"/>
              <a:t>PR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sz="2800" i="1" dirty="0" smtClean="0">
                <a:ea typeface="Times New Roman"/>
              </a:rPr>
              <a:t>“Our mission is to provide a system of services that support achievement of educational goals for a diverse student population.”</a:t>
            </a:r>
          </a:p>
          <a:p>
            <a:endParaRPr lang="en-US" sz="2800" i="1" dirty="0" smtClean="0">
              <a:ea typeface="Times New Roman"/>
            </a:endParaRPr>
          </a:p>
          <a:p>
            <a:pPr>
              <a:buNone/>
            </a:pPr>
            <a:r>
              <a:rPr lang="en-US" sz="2800" i="1" dirty="0" smtClean="0">
                <a:ea typeface="Times New Roman"/>
              </a:rPr>
              <a:t>The values that guide our work:</a:t>
            </a:r>
          </a:p>
          <a:p>
            <a:pPr lvl="1"/>
            <a:r>
              <a:rPr lang="en-US" sz="4100" b="1" i="1" dirty="0" smtClean="0"/>
              <a:t>C</a:t>
            </a:r>
            <a:r>
              <a:rPr lang="en-US" b="1" dirty="0" smtClean="0"/>
              <a:t>ommunicate!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convey information in an honest, accurate, timely and direct manner, both internally and externally. </a:t>
            </a:r>
            <a:endParaRPr lang="en-US" sz="2600" dirty="0" smtClean="0"/>
          </a:p>
          <a:p>
            <a:pPr lvl="1"/>
            <a:r>
              <a:rPr lang="en-US" sz="4100" b="1" i="1" dirty="0" smtClean="0"/>
              <a:t>A</a:t>
            </a:r>
            <a:r>
              <a:rPr lang="en-US" b="1" dirty="0" smtClean="0"/>
              <a:t>dvocate!</a:t>
            </a:r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dirty="0" smtClean="0"/>
              <a:t>To support our students with solutions that are thoughtful and creative, with the goal of improving student success and retention.</a:t>
            </a:r>
          </a:p>
          <a:p>
            <a:pPr lvl="1"/>
            <a:r>
              <a:rPr lang="en-US" sz="4100" b="1" i="1" dirty="0" smtClean="0"/>
              <a:t>R</a:t>
            </a:r>
            <a:r>
              <a:rPr lang="en-US" b="1" dirty="0" smtClean="0"/>
              <a:t>espect!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consistently treat everyone in an ethical, respectful, truthful and trustworthy manner. </a:t>
            </a:r>
            <a:endParaRPr lang="en-US" sz="2600" dirty="0" smtClean="0"/>
          </a:p>
          <a:p>
            <a:pPr lvl="1"/>
            <a:r>
              <a:rPr lang="en-US" sz="4100" b="1" i="1" dirty="0" smtClean="0"/>
              <a:t>E</a:t>
            </a:r>
            <a:r>
              <a:rPr lang="en-US" b="1" dirty="0" smtClean="0"/>
              <a:t>mpower!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provide an environment for our students that promotes lifelong learning, personal growth, personal accountability and civic responsibility.</a:t>
            </a:r>
          </a:p>
          <a:p>
            <a:pPr lvl="1" algn="r">
              <a:buNone/>
            </a:pPr>
            <a:endParaRPr lang="en-US" sz="1600" i="1" dirty="0" smtClean="0">
              <a:latin typeface="Arial"/>
              <a:ea typeface="Times New Roman"/>
            </a:endParaRPr>
          </a:p>
          <a:p>
            <a:pPr lvl="1" algn="r">
              <a:buNone/>
            </a:pPr>
            <a:endParaRPr lang="en-US" sz="1600" i="1" dirty="0" smtClean="0">
              <a:latin typeface="Arial"/>
              <a:ea typeface="Times New Roman"/>
            </a:endParaRPr>
          </a:p>
          <a:p>
            <a:pPr lvl="1" algn="r">
              <a:buNone/>
            </a:pPr>
            <a:endParaRPr lang="en-US" sz="1600" i="1" dirty="0" smtClean="0">
              <a:latin typeface="Arial"/>
              <a:ea typeface="Times New Roman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Program Learning Outcomes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Program Learning Outcomes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"/>
            <a:ext cx="8534400" cy="990600"/>
          </a:xfrm>
          <a:prstGeom prst="rect">
            <a:avLst/>
          </a:prstGeom>
        </p:spPr>
        <p:txBody>
          <a:bodyPr vert="horz" lIns="91440" rIns="45720" rtlCol="0" anchor="ctr">
            <a:normAutofit fontScale="625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Forte" pitchFamily="66" charset="0"/>
                <a:ea typeface="+mj-ea"/>
                <a:cs typeface="+mj-cs"/>
              </a:rPr>
              <a:t>“</a:t>
            </a:r>
            <a:r>
              <a:rPr kumimoji="0" lang="en-US" sz="10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Forte" pitchFamily="66" charset="0"/>
                <a:ea typeface="+mj-ea"/>
                <a:cs typeface="+mj-cs"/>
              </a:rPr>
              <a:t>We </a:t>
            </a:r>
            <a:r>
              <a:rPr kumimoji="0" lang="en-US" sz="10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Forte" pitchFamily="66" charset="0"/>
                <a:ea typeface="+mj-ea"/>
                <a:cs typeface="+mj-cs"/>
              </a:rPr>
              <a:t>C.A.R.E.</a:t>
            </a:r>
            <a:r>
              <a:rPr kumimoji="0" lang="en-US" sz="10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Forte" pitchFamily="66" charset="0"/>
                <a:ea typeface="+mj-ea"/>
                <a:cs typeface="+mj-cs"/>
              </a:rPr>
              <a:t>”</a:t>
            </a:r>
            <a:endParaRPr kumimoji="0" lang="en-US" sz="107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Forte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Welcome/Facilitators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Michael White</a:t>
            </a:r>
          </a:p>
          <a:p>
            <a:pPr lvl="1"/>
            <a:r>
              <a:rPr lang="en-US" sz="2000" dirty="0" smtClean="0"/>
              <a:t>Eileen </a:t>
            </a:r>
            <a:r>
              <a:rPr lang="en-US" sz="2000" dirty="0" err="1" smtClean="0"/>
              <a:t>Apperson</a:t>
            </a:r>
            <a:r>
              <a:rPr lang="en-US" sz="2000" dirty="0" smtClean="0"/>
              <a:t> – Williams</a:t>
            </a:r>
          </a:p>
          <a:p>
            <a:pPr lvl="1"/>
            <a:r>
              <a:rPr lang="en-US" sz="2000" dirty="0" smtClean="0"/>
              <a:t>Renee </a:t>
            </a:r>
            <a:r>
              <a:rPr lang="en-US" sz="2000" dirty="0" err="1" smtClean="0"/>
              <a:t>Dauer</a:t>
            </a:r>
            <a:endParaRPr lang="en-US" sz="2000" dirty="0" smtClean="0"/>
          </a:p>
          <a:p>
            <a:pPr lvl="1"/>
            <a:r>
              <a:rPr lang="en-US" sz="2000" dirty="0" smtClean="0"/>
              <a:t>Paula Ramos</a:t>
            </a:r>
          </a:p>
          <a:p>
            <a:pPr lvl="1"/>
            <a:r>
              <a:rPr lang="en-US" sz="2000" dirty="0" smtClean="0"/>
              <a:t>Marjorie Facio</a:t>
            </a:r>
          </a:p>
          <a:p>
            <a:pPr lvl="1"/>
            <a:r>
              <a:rPr lang="en-US" sz="2000" dirty="0" smtClean="0"/>
              <a:t>Amber Fowler</a:t>
            </a:r>
          </a:p>
          <a:p>
            <a:pPr lvl="1"/>
            <a:r>
              <a:rPr lang="en-US" sz="2000" dirty="0" smtClean="0"/>
              <a:t>Emilie </a:t>
            </a:r>
            <a:r>
              <a:rPr lang="en-US" sz="2000" dirty="0" err="1" smtClean="0"/>
              <a:t>Gerety</a:t>
            </a:r>
            <a:endParaRPr lang="en-US" sz="2000" dirty="0" smtClean="0"/>
          </a:p>
          <a:p>
            <a:pPr lvl="1"/>
            <a:r>
              <a:rPr lang="en-US" sz="2000" dirty="0" err="1" smtClean="0"/>
              <a:t>Adelfa</a:t>
            </a:r>
            <a:r>
              <a:rPr lang="en-US" sz="2000" dirty="0" smtClean="0"/>
              <a:t> </a:t>
            </a:r>
            <a:r>
              <a:rPr lang="en-US" sz="2000" dirty="0" err="1" smtClean="0"/>
              <a:t>Lorenzano</a:t>
            </a:r>
            <a:endParaRPr lang="en-US" sz="2000" dirty="0" smtClean="0"/>
          </a:p>
          <a:p>
            <a:pPr lvl="1"/>
            <a:r>
              <a:rPr lang="en-US" sz="2000" dirty="0" smtClean="0"/>
              <a:t>Nate Saari</a:t>
            </a:r>
          </a:p>
          <a:p>
            <a:pPr lvl="1"/>
            <a:r>
              <a:rPr lang="en-US" sz="2000" dirty="0" smtClean="0"/>
              <a:t>Ana Ramirez</a:t>
            </a:r>
          </a:p>
          <a:p>
            <a:pPr lvl="1"/>
            <a:r>
              <a:rPr lang="en-US" sz="2000" dirty="0" smtClean="0"/>
              <a:t>George Sanchez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457200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5000" dirty="0" smtClean="0"/>
              <a:t>Welcome – Michael White</a:t>
            </a:r>
          </a:p>
          <a:p>
            <a:pPr>
              <a:buNone/>
            </a:pPr>
            <a:endParaRPr lang="en-US" sz="5000" dirty="0" smtClean="0"/>
          </a:p>
          <a:p>
            <a:r>
              <a:rPr lang="en-US" sz="5000" dirty="0" smtClean="0"/>
              <a:t>What is an Assembly? – George Sanchez</a:t>
            </a:r>
          </a:p>
          <a:p>
            <a:endParaRPr lang="en-US" sz="5000" dirty="0" smtClean="0"/>
          </a:p>
          <a:p>
            <a:r>
              <a:rPr lang="en-US" sz="5000" dirty="0" smtClean="0"/>
              <a:t>What were our concerns? – Emilie </a:t>
            </a:r>
            <a:r>
              <a:rPr lang="en-US" sz="5000" dirty="0" err="1" smtClean="0"/>
              <a:t>Gerety</a:t>
            </a:r>
            <a:endParaRPr lang="en-US" sz="5000" dirty="0" smtClean="0"/>
          </a:p>
          <a:p>
            <a:pPr>
              <a:buNone/>
            </a:pPr>
            <a:endParaRPr lang="en-US" sz="5000" dirty="0" smtClean="0"/>
          </a:p>
          <a:p>
            <a:r>
              <a:rPr lang="en-US" sz="5000" dirty="0" smtClean="0"/>
              <a:t>How have they been resolved? – Fernando Gonzales</a:t>
            </a:r>
          </a:p>
          <a:p>
            <a:endParaRPr lang="en-US" sz="5000" dirty="0" smtClean="0"/>
          </a:p>
          <a:p>
            <a:r>
              <a:rPr lang="en-US" sz="5000" dirty="0" smtClean="0"/>
              <a:t>Classified Standards – Team Leaders</a:t>
            </a:r>
          </a:p>
          <a:p>
            <a:pPr>
              <a:buNone/>
            </a:pPr>
            <a:endParaRPr lang="en-US" sz="5000" dirty="0" smtClean="0"/>
          </a:p>
          <a:p>
            <a:r>
              <a:rPr lang="en-US" sz="5000" dirty="0" smtClean="0"/>
              <a:t>Program Learning Outcomes – Eileen </a:t>
            </a:r>
            <a:r>
              <a:rPr lang="en-US" sz="5000" dirty="0" err="1" smtClean="0"/>
              <a:t>Apperson</a:t>
            </a:r>
            <a:r>
              <a:rPr lang="en-US" sz="5000" dirty="0" smtClean="0"/>
              <a:t>-Williams</a:t>
            </a:r>
          </a:p>
          <a:p>
            <a:pPr>
              <a:buNone/>
            </a:pPr>
            <a:endParaRPr lang="en-US" sz="5000" dirty="0" smtClean="0"/>
          </a:p>
          <a:p>
            <a:r>
              <a:rPr lang="en-US" sz="5000" dirty="0" smtClean="0"/>
              <a:t>Integrated Planning Follow Up – Michael White</a:t>
            </a:r>
          </a:p>
          <a:p>
            <a:endParaRPr lang="en-US" sz="5000" dirty="0" smtClean="0"/>
          </a:p>
          <a:p>
            <a:r>
              <a:rPr lang="en-US" sz="5000" dirty="0" smtClean="0"/>
              <a:t>Meditation Techniques </a:t>
            </a:r>
            <a:r>
              <a:rPr lang="en-US" sz="5000" dirty="0" smtClean="0"/>
              <a:t>– Thomas </a:t>
            </a:r>
            <a:r>
              <a:rPr lang="en-US" sz="5000" dirty="0" err="1" smtClean="0"/>
              <a:t>Hueber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 algn="r">
              <a:buNone/>
            </a:pPr>
            <a:r>
              <a:rPr lang="en-US" dirty="0" smtClean="0"/>
              <a:t>MW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ahoma"/>
                <a:ea typeface="Times New Roman"/>
                <a:cs typeface="Times New Roman"/>
              </a:rPr>
              <a:t/>
            </a:r>
            <a:br>
              <a:rPr lang="en-US" dirty="0" smtClean="0">
                <a:latin typeface="Tahoma"/>
                <a:ea typeface="Times New Roman"/>
                <a:cs typeface="Times New Roman"/>
              </a:rPr>
            </a:br>
            <a:r>
              <a:rPr lang="en-US" dirty="0" smtClean="0">
                <a:latin typeface="Tahoma"/>
                <a:ea typeface="Times New Roman"/>
                <a:cs typeface="Times New Roman"/>
              </a:rPr>
              <a:t>            </a:t>
            </a:r>
            <a:r>
              <a:rPr lang="en-US" sz="4900" b="1" dirty="0" smtClean="0">
                <a:latin typeface="+mn-lt"/>
                <a:ea typeface="Times New Roman"/>
                <a:cs typeface="Times New Roman"/>
              </a:rPr>
              <a:t>What is an Assembly?</a:t>
            </a:r>
            <a:endParaRPr lang="en-US" sz="49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 smtClean="0">
              <a:latin typeface="Calibri"/>
              <a:ea typeface="Times New Roman"/>
              <a:cs typeface="Times New Roman"/>
            </a:endParaRPr>
          </a:p>
          <a:p>
            <a:pPr marL="342900" indent="-342900">
              <a:spcBef>
                <a:spcPts val="0"/>
              </a:spcBef>
            </a:pPr>
            <a:r>
              <a:rPr lang="en-US" dirty="0" smtClean="0">
                <a:ea typeface="Times New Roman"/>
                <a:cs typeface="Times New Roman"/>
              </a:rPr>
              <a:t>Dialogue within our division!</a:t>
            </a:r>
          </a:p>
          <a:p>
            <a:pPr marL="342900" indent="-342900">
              <a:spcBef>
                <a:spcPts val="0"/>
              </a:spcBef>
            </a:pPr>
            <a:endParaRPr lang="en-US" dirty="0" smtClean="0">
              <a:ea typeface="Times New Roman"/>
              <a:cs typeface="Times New Roman"/>
            </a:endParaRPr>
          </a:p>
          <a:p>
            <a:pPr marL="342900" indent="-342900">
              <a:spcBef>
                <a:spcPts val="0"/>
              </a:spcBef>
            </a:pPr>
            <a:r>
              <a:rPr lang="en-US" dirty="0" smtClean="0">
                <a:ea typeface="Times New Roman"/>
                <a:cs typeface="Times New Roman"/>
              </a:rPr>
              <a:t>Addressed concerns and accomplishments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ea typeface="Times New Roman"/>
              <a:cs typeface="Times New Roman"/>
            </a:endParaRPr>
          </a:p>
          <a:p>
            <a:pPr marL="342900" indent="-342900">
              <a:spcBef>
                <a:spcPts val="0"/>
              </a:spcBef>
            </a:pPr>
            <a:r>
              <a:rPr lang="en-US" dirty="0" smtClean="0">
                <a:ea typeface="Times New Roman"/>
                <a:cs typeface="Times New Roman"/>
              </a:rPr>
              <a:t>We C.A.R.E.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ea typeface="Times New Roman"/>
              <a:cs typeface="Times New Roman"/>
            </a:endParaRPr>
          </a:p>
          <a:p>
            <a:pPr marL="342900" indent="-342900">
              <a:spcBef>
                <a:spcPts val="0"/>
              </a:spcBef>
            </a:pPr>
            <a:r>
              <a:rPr lang="en-US" dirty="0" smtClean="0">
                <a:ea typeface="Times New Roman"/>
                <a:cs typeface="Times New Roman"/>
              </a:rPr>
              <a:t>Established division goal of evaluating/improving customer service</a:t>
            </a:r>
          </a:p>
          <a:p>
            <a:pPr marL="342900" indent="-342900">
              <a:spcBef>
                <a:spcPts val="0"/>
              </a:spcBef>
            </a:pPr>
            <a:endParaRPr lang="en-US" dirty="0" smtClean="0">
              <a:ea typeface="Times New Roman"/>
              <a:cs typeface="Times New Roman"/>
            </a:endParaRPr>
          </a:p>
          <a:p>
            <a:pPr marL="342900" indent="-342900">
              <a:spcBef>
                <a:spcPts val="0"/>
              </a:spcBef>
            </a:pPr>
            <a:r>
              <a:rPr lang="en-US" dirty="0" smtClean="0">
                <a:ea typeface="Times New Roman"/>
                <a:cs typeface="Times New Roman"/>
              </a:rPr>
              <a:t>Discussed Integrated Planning</a:t>
            </a:r>
          </a:p>
          <a:p>
            <a:pPr marL="342900" indent="-342900" algn="r">
              <a:spcBef>
                <a:spcPts val="0"/>
              </a:spcBef>
              <a:buNone/>
            </a:pPr>
            <a:endParaRPr lang="en-US" sz="1200" dirty="0" smtClean="0">
              <a:ea typeface="Times New Roman"/>
              <a:cs typeface="Times New Roman"/>
            </a:endParaRPr>
          </a:p>
          <a:p>
            <a:pPr marL="342900" indent="-342900" algn="r">
              <a:spcBef>
                <a:spcPts val="0"/>
              </a:spcBef>
              <a:buNone/>
            </a:pPr>
            <a:r>
              <a:rPr lang="en-US" sz="1200" dirty="0" smtClean="0">
                <a:ea typeface="Times New Roman"/>
                <a:cs typeface="Times New Roman"/>
              </a:rPr>
              <a:t>GS</a:t>
            </a:r>
          </a:p>
          <a:p>
            <a:pPr marL="342900" indent="-342900" algn="r">
              <a:spcBef>
                <a:spcPts val="0"/>
              </a:spcBef>
              <a:buNone/>
            </a:pPr>
            <a:endParaRPr lang="en-US" dirty="0" smtClean="0"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One year ago…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000" dirty="0" smtClean="0"/>
              <a:t>… we wondered if people knew why they were here.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600" dirty="0" smtClean="0"/>
          </a:p>
          <a:p>
            <a:pPr>
              <a:buNone/>
            </a:pPr>
            <a:r>
              <a:rPr lang="en-US" sz="3600" b="1" dirty="0" smtClean="0"/>
              <a:t>We C.A.R.E.</a:t>
            </a:r>
            <a:endParaRPr lang="en-US" sz="3600" dirty="0" smtClean="0"/>
          </a:p>
          <a:p>
            <a:pPr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C</a:t>
            </a:r>
            <a:r>
              <a:rPr lang="en-US" sz="2400" dirty="0" smtClean="0"/>
              <a:t>ommunicate!</a:t>
            </a:r>
            <a:r>
              <a:rPr lang="en-US" sz="2400" i="1" dirty="0" smtClean="0"/>
              <a:t> - </a:t>
            </a:r>
            <a:r>
              <a:rPr lang="en-US" sz="2200" i="1" dirty="0" smtClean="0"/>
              <a:t>To convey information in an honest, accurate, timely and direct manner, both internally and externally. </a:t>
            </a:r>
            <a:endParaRPr lang="en-US" sz="2200" dirty="0" smtClean="0"/>
          </a:p>
          <a:p>
            <a:pPr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A</a:t>
            </a:r>
            <a:r>
              <a:rPr lang="en-US" sz="2400" dirty="0" smtClean="0"/>
              <a:t>dvocate! -</a:t>
            </a:r>
            <a:r>
              <a:rPr lang="en-US" sz="2400" i="1" dirty="0" smtClean="0"/>
              <a:t> </a:t>
            </a:r>
            <a:r>
              <a:rPr lang="en-US" sz="2200" i="1" dirty="0" smtClean="0"/>
              <a:t>To support our students with solutions that are thoughtful and creative, with the goal of improving student success and retention.</a:t>
            </a:r>
            <a:endParaRPr lang="en-US" sz="2200" dirty="0" smtClean="0"/>
          </a:p>
          <a:p>
            <a:pPr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R</a:t>
            </a:r>
            <a:r>
              <a:rPr lang="en-US" sz="2400" dirty="0" smtClean="0"/>
              <a:t>espect!</a:t>
            </a:r>
            <a:r>
              <a:rPr lang="en-US" sz="2400" i="1" dirty="0" smtClean="0"/>
              <a:t> - </a:t>
            </a:r>
            <a:r>
              <a:rPr lang="en-US" sz="2200" i="1" dirty="0" smtClean="0"/>
              <a:t>To consistently treat everyone in an ethical, respectful, truthful and trustworthy manner. </a:t>
            </a:r>
            <a:endParaRPr lang="en-US" sz="2200" dirty="0" smtClean="0"/>
          </a:p>
          <a:p>
            <a:pPr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E</a:t>
            </a:r>
            <a:r>
              <a:rPr lang="en-US" sz="2400" dirty="0" smtClean="0"/>
              <a:t>mpower!</a:t>
            </a:r>
            <a:r>
              <a:rPr lang="en-US" sz="2400" i="1" dirty="0" smtClean="0"/>
              <a:t> - </a:t>
            </a:r>
            <a:r>
              <a:rPr lang="en-US" sz="2200" i="1" dirty="0" smtClean="0"/>
              <a:t>To provide an environment for our students that promotes lifelong learning, personal growth, personal accountability and civic responsibility</a:t>
            </a:r>
            <a:r>
              <a:rPr lang="en-US" sz="2200" i="1" dirty="0" smtClean="0"/>
              <a:t>.</a:t>
            </a:r>
          </a:p>
          <a:p>
            <a:pPr>
              <a:buNone/>
            </a:pPr>
            <a:r>
              <a:rPr lang="en-US" sz="2000" i="1" dirty="0" smtClean="0"/>
              <a:t>																	</a:t>
            </a:r>
            <a:r>
              <a:rPr lang="en-US" sz="1300" dirty="0" err="1" smtClean="0"/>
              <a:t>EG</a:t>
            </a:r>
            <a:endParaRPr 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year ago…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r>
              <a:rPr lang="en-US" sz="2800" dirty="0" smtClean="0"/>
              <a:t>… we were concerned about the lack of communication within our division.</a:t>
            </a:r>
          </a:p>
          <a:p>
            <a:pPr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Blackboard</a:t>
            </a:r>
          </a:p>
          <a:p>
            <a:pPr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Coffee Klatches</a:t>
            </a:r>
          </a:p>
          <a:p>
            <a:pPr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Division Assemblies</a:t>
            </a:r>
          </a:p>
          <a:p>
            <a:pPr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Emails</a:t>
            </a:r>
          </a:p>
          <a:p>
            <a:pPr>
              <a:buNone/>
              <a:defRPr/>
            </a:pPr>
            <a:r>
              <a:rPr lang="en-US" dirty="0" smtClean="0"/>
              <a:t>	</a:t>
            </a:r>
            <a:r>
              <a:rPr lang="en-US" dirty="0" smtClean="0"/>
              <a:t>								</a:t>
            </a:r>
            <a:r>
              <a:rPr lang="en-US" sz="1500" dirty="0" err="1" smtClean="0"/>
              <a:t>EG</a:t>
            </a:r>
            <a:endParaRPr lang="en-US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year ago…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en-US" sz="2800" dirty="0" smtClean="0"/>
              <a:t>… we felt our use of technology was a little bit behind the times.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SARs and </a:t>
            </a:r>
            <a:r>
              <a:rPr lang="en-US" dirty="0" err="1" smtClean="0"/>
              <a:t>eSARs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NextGen</a:t>
            </a:r>
            <a:r>
              <a:rPr lang="en-US" dirty="0" smtClean="0"/>
              <a:t> scholarship software</a:t>
            </a:r>
          </a:p>
          <a:p>
            <a:endParaRPr lang="en-US" dirty="0" smtClean="0"/>
          </a:p>
          <a:p>
            <a:r>
              <a:rPr lang="en-US" dirty="0" err="1" smtClean="0"/>
              <a:t>NextGen</a:t>
            </a:r>
            <a:r>
              <a:rPr lang="en-US" dirty="0" smtClean="0"/>
              <a:t> job placement </a:t>
            </a:r>
            <a:r>
              <a:rPr lang="en-US" dirty="0" smtClean="0"/>
              <a:t>software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						</a:t>
            </a:r>
            <a:r>
              <a:rPr lang="en-US" sz="1400" dirty="0" err="1" smtClean="0"/>
              <a:t>EG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year ago…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en-US" sz="2800" dirty="0" smtClean="0"/>
              <a:t>… we didn’t like that our veterans services were not organized.</a:t>
            </a:r>
          </a:p>
          <a:p>
            <a:pPr>
              <a:buNone/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Veterans Support Team</a:t>
            </a:r>
          </a:p>
          <a:p>
            <a:pPr>
              <a:buNone/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Veterans Webpage</a:t>
            </a:r>
          </a:p>
          <a:p>
            <a:pPr>
              <a:buNone/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Veterans Resource </a:t>
            </a:r>
            <a:r>
              <a:rPr lang="en-US" sz="2800" dirty="0" smtClean="0"/>
              <a:t>Center</a:t>
            </a:r>
          </a:p>
          <a:p>
            <a:pPr>
              <a:buNone/>
              <a:defRPr/>
            </a:pPr>
            <a:endParaRPr lang="en-US" sz="2800" dirty="0" smtClean="0"/>
          </a:p>
          <a:p>
            <a:pPr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smtClean="0"/>
              <a:t>								</a:t>
            </a:r>
            <a:r>
              <a:rPr lang="en-US" sz="1400" dirty="0" err="1" smtClean="0"/>
              <a:t>EG</a:t>
            </a:r>
            <a:endParaRPr lang="en-US" sz="2800" dirty="0" smtClean="0"/>
          </a:p>
        </p:txBody>
      </p:sp>
      <p:pic>
        <p:nvPicPr>
          <p:cNvPr id="4" name="Picture 3" descr="VR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2667000"/>
            <a:ext cx="2590800" cy="194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2166</TotalTime>
  <Words>771</Words>
  <Application>Microsoft Office PowerPoint</Application>
  <PresentationFormat>On-screen Show (4:3)</PresentationFormat>
  <Paragraphs>202</Paragraphs>
  <Slides>18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Module</vt:lpstr>
      <vt:lpstr>Slide 1</vt:lpstr>
      <vt:lpstr>Program Learning Outcomes</vt:lpstr>
      <vt:lpstr>Welcome/Facilitators</vt:lpstr>
      <vt:lpstr>Agenda</vt:lpstr>
      <vt:lpstr>             What is an Assembly?</vt:lpstr>
      <vt:lpstr>One year ago…</vt:lpstr>
      <vt:lpstr>One year ago…</vt:lpstr>
      <vt:lpstr>One year ago…</vt:lpstr>
      <vt:lpstr>One year ago…</vt:lpstr>
      <vt:lpstr>One year ago…</vt:lpstr>
      <vt:lpstr>Program Learning Outcomes</vt:lpstr>
      <vt:lpstr>Mapping PLO’s</vt:lpstr>
      <vt:lpstr>Classified Standards</vt:lpstr>
      <vt:lpstr>And the award goes to…</vt:lpstr>
      <vt:lpstr>Integrated Planning</vt:lpstr>
      <vt:lpstr>Integrated Planning</vt:lpstr>
      <vt:lpstr>Summary</vt:lpstr>
      <vt:lpstr>Meditation</vt:lpstr>
    </vt:vector>
  </TitlesOfParts>
  <Company>SCCCD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REEDLEY COLLEGE ANNUAL GOALS  2010 - 2011</dc:title>
  <dc:creator>Reedley College</dc:creator>
  <cp:lastModifiedBy>er006</cp:lastModifiedBy>
  <cp:revision>198</cp:revision>
  <dcterms:created xsi:type="dcterms:W3CDTF">2010-05-28T16:32:18Z</dcterms:created>
  <dcterms:modified xsi:type="dcterms:W3CDTF">2010-12-14T17:17:50Z</dcterms:modified>
</cp:coreProperties>
</file>