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999F5-10C4-42AE-BB85-2C358A25F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4982-28A3-4BBE-B668-8CE5A9415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04B2F-099A-4D1A-A324-AB072DBC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7A9A0-5CDA-4F47-B263-F41D3BA2C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856-4D0F-461D-8350-9B9062F1A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C0C4E-9CD5-4A5D-8A5F-B14CF2157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61D5-0DFE-4275-832C-5FAFC7A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FEB14-8286-4C2F-A274-D61CF3101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BF55-72EC-47C5-BD57-219918A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0E6884-CFD5-4409-8433-6555E25C44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9BF0A-810D-48AF-B3C9-D7CC0E016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9CBF46-389B-40D5-B943-C4A27CD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Meeting Accreditation Challenges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934200" y="5105400"/>
          <a:ext cx="1600200" cy="1266825"/>
        </p:xfrm>
        <a:graphic>
          <a:graphicData uri="http://schemas.openxmlformats.org/presentationml/2006/ole">
            <p:oleObj spid="_x0000_s2054" r:id="rId3" imgW="4734586" imgH="39714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Reaffirmation of Accreditation is supported by: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culture of assessment, characterized by an institutional commitment to the following: </a:t>
            </a:r>
          </a:p>
          <a:p>
            <a:pPr lvl="1"/>
            <a:r>
              <a:rPr lang="en-US"/>
              <a:t>Program review</a:t>
            </a:r>
          </a:p>
          <a:p>
            <a:pPr lvl="1"/>
            <a:r>
              <a:rPr lang="en-US"/>
              <a:t>Institutional effectiveness</a:t>
            </a:r>
          </a:p>
          <a:p>
            <a:pPr lvl="1"/>
            <a:r>
              <a:rPr lang="en-US"/>
              <a:t>Information sharing</a:t>
            </a:r>
          </a:p>
          <a:p>
            <a:pPr lvl="1"/>
            <a:r>
              <a:rPr lang="en-US"/>
              <a:t>Systemic assessment planning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Reaffirmation of Accreditation is supported by: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Common assessment terminology</a:t>
            </a:r>
          </a:p>
          <a:p>
            <a:pPr lvl="1"/>
            <a:r>
              <a:rPr lang="en-US"/>
              <a:t>Professional development</a:t>
            </a:r>
          </a:p>
          <a:p>
            <a:pPr lvl="1"/>
            <a:r>
              <a:rPr lang="en-US"/>
              <a:t>Planning and resource allocation and</a:t>
            </a:r>
          </a:p>
          <a:p>
            <a:pPr lvl="1"/>
            <a:r>
              <a:rPr lang="en-US"/>
              <a:t>Involvement and support from Board, President, faculty, staff and information technology.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400" smtClean="0"/>
              <a:t>Accreditation Timeline for Reedley &amp; Willow International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05800" cy="52578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01585"/>
                <a:gridCol w="2704215"/>
              </a:tblGrid>
              <a:tr h="355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effectLst/>
                        </a:rPr>
                        <a:t>Steering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baseline="0" dirty="0" smtClean="0"/>
                        <a:t>January 2010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Substandard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February 2010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9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Data Collection - Survey faculty/staff/students</a:t>
                      </a:r>
                      <a:br>
                        <a:rPr lang="en-US" sz="1100" kern="1200" dirty="0" smtClean="0">
                          <a:effectLst/>
                        </a:rPr>
                      </a:br>
                      <a:r>
                        <a:rPr lang="en-US" sz="1100" kern="1200" baseline="0" dirty="0" smtClean="0">
                          <a:effectLst/>
                        </a:rPr>
                        <a:t>GAP Analysis and </a:t>
                      </a:r>
                      <a:r>
                        <a:rPr lang="en-US" sz="1100" kern="1200" dirty="0" smtClean="0">
                          <a:effectLst/>
                        </a:rPr>
                        <a:t>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April-May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1</a:t>
                      </a:r>
                      <a:r>
                        <a:rPr lang="en-US" sz="1100" kern="1200" baseline="30000" dirty="0" smtClean="0">
                          <a:effectLst/>
                        </a:rPr>
                        <a:t>st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August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90967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Campus Forums/Workshops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August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2</a:t>
                      </a:r>
                      <a:r>
                        <a:rPr lang="en-US" sz="1100" kern="1200" baseline="30000" dirty="0" smtClean="0">
                          <a:effectLst/>
                        </a:rPr>
                        <a:t>nd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January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90967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Begin validation, finalization and constituency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February-March</a:t>
                      </a:r>
                      <a:r>
                        <a:rPr lang="en-US" sz="1100" b="0" baseline="0" dirty="0" smtClean="0"/>
                        <a:t>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9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Self-study completed and sent to Chancellor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May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Submit for Board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/>
                        <a:t>June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Board of Trustees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July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effectLst/>
                        </a:rPr>
                        <a:t>Pre-team site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Report submitted to visiting team</a:t>
                      </a:r>
                      <a:r>
                        <a:rPr lang="en-US" sz="1100" baseline="0" dirty="0" smtClean="0"/>
                        <a:t> and commission</a:t>
                      </a:r>
                      <a:endParaRPr lang="en-US" sz="11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Team</a:t>
                      </a:r>
                      <a:r>
                        <a:rPr lang="en-US" sz="1100" baseline="0" dirty="0" smtClean="0"/>
                        <a:t>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October 2011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Commission</a:t>
                      </a:r>
                      <a:r>
                        <a:rPr lang="en-US" sz="1100" b="0" baseline="0" dirty="0" smtClean="0"/>
                        <a:t> Meets 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January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506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Recommendations Published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February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Reedley College Accreditation Committees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52400" y="1447800"/>
            <a:ext cx="8839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/>
              <a:t>Accreditation Steering Committee Co-Chairs -- </a:t>
            </a:r>
            <a:r>
              <a:rPr lang="en-US" sz="1500"/>
              <a:t> Marilyn Behringer, Anna Martinez </a:t>
            </a:r>
          </a:p>
          <a:p>
            <a:endParaRPr lang="en-US" sz="1500"/>
          </a:p>
          <a:p>
            <a:r>
              <a:rPr lang="en-US" sz="1500" b="1"/>
              <a:t>Standard I − Institutional Mission and Effectiveness </a:t>
            </a:r>
            <a:r>
              <a:rPr lang="en-US" sz="1500"/>
              <a:t>— Barbara Hioco, Eileen Apperson-Williams, Linda Nies </a:t>
            </a:r>
          </a:p>
          <a:p>
            <a:r>
              <a:rPr lang="en-US" sz="1500"/>
              <a:t>Mission</a:t>
            </a:r>
          </a:p>
          <a:p>
            <a:r>
              <a:rPr lang="en-US" sz="1500"/>
              <a:t>Improving Institutional Effectiveness</a:t>
            </a:r>
          </a:p>
          <a:p>
            <a:r>
              <a:rPr lang="en-US" sz="1500"/>
              <a:t> </a:t>
            </a:r>
          </a:p>
          <a:p>
            <a:r>
              <a:rPr lang="en-US" sz="1500" b="1"/>
              <a:t>Standard II − Student Learning Programs and Services -- </a:t>
            </a:r>
            <a:r>
              <a:rPr lang="en-US" sz="1500"/>
              <a:t>Marilyn Behringer, Anna Martinez </a:t>
            </a:r>
            <a:endParaRPr lang="en-US" sz="1500" b="1"/>
          </a:p>
          <a:p>
            <a:r>
              <a:rPr lang="en-US" sz="1500"/>
              <a:t>Instructional Programs —  Marilyn Behringer, Anna Martinez, Lisa McAndrews</a:t>
            </a:r>
          </a:p>
          <a:p>
            <a:r>
              <a:rPr lang="en-US" sz="1500"/>
              <a:t>Student Support Services —   Monica Cuevas (NC), Mario  Gonzales, Michael White</a:t>
            </a:r>
          </a:p>
          <a:p>
            <a:r>
              <a:rPr lang="en-US" sz="1500"/>
              <a:t>Library and Learning Support Services —  Stephanie Curry, Cynthia MacDonald (NC)</a:t>
            </a:r>
          </a:p>
          <a:p>
            <a:r>
              <a:rPr lang="en-US" sz="1500"/>
              <a:t> </a:t>
            </a:r>
          </a:p>
          <a:p>
            <a:r>
              <a:rPr lang="en-US" sz="1500" b="1"/>
              <a:t>Standard III − Resources  -- </a:t>
            </a:r>
            <a:r>
              <a:rPr lang="en-US" sz="1500"/>
              <a:t>Scott Thomason, Gary Sakaguchi</a:t>
            </a:r>
          </a:p>
          <a:p>
            <a:r>
              <a:rPr lang="en-US" sz="1500"/>
              <a:t>Human Resources —  Melanie Highfill, John McPhee (NC), Gary Sakaguchi, Scott Thomason</a:t>
            </a:r>
          </a:p>
          <a:p>
            <a:r>
              <a:rPr lang="en-US" sz="1500"/>
              <a:t>Physical Resources —  Scott Thomason, Jim Burgess</a:t>
            </a:r>
          </a:p>
          <a:p>
            <a:r>
              <a:rPr lang="en-US" sz="1500"/>
              <a:t>Technology Resources —   Gary Sakaguchi</a:t>
            </a:r>
          </a:p>
          <a:p>
            <a:r>
              <a:rPr lang="en-US" sz="1500"/>
              <a:t>Financial Resources —  Scott Thomason, Melanie Highfill</a:t>
            </a:r>
          </a:p>
          <a:p>
            <a:r>
              <a:rPr lang="en-US" sz="1500"/>
              <a:t> </a:t>
            </a:r>
          </a:p>
          <a:p>
            <a:r>
              <a:rPr lang="en-US" sz="1500" b="1"/>
              <a:t>Standard IV − Leadership and Governance </a:t>
            </a:r>
            <a:r>
              <a:rPr lang="en-US" sz="1500"/>
              <a:t>— Brian Shamp (NC), Bill Turini, Tom West</a:t>
            </a:r>
          </a:p>
          <a:p>
            <a:r>
              <a:rPr lang="en-US" sz="1500"/>
              <a:t>Decision-Making Roles and Processes</a:t>
            </a:r>
          </a:p>
          <a:p>
            <a:r>
              <a:rPr lang="en-US" sz="1500"/>
              <a:t>Board and Administrative Organization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WASC Standards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/>
              <a:t>Standard I</a:t>
            </a:r>
            <a:r>
              <a:rPr lang="en-US" sz="2800" b="1" i="1"/>
              <a:t>: </a:t>
            </a:r>
            <a:r>
              <a:rPr lang="en-US" sz="2800" i="1"/>
              <a:t>Evaluation, integrated planning, implementation, and re-evaluation to verify and improve the effectiveness</a:t>
            </a:r>
            <a:r>
              <a:rPr lang="en-US" sz="2800"/>
              <a:t>. </a:t>
            </a:r>
          </a:p>
          <a:p>
            <a:r>
              <a:rPr lang="en-US" sz="2800" b="1" u="sng"/>
              <a:t>Standard II</a:t>
            </a:r>
            <a:r>
              <a:rPr lang="en-US" sz="2800"/>
              <a:t>: </a:t>
            </a:r>
            <a:r>
              <a:rPr lang="en-US" sz="2800" i="1"/>
              <a:t>The institution offers high-quality instructional programs, student support services, and library and learning support services that facilitate and demonstrate the achievement of stated student learning outcomes.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WASC Standards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u="sng"/>
              <a:t>Standard III</a:t>
            </a:r>
            <a:r>
              <a:rPr lang="en-US" sz="2800"/>
              <a:t>: </a:t>
            </a:r>
            <a:r>
              <a:rPr lang="en-US" sz="2800" i="1"/>
              <a:t>The institution effectively uses its human, physical, technology, and financial resources to achieve its broad educational purposes, including stated student learning outcomes, and to improve institutional effectiveness.</a:t>
            </a:r>
          </a:p>
          <a:p>
            <a:pPr>
              <a:lnSpc>
                <a:spcPct val="90000"/>
              </a:lnSpc>
            </a:pPr>
            <a:r>
              <a:rPr lang="en-US" sz="2800" b="1" u="sng"/>
              <a:t>Standard IV</a:t>
            </a:r>
            <a:r>
              <a:rPr lang="en-US" sz="2800"/>
              <a:t>: </a:t>
            </a:r>
            <a:r>
              <a:rPr lang="en-US" sz="2800" i="1"/>
              <a:t>The institution recognizes and utilizes the contributions of leadership throughout the organization for continuous improvement of the institution.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Accreditation trends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/>
              <a:t>Focus has shifted from resources to outcomes-based measurements of institutional effectiveness.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/>
              <a:t>Emphasis on goal attainment.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/>
              <a:t>Colleges are encouraged to build a “culture of evidence” to demonstrate goal attainment.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spcAft>
                <a:spcPct val="50000"/>
              </a:spcAft>
            </a:pPr>
            <a:r>
              <a:rPr lang="en-US"/>
              <a:t>Of 25 colleges applying for reaffirmation of accreditation in 2009-10, 14 had their accreditation reaffirmed. 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</a:pPr>
            <a:r>
              <a:rPr lang="en-US"/>
              <a:t>Eight colleges were issued warnings. 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</a:pPr>
            <a:r>
              <a:rPr lang="en-US"/>
              <a:t>Three colleges were placed on probation.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were they cited?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/>
            </a:pPr>
            <a:r>
              <a:rPr lang="en-US"/>
              <a:t>Integrated planning and evaluation: 8 colleges cited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/>
            </a:pPr>
            <a:r>
              <a:rPr lang="en-US"/>
              <a:t>Student learning outcomes: 5 colleges cited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/>
            </a:pPr>
            <a:r>
              <a:rPr lang="en-US"/>
              <a:t>Distance education 4 colleges cited 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/>
            </a:pPr>
            <a:r>
              <a:rPr lang="en-US"/>
              <a:t>Technology planning: 4 colleges cited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were they cited?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 startAt="5"/>
            </a:pPr>
            <a:r>
              <a:rPr lang="en-US"/>
              <a:t>Governing board: 3 colleges cited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 startAt="5"/>
            </a:pPr>
            <a:r>
              <a:rPr lang="en-US"/>
              <a:t>Resource allocation:  3 colleges cited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 startAt="5"/>
            </a:pPr>
            <a:r>
              <a:rPr lang="en-US"/>
              <a:t>Communication and shared governance: 3 colleges cited</a:t>
            </a:r>
          </a:p>
          <a:p>
            <a:pPr marL="609600" indent="-609600">
              <a:spcBef>
                <a:spcPct val="0"/>
              </a:spcBef>
              <a:spcAft>
                <a:spcPct val="50000"/>
              </a:spcAft>
              <a:buFont typeface="Wingdings" pitchFamily="2" charset="2"/>
              <a:buAutoNum type="arabicParenR" startAt="5"/>
            </a:pPr>
            <a:r>
              <a:rPr lang="en-US"/>
              <a:t>Human resources and employee evaluations: 3 colleges cited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Prepare for the Following: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800"/>
              <a:t>Rigorous scrutiny of integrated planning processes in accreditation.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800"/>
              <a:t>Demonstrate effectiveness based on an evaluation of student learning outcomes.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sz="2800"/>
              <a:t>Document results of program review are clearly and consistently linked to institutional planning and resource (re)allocation processes.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Planning Models: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/>
              <a:t>Link activities to cost to fund activities that support achievement of strategic goals and student learning outcomes.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/>
              <a:t>Participatory planning efforts are more successful than centralized ones.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/>
              <a:t>Implement exemplary effectiveness practices consistently across the institution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</TotalTime>
  <Words>505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Meeting Accreditation Challenges </vt:lpstr>
      <vt:lpstr>WASC Standards</vt:lpstr>
      <vt:lpstr>WASC Standards</vt:lpstr>
      <vt:lpstr>Accreditation trends</vt:lpstr>
      <vt:lpstr>Findings</vt:lpstr>
      <vt:lpstr>Why were they cited? </vt:lpstr>
      <vt:lpstr>Why were they cited?</vt:lpstr>
      <vt:lpstr>Prepare for the Following:  </vt:lpstr>
      <vt:lpstr>Successful Planning Models:</vt:lpstr>
      <vt:lpstr>Reaffirmation of Accreditation is supported by: </vt:lpstr>
      <vt:lpstr>Reaffirmation of Accreditation is supported by:</vt:lpstr>
      <vt:lpstr>Accreditation Timeline for Reedley &amp; Willow International</vt:lpstr>
      <vt:lpstr>Reedley College Accreditation Committees</vt:lpstr>
    </vt:vector>
  </TitlesOfParts>
  <Company>www.foundationccc.org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Accreditation Challenges</dc:title>
  <dc:creator>SC008</dc:creator>
  <cp:lastModifiedBy>mm008</cp:lastModifiedBy>
  <cp:revision>5</cp:revision>
  <dcterms:created xsi:type="dcterms:W3CDTF">2010-06-23T19:07:17Z</dcterms:created>
  <dcterms:modified xsi:type="dcterms:W3CDTF">2010-08-11T23:31:59Z</dcterms:modified>
</cp:coreProperties>
</file>