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9" r:id="rId2"/>
    <p:sldId id="264" r:id="rId3"/>
    <p:sldId id="265" r:id="rId4"/>
    <p:sldId id="260" r:id="rId5"/>
    <p:sldId id="258" r:id="rId6"/>
    <p:sldId id="261" r:id="rId7"/>
    <p:sldId id="263" r:id="rId8"/>
    <p:sldId id="257"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42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Services Strategic Action Plan</a:t>
            </a:r>
            <a:br>
              <a:rPr lang="en-US" dirty="0" smtClean="0"/>
            </a:br>
            <a:r>
              <a:rPr lang="en-US" dirty="0" smtClean="0"/>
              <a:t>05.06.11</a:t>
            </a:r>
            <a:endParaRPr lang="en-US" dirty="0"/>
          </a:p>
        </p:txBody>
      </p:sp>
      <p:sp>
        <p:nvSpPr>
          <p:cNvPr id="3" name="Content Placeholder 2"/>
          <p:cNvSpPr>
            <a:spLocks noGrp="1"/>
          </p:cNvSpPr>
          <p:nvPr>
            <p:ph idx="1"/>
          </p:nvPr>
        </p:nvSpPr>
        <p:spPr/>
        <p:txBody>
          <a:bodyPr/>
          <a:lstStyle/>
          <a:p>
            <a:pPr>
              <a:buNone/>
            </a:pPr>
            <a:r>
              <a:rPr lang="en-US" dirty="0" smtClean="0"/>
              <a:t>Agenda</a:t>
            </a:r>
          </a:p>
          <a:p>
            <a:pPr marL="514350" indent="-514350"/>
            <a:r>
              <a:rPr lang="en-US" dirty="0" smtClean="0"/>
              <a:t>Norms</a:t>
            </a:r>
          </a:p>
          <a:p>
            <a:pPr marL="514350" indent="-514350"/>
            <a:r>
              <a:rPr lang="en-US" dirty="0" smtClean="0"/>
              <a:t>Defining Strategic Actions</a:t>
            </a:r>
          </a:p>
          <a:p>
            <a:pPr marL="514350" indent="-514350"/>
            <a:r>
              <a:rPr lang="en-US" dirty="0" smtClean="0"/>
              <a:t>District, Campus and Division integrated planning</a:t>
            </a:r>
          </a:p>
          <a:p>
            <a:pPr marL="514350" indent="-514350"/>
            <a:r>
              <a:rPr lang="en-US" dirty="0" smtClean="0"/>
              <a:t>Title V Projects update – the “bigger picture”</a:t>
            </a:r>
          </a:p>
          <a:p>
            <a:pPr marL="514350" indent="-514350"/>
            <a:r>
              <a:rPr lang="en-US" dirty="0" smtClean="0"/>
              <a:t>Actions – describe what we are GOING TO DO!!!</a:t>
            </a:r>
          </a:p>
          <a:p>
            <a:pPr marL="514350" indent="-514350"/>
            <a:endParaRPr lang="en-US" dirty="0" smtClean="0"/>
          </a:p>
          <a:p>
            <a:pPr marL="514350" indent="-514350"/>
            <a:endParaRPr lang="en-US" dirty="0" smtClean="0"/>
          </a:p>
          <a:p>
            <a:pPr marL="514350" indent="-514350"/>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Norms</a:t>
            </a:r>
            <a:endParaRPr lang="en-US" dirty="0"/>
          </a:p>
        </p:txBody>
      </p:sp>
      <p:sp>
        <p:nvSpPr>
          <p:cNvPr id="3" name="Content Placeholder 2"/>
          <p:cNvSpPr>
            <a:spLocks noGrp="1"/>
          </p:cNvSpPr>
          <p:nvPr>
            <p:ph idx="1"/>
          </p:nvPr>
        </p:nvSpPr>
        <p:spPr/>
        <p:txBody>
          <a:bodyPr numCol="2">
            <a:normAutofit fontScale="25000" lnSpcReduction="20000"/>
          </a:bodyPr>
          <a:lstStyle/>
          <a:p>
            <a:pPr>
              <a:lnSpc>
                <a:spcPct val="120000"/>
              </a:lnSpc>
            </a:pPr>
            <a:r>
              <a:rPr lang="en-US" sz="9600" dirty="0" smtClean="0"/>
              <a:t>Norms</a:t>
            </a:r>
          </a:p>
          <a:p>
            <a:pPr lvl="0">
              <a:lnSpc>
                <a:spcPct val="120000"/>
              </a:lnSpc>
            </a:pPr>
            <a:r>
              <a:rPr lang="en-US" sz="9600" dirty="0" smtClean="0"/>
              <a:t>Be polite &amp; respectful </a:t>
            </a:r>
          </a:p>
          <a:p>
            <a:pPr lvl="0">
              <a:lnSpc>
                <a:spcPct val="120000"/>
              </a:lnSpc>
            </a:pPr>
            <a:r>
              <a:rPr lang="en-US" sz="9600" dirty="0" smtClean="0"/>
              <a:t>Listen carefully</a:t>
            </a:r>
          </a:p>
          <a:p>
            <a:pPr lvl="0">
              <a:lnSpc>
                <a:spcPct val="120000"/>
              </a:lnSpc>
            </a:pPr>
            <a:r>
              <a:rPr lang="en-US" sz="9600" dirty="0" smtClean="0"/>
              <a:t>No side bar conversation</a:t>
            </a:r>
          </a:p>
          <a:p>
            <a:pPr lvl="0">
              <a:lnSpc>
                <a:spcPct val="120000"/>
              </a:lnSpc>
            </a:pPr>
            <a:r>
              <a:rPr lang="en-US" sz="9600" dirty="0" smtClean="0"/>
              <a:t>Use parking lot for issues off topic</a:t>
            </a:r>
          </a:p>
          <a:p>
            <a:pPr lvl="0">
              <a:lnSpc>
                <a:spcPct val="120000"/>
              </a:lnSpc>
            </a:pPr>
            <a:r>
              <a:rPr lang="en-US" sz="9600" dirty="0" smtClean="0"/>
              <a:t>Be rigorous</a:t>
            </a:r>
          </a:p>
          <a:p>
            <a:pPr lvl="0">
              <a:lnSpc>
                <a:spcPct val="120000"/>
              </a:lnSpc>
            </a:pPr>
            <a:r>
              <a:rPr lang="en-US" sz="9600" dirty="0" smtClean="0"/>
              <a:t>Create a culture free of intimidation during open discussion</a:t>
            </a:r>
          </a:p>
          <a:p>
            <a:pPr lvl="0"/>
            <a:r>
              <a:rPr lang="en-US" sz="9600" dirty="0" smtClean="0"/>
              <a:t>Be careful not to dominate the discussion</a:t>
            </a:r>
          </a:p>
          <a:p>
            <a:pPr lvl="0"/>
            <a:r>
              <a:rPr lang="en-US" sz="9600" dirty="0" smtClean="0"/>
              <a:t>Be curious</a:t>
            </a:r>
          </a:p>
          <a:p>
            <a:pPr lvl="0"/>
            <a:r>
              <a:rPr lang="en-US" sz="9600" dirty="0" smtClean="0"/>
              <a:t>Clarify jargon </a:t>
            </a:r>
          </a:p>
          <a:p>
            <a:pPr lvl="0"/>
            <a:r>
              <a:rPr lang="en-US" sz="9600" dirty="0" smtClean="0"/>
              <a:t>No cell phones </a:t>
            </a:r>
          </a:p>
          <a:p>
            <a:pPr lvl="0"/>
            <a:r>
              <a:rPr lang="en-US" sz="9600" dirty="0" smtClean="0"/>
              <a:t>Keep a sense of humor </a:t>
            </a:r>
          </a:p>
          <a:p>
            <a:pPr lvl="0"/>
            <a:r>
              <a:rPr lang="en-US" sz="9600" dirty="0" smtClean="0"/>
              <a:t>Be concise </a:t>
            </a:r>
          </a:p>
          <a:p>
            <a:pPr lvl="0"/>
            <a:r>
              <a:rPr lang="en-US" sz="9600" dirty="0" smtClean="0"/>
              <a:t>Ask questions when you don’t understand </a:t>
            </a:r>
          </a:p>
          <a:p>
            <a:pPr lvl="0"/>
            <a:r>
              <a:rPr lang="en-US" sz="9600" dirty="0" smtClean="0"/>
              <a:t>Value alternative view points </a:t>
            </a:r>
          </a:p>
          <a:p>
            <a:pPr lvl="0"/>
            <a:r>
              <a:rPr lang="en-US" sz="9600" dirty="0" smtClean="0"/>
              <a:t>Be collaborative</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Actions are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Usually used in military situations or in business, it means to formulate a plan based on the "Big Picture", not just to react to the current one.</a:t>
            </a:r>
            <a:br>
              <a:rPr lang="en-US" dirty="0" smtClean="0"/>
            </a:br>
            <a:endParaRPr lang="en-US" dirty="0" smtClean="0"/>
          </a:p>
          <a:p>
            <a:r>
              <a:rPr lang="en-US" dirty="0" smtClean="0"/>
              <a:t>In business for example, if you are trying to sell coffee and it seems like the trend is that people in your area are switching to tea, you would start changing your strategy to compete with the people selling the tea.</a:t>
            </a:r>
            <a:br>
              <a:rPr lang="en-US" dirty="0" smtClean="0"/>
            </a:br>
            <a:endParaRPr lang="en-US" dirty="0" smtClean="0"/>
          </a:p>
          <a:p>
            <a:r>
              <a:rPr lang="en-US" dirty="0" smtClean="0"/>
              <a:t>In war, it means gathering information from the enemy obtained by spying or the like- and possibly altering what military action would be planned.</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1143000"/>
          </a:xfrm>
        </p:spPr>
        <p:txBody>
          <a:bodyPr/>
          <a:lstStyle/>
          <a:p>
            <a:r>
              <a:rPr lang="en-US" dirty="0" smtClean="0"/>
              <a:t>Title V Budget</a:t>
            </a:r>
          </a:p>
        </p:txBody>
      </p:sp>
      <p:pic>
        <p:nvPicPr>
          <p:cNvPr id="7171" name="Picture 2"/>
          <p:cNvPicPr>
            <a:picLocks noGrp="1" noChangeAspect="1" noChangeArrowheads="1"/>
          </p:cNvPicPr>
          <p:nvPr>
            <p:ph sz="quarter" idx="1"/>
          </p:nvPr>
        </p:nvPicPr>
        <p:blipFill>
          <a:blip r:embed="rId2" cstate="print"/>
          <a:srcRect/>
          <a:stretch>
            <a:fillRect/>
          </a:stretch>
        </p:blipFill>
        <p:spPr>
          <a:xfrm>
            <a:off x="152400" y="1905000"/>
            <a:ext cx="8745538" cy="4114800"/>
          </a:xfrm>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914400" y="152400"/>
            <a:ext cx="7772400" cy="914400"/>
          </a:xfrm>
        </p:spPr>
        <p:txBody>
          <a:bodyPr>
            <a:normAutofit fontScale="90000"/>
          </a:bodyPr>
          <a:lstStyle/>
          <a:p>
            <a:pPr eaLnBrk="1" hangingPunct="1"/>
            <a:r>
              <a:rPr lang="en-US" sz="3600" dirty="0" smtClean="0"/>
              <a:t/>
            </a:r>
            <a:br>
              <a:rPr lang="en-US" sz="3600" dirty="0" smtClean="0"/>
            </a:br>
            <a:r>
              <a:rPr lang="en-US" sz="3600" dirty="0"/>
              <a:t/>
            </a:r>
            <a:br>
              <a:rPr lang="en-US" sz="3600" dirty="0"/>
            </a:br>
            <a:r>
              <a:rPr lang="en-US" dirty="0" smtClean="0"/>
              <a:t>Pieces of the “Puzzle”</a:t>
            </a:r>
            <a:r>
              <a:rPr lang="en-US" sz="3600" b="1" dirty="0" smtClean="0"/>
              <a:t/>
            </a:r>
            <a:br>
              <a:rPr lang="en-US" sz="3600" b="1" dirty="0" smtClean="0"/>
            </a:br>
            <a:r>
              <a:rPr lang="en-US" b="1" dirty="0" smtClean="0"/>
              <a:t/>
            </a:r>
            <a:br>
              <a:rPr lang="en-US" b="1" dirty="0" smtClean="0"/>
            </a:br>
            <a:endParaRPr lang="en-US" dirty="0" smtClean="0"/>
          </a:p>
        </p:txBody>
      </p:sp>
      <p:sp>
        <p:nvSpPr>
          <p:cNvPr id="8195" name="Content Placeholder 2"/>
          <p:cNvSpPr>
            <a:spLocks noGrp="1"/>
          </p:cNvSpPr>
          <p:nvPr>
            <p:ph idx="1"/>
          </p:nvPr>
        </p:nvSpPr>
        <p:spPr>
          <a:xfrm>
            <a:off x="457200" y="990600"/>
            <a:ext cx="8229600" cy="5638800"/>
          </a:xfrm>
        </p:spPr>
        <p:txBody>
          <a:bodyPr>
            <a:normAutofit fontScale="92500"/>
          </a:bodyPr>
          <a:lstStyle/>
          <a:p>
            <a:pPr eaLnBrk="1" hangingPunct="1"/>
            <a:r>
              <a:rPr lang="en-US" sz="2600" dirty="0" smtClean="0"/>
              <a:t>Emphasis on “completion” and student success</a:t>
            </a:r>
          </a:p>
          <a:p>
            <a:pPr lvl="1" eaLnBrk="1" hangingPunct="1"/>
            <a:r>
              <a:rPr lang="en-US" sz="2600" dirty="0" smtClean="0"/>
              <a:t>Access, Success, Equity – 2020 Vision</a:t>
            </a:r>
          </a:p>
          <a:p>
            <a:pPr lvl="1" eaLnBrk="1" hangingPunct="1"/>
            <a:r>
              <a:rPr lang="en-US" sz="2600" dirty="0" smtClean="0"/>
              <a:t>“Student achievement in quality degree, certificate and transfer programs.”</a:t>
            </a:r>
          </a:p>
          <a:p>
            <a:pPr eaLnBrk="1" hangingPunct="1"/>
            <a:r>
              <a:rPr lang="en-US" sz="2600" dirty="0" smtClean="0"/>
              <a:t>Coordination of grant projects - Title V, SSS, etc </a:t>
            </a:r>
          </a:p>
          <a:p>
            <a:pPr eaLnBrk="1" hangingPunct="1"/>
            <a:r>
              <a:rPr lang="en-US" sz="2600" dirty="0" smtClean="0"/>
              <a:t>Need for logically-assigned office space for grant personnel</a:t>
            </a:r>
          </a:p>
          <a:p>
            <a:pPr eaLnBrk="1" hangingPunct="1"/>
            <a:r>
              <a:rPr lang="en-US" sz="2600" dirty="0" smtClean="0"/>
              <a:t>Availability of SARs, ESARs, Career/Job X software programs </a:t>
            </a:r>
          </a:p>
          <a:p>
            <a:pPr eaLnBrk="1" hangingPunct="1"/>
            <a:r>
              <a:rPr lang="en-US" sz="2600" dirty="0" smtClean="0"/>
              <a:t>Hershey imaging system</a:t>
            </a:r>
          </a:p>
          <a:p>
            <a:pPr eaLnBrk="1" hangingPunct="1"/>
            <a:r>
              <a:rPr lang="en-US" sz="2600" dirty="0" smtClean="0"/>
              <a:t>Personnel – GF and Grant - funded</a:t>
            </a:r>
          </a:p>
          <a:p>
            <a:pPr eaLnBrk="1" hangingPunct="1"/>
            <a:r>
              <a:rPr lang="en-US" sz="2600" dirty="0" smtClean="0"/>
              <a:t>Need for counseling space </a:t>
            </a:r>
          </a:p>
          <a:p>
            <a:pPr eaLnBrk="1" hangingPunct="1"/>
            <a:r>
              <a:rPr lang="en-US" sz="2600" dirty="0" smtClean="0"/>
              <a:t>Enhanced Financial Aid presence in SS</a:t>
            </a:r>
          </a:p>
          <a:p>
            <a:pPr eaLnBrk="1" hangingPunct="1"/>
            <a:r>
              <a:rPr lang="en-US" sz="2600" dirty="0"/>
              <a:t>N</a:t>
            </a:r>
            <a:r>
              <a:rPr lang="en-US" sz="2600" dirty="0" smtClean="0"/>
              <a:t>ew modular </a:t>
            </a:r>
          </a:p>
          <a:p>
            <a:pPr lvl="2" eaLnBrk="1" hangingPunct="1"/>
            <a:endParaRPr lang="en-US" dirty="0" smtClean="0"/>
          </a:p>
          <a:p>
            <a:pPr eaLnBrk="1" hangingPunct="1"/>
            <a:endParaRPr lang="en-US" dirty="0" smtClean="0"/>
          </a:p>
          <a:p>
            <a:pPr eaLnBrk="1" hangingPunct="1"/>
            <a:endParaRPr lang="en-US"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914400" y="381000"/>
            <a:ext cx="7772400" cy="1143000"/>
          </a:xfrm>
        </p:spPr>
        <p:txBody>
          <a:bodyPr>
            <a:normAutofit/>
          </a:bodyPr>
          <a:lstStyle/>
          <a:p>
            <a:r>
              <a:rPr lang="en-US" dirty="0" smtClean="0"/>
              <a:t>This will Give us some Context</a:t>
            </a:r>
          </a:p>
        </p:txBody>
      </p:sp>
      <p:pic>
        <p:nvPicPr>
          <p:cNvPr id="9219" name="Picture 3"/>
          <p:cNvPicPr>
            <a:picLocks noGrp="1" noChangeAspect="1" noChangeArrowheads="1"/>
          </p:cNvPicPr>
          <p:nvPr>
            <p:ph sz="quarter" idx="1"/>
          </p:nvPr>
        </p:nvPicPr>
        <p:blipFill>
          <a:blip r:embed="rId2" cstate="print"/>
          <a:srcRect/>
          <a:stretch>
            <a:fillRect/>
          </a:stretch>
        </p:blipFill>
        <p:spPr>
          <a:xfrm>
            <a:off x="1143000" y="1524000"/>
            <a:ext cx="7010400" cy="3022600"/>
          </a:xfrm>
          <a:effectLst>
            <a:outerShdw blurRad="292100" dist="139700" dir="2700000" algn="tl" rotWithShape="0">
              <a:srgbClr val="333333">
                <a:alpha val="65000"/>
              </a:srgbClr>
            </a:outerShdw>
          </a:effectLst>
        </p:spPr>
      </p:pic>
      <p:sp>
        <p:nvSpPr>
          <p:cNvPr id="9220" name="Rectangle 4"/>
          <p:cNvSpPr>
            <a:spLocks noChangeArrowheads="1"/>
          </p:cNvSpPr>
          <p:nvPr/>
        </p:nvSpPr>
        <p:spPr bwMode="auto">
          <a:xfrm>
            <a:off x="685800" y="4572000"/>
            <a:ext cx="7924800" cy="2124075"/>
          </a:xfrm>
          <a:prstGeom prst="rect">
            <a:avLst/>
          </a:prstGeom>
          <a:noFill/>
          <a:ln w="9525">
            <a:noFill/>
            <a:miter lim="800000"/>
            <a:headEnd/>
            <a:tailEnd/>
          </a:ln>
        </p:spPr>
        <p:txBody>
          <a:bodyPr anchor="ctr">
            <a:spAutoFit/>
          </a:bodyPr>
          <a:lstStyle/>
          <a:p>
            <a:pPr eaLnBrk="0" hangingPunct="0"/>
            <a:r>
              <a:rPr lang="en-US" sz="1200" i="1">
                <a:cs typeface="Calibri" pitchFamily="34" charset="0"/>
              </a:rPr>
              <a:t>I located the blueprints for the INC building and determined that the only wall that is fixed in the building is the wall I pointed out to you.  That is the wall on the north side of the offices (between 003/005 and 002).  All of the rest of them can come down without any structural changes.  I also determined the windows on the south side of the building (Where the steps are) were originally designed as a single door opening.</a:t>
            </a:r>
            <a:endParaRPr lang="en-US" sz="600" i="1"/>
          </a:p>
          <a:p>
            <a:pPr eaLnBrk="0" hangingPunct="0"/>
            <a:r>
              <a:rPr lang="en-US" sz="1200" i="1">
                <a:cs typeface="Calibri" pitchFamily="34" charset="0"/>
              </a:rPr>
              <a:t>The office wall I referred to above is designed as a shear wall.  Shear walls are wall assemblies that are built to provide shear strength. These walls are designed to provide shear strength in-order to resist lateral loads.  They are generally designed with wind and earthquake issues in mind but are also designed to support the building.  In-order to open this wall a structural engineer will need to provide a design that will replace the existing shear wall system with large openings.  This is a common process and can de done.  I also believe they will be able to modify the building to accept the requested double door at the south end of the building; of course these are questions for the structural engineer and the architect.</a:t>
            </a:r>
            <a:endParaRPr lang="en-US" i="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dirty="0" smtClean="0"/>
              <a:t>Future Career, Transfer and Student Success Sites</a:t>
            </a:r>
            <a:endParaRPr lang="en-US" sz="28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381000" y="1015308"/>
            <a:ext cx="8305800" cy="5748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772400" cy="715962"/>
          </a:xfrm>
        </p:spPr>
        <p:txBody>
          <a:bodyPr>
            <a:normAutofit fontScale="90000"/>
          </a:bodyPr>
          <a:lstStyle/>
          <a:p>
            <a:r>
              <a:rPr lang="en-US" dirty="0" smtClean="0"/>
              <a:t>What you will find at your Stations</a:t>
            </a:r>
            <a:endParaRPr lang="en-US" dirty="0"/>
          </a:p>
        </p:txBody>
      </p:sp>
      <p:pic>
        <p:nvPicPr>
          <p:cNvPr id="13315" name="Picture 3"/>
          <p:cNvPicPr>
            <a:picLocks noGrp="1" noChangeAspect="1" noChangeArrowheads="1"/>
          </p:cNvPicPr>
          <p:nvPr>
            <p:ph idx="1"/>
          </p:nvPr>
        </p:nvPicPr>
        <p:blipFill>
          <a:blip r:embed="rId2" cstate="print"/>
          <a:srcRect/>
          <a:stretch>
            <a:fillRect/>
          </a:stretch>
        </p:blipFill>
        <p:spPr bwMode="auto">
          <a:xfrm>
            <a:off x="304800" y="1173308"/>
            <a:ext cx="8619897" cy="55322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Example from 2009</a:t>
            </a:r>
            <a:endParaRPr lang="en-US" dirty="0"/>
          </a:p>
        </p:txBody>
      </p:sp>
      <p:pic>
        <p:nvPicPr>
          <p:cNvPr id="27650" name="Picture 2"/>
          <p:cNvPicPr>
            <a:picLocks noGrp="1" noChangeAspect="1" noChangeArrowheads="1"/>
          </p:cNvPicPr>
          <p:nvPr>
            <p:ph idx="1"/>
          </p:nvPr>
        </p:nvPicPr>
        <p:blipFill>
          <a:blip r:embed="rId2" cstate="print"/>
          <a:srcRect/>
          <a:stretch>
            <a:fillRect/>
          </a:stretch>
        </p:blipFill>
        <p:spPr bwMode="auto">
          <a:xfrm>
            <a:off x="685800" y="961812"/>
            <a:ext cx="7772400" cy="580273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TotalTime>
  <Words>213</Words>
  <Application>Microsoft Office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Student Services Strategic Action Plan 05.06.11</vt:lpstr>
      <vt:lpstr>Norms</vt:lpstr>
      <vt:lpstr>Strategic Actions are …</vt:lpstr>
      <vt:lpstr>Title V Budget</vt:lpstr>
      <vt:lpstr>  Pieces of the “Puzzle”  </vt:lpstr>
      <vt:lpstr>This will Give us some Context</vt:lpstr>
      <vt:lpstr>Future Career, Transfer and Student Success Sites</vt:lpstr>
      <vt:lpstr>What you will find at your Stations</vt:lpstr>
      <vt:lpstr>Example from 2009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Services Strategic Planning 05.06.11</dc:title>
  <dc:creator>Michael White</dc:creator>
  <cp:lastModifiedBy>st002x</cp:lastModifiedBy>
  <cp:revision>10</cp:revision>
  <dcterms:created xsi:type="dcterms:W3CDTF">2006-08-16T00:00:00Z</dcterms:created>
  <dcterms:modified xsi:type="dcterms:W3CDTF">2011-06-24T20:22:07Z</dcterms:modified>
</cp:coreProperties>
</file>