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5" r:id="rId4"/>
    <p:sldMasterId id="2147483838" r:id="rId5"/>
  </p:sldMasterIdLst>
  <p:notesMasterIdLst>
    <p:notesMasterId r:id="rId38"/>
  </p:notesMasterIdLst>
  <p:handoutMasterIdLst>
    <p:handoutMasterId r:id="rId39"/>
  </p:handoutMasterIdLst>
  <p:sldIdLst>
    <p:sldId id="256" r:id="rId6"/>
    <p:sldId id="322" r:id="rId7"/>
    <p:sldId id="327" r:id="rId8"/>
    <p:sldId id="331" r:id="rId9"/>
    <p:sldId id="317" r:id="rId10"/>
    <p:sldId id="318" r:id="rId11"/>
    <p:sldId id="319" r:id="rId12"/>
    <p:sldId id="320" r:id="rId13"/>
    <p:sldId id="329" r:id="rId14"/>
    <p:sldId id="328" r:id="rId15"/>
    <p:sldId id="321" r:id="rId16"/>
    <p:sldId id="335" r:id="rId17"/>
    <p:sldId id="332" r:id="rId18"/>
    <p:sldId id="333" r:id="rId19"/>
    <p:sldId id="336" r:id="rId20"/>
    <p:sldId id="337" r:id="rId21"/>
    <p:sldId id="334" r:id="rId22"/>
    <p:sldId id="338" r:id="rId23"/>
    <p:sldId id="330" r:id="rId24"/>
    <p:sldId id="306" r:id="rId25"/>
    <p:sldId id="340" r:id="rId26"/>
    <p:sldId id="339" r:id="rId27"/>
    <p:sldId id="323" r:id="rId28"/>
    <p:sldId id="324" r:id="rId29"/>
    <p:sldId id="325" r:id="rId30"/>
    <p:sldId id="326" r:id="rId31"/>
    <p:sldId id="304" r:id="rId32"/>
    <p:sldId id="296" r:id="rId33"/>
    <p:sldId id="312" r:id="rId34"/>
    <p:sldId id="313" r:id="rId35"/>
    <p:sldId id="314" r:id="rId36"/>
    <p:sldId id="315" r:id="rId3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66FFCC"/>
    <a:srgbClr val="FFCC66"/>
    <a:srgbClr val="F1EC8C"/>
    <a:srgbClr val="FF6666"/>
    <a:srgbClr val="3D5977"/>
    <a:srgbClr val="5A81AB"/>
    <a:srgbClr val="E5DF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15620"/>
    <p:restoredTop sz="89951" autoAdjust="0"/>
  </p:normalViewPr>
  <p:slideViewPr>
    <p:cSldViewPr snapToGrid="0" showGuides="1">
      <p:cViewPr>
        <p:scale>
          <a:sx n="100" d="100"/>
          <a:sy n="100" d="100"/>
        </p:scale>
        <p:origin x="-516" y="528"/>
      </p:cViewPr>
      <p:guideLst>
        <p:guide orient="horz" pos="3913"/>
        <p:guide orient="horz" pos="766"/>
        <p:guide orient="horz" pos="499"/>
        <p:guide orient="horz" pos="3414"/>
        <p:guide pos="440"/>
        <p:guide pos="3052"/>
        <p:guide pos="5253"/>
        <p:guide pos="3204"/>
        <p:guide pos="9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Sheet1!$A$2:$A$6</c:f>
              <c:strCache>
                <c:ptCount val="5"/>
                <c:pt idx="0">
                  <c:v>Public       Universities</c:v>
                </c:pt>
                <c:pt idx="1">
                  <c:v>Private      Universities</c:v>
                </c:pt>
                <c:pt idx="2">
                  <c:v>Public 4-Yr. Colleges</c:v>
                </c:pt>
                <c:pt idx="3">
                  <c:v>Private 4-Yr. Colleges</c:v>
                </c:pt>
                <c:pt idx="4">
                  <c:v>Community Colleges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77.900000000000006</c:v>
                </c:pt>
                <c:pt idx="1">
                  <c:v>82.2</c:v>
                </c:pt>
                <c:pt idx="2">
                  <c:v>72.3</c:v>
                </c:pt>
                <c:pt idx="3">
                  <c:v>67</c:v>
                </c:pt>
                <c:pt idx="4">
                  <c:v>66.2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Sheet1!$A$2:$A$6</c:f>
              <c:strCache>
                <c:ptCount val="5"/>
                <c:pt idx="0">
                  <c:v>Public       Universities</c:v>
                </c:pt>
                <c:pt idx="1">
                  <c:v>Private      Universities</c:v>
                </c:pt>
                <c:pt idx="2">
                  <c:v>Public 4-Yr. Colleges</c:v>
                </c:pt>
                <c:pt idx="3">
                  <c:v>Private 4-Yr. Colleges</c:v>
                </c:pt>
                <c:pt idx="4">
                  <c:v>Community Colleges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88.2</c:v>
                </c:pt>
                <c:pt idx="1">
                  <c:v>88.1</c:v>
                </c:pt>
                <c:pt idx="2">
                  <c:v>77.7</c:v>
                </c:pt>
                <c:pt idx="3">
                  <c:v>78.7</c:v>
                </c:pt>
                <c:pt idx="4">
                  <c:v>64.5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FFCC66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Sheet1!$A$2:$A$6</c:f>
              <c:strCache>
                <c:ptCount val="5"/>
                <c:pt idx="0">
                  <c:v>Public       Universities</c:v>
                </c:pt>
                <c:pt idx="1">
                  <c:v>Private      Universities</c:v>
                </c:pt>
                <c:pt idx="2">
                  <c:v>Public 4-Yr. Colleges</c:v>
                </c:pt>
                <c:pt idx="3">
                  <c:v>Private 4-Yr. Colleges</c:v>
                </c:pt>
                <c:pt idx="4">
                  <c:v>Community Colleges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87.5</c:v>
                </c:pt>
                <c:pt idx="1">
                  <c:v>88.4</c:v>
                </c:pt>
                <c:pt idx="2">
                  <c:v>83.3</c:v>
                </c:pt>
                <c:pt idx="3">
                  <c:v>76.400000000000006</c:v>
                </c:pt>
                <c:pt idx="4">
                  <c:v>72.900000000000006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063552"/>
        <c:axId val="41065088"/>
      </c:barChart>
      <c:catAx>
        <c:axId val="410635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500">
                <a:solidFill>
                  <a:srgbClr val="000000"/>
                </a:solidFill>
              </a:defRPr>
            </a:pPr>
            <a:endParaRPr lang="en-US"/>
          </a:p>
        </c:txPr>
        <c:crossAx val="41065088"/>
        <c:crosses val="autoZero"/>
        <c:auto val="1"/>
        <c:lblAlgn val="ctr"/>
        <c:lblOffset val="100"/>
        <c:noMultiLvlLbl val="0"/>
      </c:catAx>
      <c:valAx>
        <c:axId val="41065088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0" i="0">
                <a:solidFill>
                  <a:schemeClr val="tx1"/>
                </a:solidFill>
              </a:defRPr>
            </a:pPr>
            <a:endParaRPr lang="en-US"/>
          </a:p>
        </c:txPr>
        <c:crossAx val="41063552"/>
        <c:crosses val="autoZero"/>
        <c:crossBetween val="between"/>
      </c:valAx>
      <c:spPr>
        <a:ln>
          <a:solidFill>
            <a:schemeClr val="bg1"/>
          </a:solidFill>
        </a:ln>
      </c:spPr>
    </c:plotArea>
    <c:plotVisOnly val="1"/>
    <c:dispBlanksAs val="gap"/>
    <c:showDLblsOverMax val="0"/>
  </c:chart>
  <c:txPr>
    <a:bodyPr/>
    <a:lstStyle/>
    <a:p>
      <a:pPr>
        <a:defRPr sz="1600" b="1" i="0">
          <a:solidFill>
            <a:schemeClr val="bg1"/>
          </a:solidFill>
          <a:latin typeface="Arial Narrow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2010-Act-Planned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Sheet1!$A$2:$A$6</c:f>
              <c:strCache>
                <c:ptCount val="5"/>
                <c:pt idx="0">
                  <c:v>Public     Universities</c:v>
                </c:pt>
                <c:pt idx="1">
                  <c:v>Private      Universities</c:v>
                </c:pt>
                <c:pt idx="2">
                  <c:v>Public 4-Yr. Colleges</c:v>
                </c:pt>
                <c:pt idx="3">
                  <c:v>Private 4-Yr. Colleges</c:v>
                </c:pt>
                <c:pt idx="4">
                  <c:v>Community Colleges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32.5</c:v>
                </c:pt>
                <c:pt idx="1">
                  <c:v>42.2</c:v>
                </c:pt>
                <c:pt idx="2">
                  <c:v>17.8</c:v>
                </c:pt>
                <c:pt idx="3">
                  <c:v>25.2</c:v>
                </c:pt>
                <c:pt idx="4">
                  <c:v>12.4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201-Act-Planned2</c:v>
                </c:pt>
              </c:strCache>
            </c:strRef>
          </c:tx>
          <c:spPr>
            <a:solidFill>
              <a:srgbClr val="00FFFF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Sheet1!$A$2:$A$6</c:f>
              <c:strCache>
                <c:ptCount val="5"/>
                <c:pt idx="0">
                  <c:v>Public     Universities</c:v>
                </c:pt>
                <c:pt idx="1">
                  <c:v>Private      Universities</c:v>
                </c:pt>
                <c:pt idx="2">
                  <c:v>Public 4-Yr. Colleges</c:v>
                </c:pt>
                <c:pt idx="3">
                  <c:v>Private 4-Yr. Colleges</c:v>
                </c:pt>
                <c:pt idx="4">
                  <c:v>Community Colleges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53.4</c:v>
                </c:pt>
                <c:pt idx="1">
                  <c:v>50</c:v>
                </c:pt>
                <c:pt idx="2">
                  <c:v>46.3</c:v>
                </c:pt>
                <c:pt idx="3">
                  <c:v>35.6</c:v>
                </c:pt>
                <c:pt idx="4">
                  <c:v>40.9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FFCC66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Public     Universities</c:v>
                </c:pt>
                <c:pt idx="1">
                  <c:v>Private      Universities</c:v>
                </c:pt>
                <c:pt idx="2">
                  <c:v>Public 4-Yr. Colleges</c:v>
                </c:pt>
                <c:pt idx="3">
                  <c:v>Private 4-Yr. Colleges</c:v>
                </c:pt>
                <c:pt idx="4">
                  <c:v>Community Colleges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77.8</c:v>
                </c:pt>
                <c:pt idx="1">
                  <c:v>67.5</c:v>
                </c:pt>
                <c:pt idx="2">
                  <c:v>62.1</c:v>
                </c:pt>
                <c:pt idx="3">
                  <c:v>55.5</c:v>
                </c:pt>
                <c:pt idx="4">
                  <c:v>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538048"/>
        <c:axId val="77539584"/>
      </c:barChart>
      <c:catAx>
        <c:axId val="77538048"/>
        <c:scaling>
          <c:orientation val="minMax"/>
        </c:scaling>
        <c:delete val="0"/>
        <c:axPos val="b"/>
        <c:majorTickMark val="out"/>
        <c:minorTickMark val="none"/>
        <c:tickLblPos val="nextTo"/>
        <c:crossAx val="77539584"/>
        <c:crosses val="autoZero"/>
        <c:auto val="1"/>
        <c:lblAlgn val="ctr"/>
        <c:lblOffset val="100"/>
        <c:noMultiLvlLbl val="0"/>
      </c:catAx>
      <c:valAx>
        <c:axId val="77539584"/>
        <c:scaling>
          <c:orientation val="minMax"/>
          <c:max val="8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7538048"/>
        <c:crosses val="autoZero"/>
        <c:crossBetween val="between"/>
      </c:valAx>
      <c:spPr>
        <a:ln>
          <a:solidFill>
            <a:schemeClr val="bg1"/>
          </a:solidFill>
        </a:ln>
      </c:spPr>
    </c:plotArea>
    <c:plotVisOnly val="1"/>
    <c:dispBlanksAs val="gap"/>
    <c:showDLblsOverMax val="0"/>
  </c:chart>
  <c:txPr>
    <a:bodyPr/>
    <a:lstStyle/>
    <a:p>
      <a:pPr>
        <a:defRPr sz="1600" b="1" i="0">
          <a:solidFill>
            <a:schemeClr val="accent1"/>
          </a:solidFill>
          <a:latin typeface="Arial Narrow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Sheet1!$A$2:$A$6</c:f>
              <c:strCache>
                <c:ptCount val="5"/>
                <c:pt idx="0">
                  <c:v>Public Univ.</c:v>
                </c:pt>
                <c:pt idx="1">
                  <c:v>Private Univ.</c:v>
                </c:pt>
                <c:pt idx="2">
                  <c:v>Public            4-Yr.</c:v>
                </c:pt>
                <c:pt idx="3">
                  <c:v>Private           4-Yr.</c:v>
                </c:pt>
                <c:pt idx="4">
                  <c:v>Comm. Colleges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69.7</c:v>
                </c:pt>
                <c:pt idx="1">
                  <c:v>65.900000000000006</c:v>
                </c:pt>
                <c:pt idx="2">
                  <c:v>66.3</c:v>
                </c:pt>
                <c:pt idx="3">
                  <c:v>73</c:v>
                </c:pt>
                <c:pt idx="4">
                  <c:v>62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00FFFF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Sheet1!$A$2:$A$6</c:f>
              <c:strCache>
                <c:ptCount val="5"/>
                <c:pt idx="0">
                  <c:v>Public Univ.</c:v>
                </c:pt>
                <c:pt idx="1">
                  <c:v>Private Univ.</c:v>
                </c:pt>
                <c:pt idx="2">
                  <c:v>Public            4-Yr.</c:v>
                </c:pt>
                <c:pt idx="3">
                  <c:v>Private           4-Yr.</c:v>
                </c:pt>
                <c:pt idx="4">
                  <c:v>Comm. Colleges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91.2</c:v>
                </c:pt>
                <c:pt idx="1">
                  <c:v>97.7</c:v>
                </c:pt>
                <c:pt idx="2">
                  <c:v>92.6</c:v>
                </c:pt>
                <c:pt idx="3">
                  <c:v>97.4</c:v>
                </c:pt>
                <c:pt idx="4">
                  <c:v>93.8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990016"/>
        <c:axId val="43991808"/>
      </c:barChart>
      <c:catAx>
        <c:axId val="43990016"/>
        <c:scaling>
          <c:orientation val="minMax"/>
        </c:scaling>
        <c:delete val="0"/>
        <c:axPos val="b"/>
        <c:majorTickMark val="out"/>
        <c:minorTickMark val="none"/>
        <c:tickLblPos val="nextTo"/>
        <c:crossAx val="43991808"/>
        <c:crosses val="autoZero"/>
        <c:auto val="1"/>
        <c:lblAlgn val="ctr"/>
        <c:lblOffset val="100"/>
        <c:noMultiLvlLbl val="0"/>
      </c:catAx>
      <c:valAx>
        <c:axId val="43991808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3990016"/>
        <c:crosses val="autoZero"/>
        <c:crossBetween val="between"/>
      </c:valAx>
      <c:spPr>
        <a:ln>
          <a:solidFill>
            <a:schemeClr val="bg1"/>
          </a:solidFill>
        </a:ln>
      </c:spPr>
    </c:plotArea>
    <c:plotVisOnly val="1"/>
    <c:dispBlanksAs val="gap"/>
    <c:showDLblsOverMax val="0"/>
  </c:chart>
  <c:txPr>
    <a:bodyPr/>
    <a:lstStyle/>
    <a:p>
      <a:pPr>
        <a:defRPr sz="1400" b="0" i="0">
          <a:solidFill>
            <a:schemeClr val="tx1"/>
          </a:solidFill>
          <a:latin typeface="Arial Narrow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Sheet1!$A$2:$A$6</c:f>
              <c:strCache>
                <c:ptCount val="5"/>
                <c:pt idx="0">
                  <c:v>Public Univ.</c:v>
                </c:pt>
                <c:pt idx="1">
                  <c:v>Private Univ.</c:v>
                </c:pt>
                <c:pt idx="2">
                  <c:v>Public            4-Yr.</c:v>
                </c:pt>
                <c:pt idx="3">
                  <c:v>Private           4-Yr.</c:v>
                </c:pt>
                <c:pt idx="4">
                  <c:v>Comm. Colleges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61.8</c:v>
                </c:pt>
                <c:pt idx="1">
                  <c:v>56.8</c:v>
                </c:pt>
                <c:pt idx="2">
                  <c:v>50.5</c:v>
                </c:pt>
                <c:pt idx="3">
                  <c:v>53.4</c:v>
                </c:pt>
                <c:pt idx="4">
                  <c:v>40.700000000000003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00FFFF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Sheet1!$A$2:$A$6</c:f>
              <c:strCache>
                <c:ptCount val="5"/>
                <c:pt idx="0">
                  <c:v>Public Univ.</c:v>
                </c:pt>
                <c:pt idx="1">
                  <c:v>Private Univ.</c:v>
                </c:pt>
                <c:pt idx="2">
                  <c:v>Public            4-Yr.</c:v>
                </c:pt>
                <c:pt idx="3">
                  <c:v>Private           4-Yr.</c:v>
                </c:pt>
                <c:pt idx="4">
                  <c:v>Comm. Colleges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91.7</c:v>
                </c:pt>
                <c:pt idx="1">
                  <c:v>83.7</c:v>
                </c:pt>
                <c:pt idx="2">
                  <c:v>84.3</c:v>
                </c:pt>
                <c:pt idx="3">
                  <c:v>89.5</c:v>
                </c:pt>
                <c:pt idx="4">
                  <c:v>77.5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061440"/>
        <c:axId val="44062976"/>
      </c:barChart>
      <c:catAx>
        <c:axId val="44061440"/>
        <c:scaling>
          <c:orientation val="minMax"/>
        </c:scaling>
        <c:delete val="0"/>
        <c:axPos val="b"/>
        <c:majorTickMark val="out"/>
        <c:minorTickMark val="none"/>
        <c:tickLblPos val="nextTo"/>
        <c:crossAx val="44062976"/>
        <c:crosses val="autoZero"/>
        <c:auto val="1"/>
        <c:lblAlgn val="ctr"/>
        <c:lblOffset val="100"/>
        <c:noMultiLvlLbl val="0"/>
      </c:catAx>
      <c:valAx>
        <c:axId val="440629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4061440"/>
        <c:crosses val="autoZero"/>
        <c:crossBetween val="between"/>
      </c:valAx>
      <c:spPr>
        <a:ln>
          <a:solidFill>
            <a:schemeClr val="bg1"/>
          </a:solidFill>
        </a:ln>
      </c:spPr>
    </c:plotArea>
    <c:plotVisOnly val="1"/>
    <c:dispBlanksAs val="gap"/>
    <c:showDLblsOverMax val="0"/>
  </c:chart>
  <c:txPr>
    <a:bodyPr/>
    <a:lstStyle/>
    <a:p>
      <a:pPr>
        <a:defRPr sz="1400">
          <a:solidFill>
            <a:schemeClr val="tx1"/>
          </a:solidFill>
          <a:latin typeface="Arial Narrow"/>
        </a:defRPr>
      </a:pPr>
      <a:endParaRPr lang="en-US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B7FE20-F119-DA47-84C2-32B02393002E}" type="doc">
      <dgm:prSet loTypeId="urn:microsoft.com/office/officeart/2005/8/layout/hProcess9" loCatId="" qsTypeId="urn:microsoft.com/office/officeart/2005/8/quickstyle/simple4" qsCatId="simple" csTypeId="urn:microsoft.com/office/officeart/2005/8/colors/accent1_2" csCatId="accent1" phldr="1"/>
      <dgm:spPr/>
    </dgm:pt>
    <dgm:pt modelId="{EEF535CC-EB68-A24F-822F-BBECD739113D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Draft Student Experience document</a:t>
          </a:r>
          <a:endParaRPr lang="en-US" dirty="0"/>
        </a:p>
      </dgm:t>
    </dgm:pt>
    <dgm:pt modelId="{F920C7DF-A185-524D-89F7-D8E2C3DD2729}" type="parTrans" cxnId="{BE4AB74D-3645-7743-9A36-8B7D893ADC23}">
      <dgm:prSet/>
      <dgm:spPr/>
      <dgm:t>
        <a:bodyPr/>
        <a:lstStyle/>
        <a:p>
          <a:endParaRPr lang="en-US"/>
        </a:p>
      </dgm:t>
    </dgm:pt>
    <dgm:pt modelId="{9DEE8AA8-A3B2-E64F-BACE-07126CEEB77F}" type="sibTrans" cxnId="{BE4AB74D-3645-7743-9A36-8B7D893ADC23}">
      <dgm:prSet/>
      <dgm:spPr/>
      <dgm:t>
        <a:bodyPr/>
        <a:lstStyle/>
        <a:p>
          <a:endParaRPr lang="en-US"/>
        </a:p>
      </dgm:t>
    </dgm:pt>
    <dgm:pt modelId="{D5EAB4B7-45E3-0A47-8BBF-66793C9FCAAB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 smtClean="0"/>
            <a:t>Focus Groups vet</a:t>
          </a:r>
          <a:endParaRPr lang="en-US" dirty="0"/>
        </a:p>
      </dgm:t>
    </dgm:pt>
    <dgm:pt modelId="{860C0A99-7785-D04C-B738-398C6F6DE1FC}" type="parTrans" cxnId="{70A42930-FB1B-F64E-B8DC-2F5B9C76256F}">
      <dgm:prSet/>
      <dgm:spPr/>
      <dgm:t>
        <a:bodyPr/>
        <a:lstStyle/>
        <a:p>
          <a:endParaRPr lang="en-US"/>
        </a:p>
      </dgm:t>
    </dgm:pt>
    <dgm:pt modelId="{6C2D9305-DC29-2640-A561-435294549AB1}" type="sibTrans" cxnId="{70A42930-FB1B-F64E-B8DC-2F5B9C76256F}">
      <dgm:prSet/>
      <dgm:spPr/>
      <dgm:t>
        <a:bodyPr/>
        <a:lstStyle/>
        <a:p>
          <a:endParaRPr lang="en-US"/>
        </a:p>
      </dgm:t>
    </dgm:pt>
    <dgm:pt modelId="{BDDB090E-FC6D-3347-B1D5-09639777F1F7}">
      <dgm:prSet phldrT="[Text]"/>
      <dgm:spPr>
        <a:solidFill>
          <a:srgbClr val="837E10"/>
        </a:solidFill>
      </dgm:spPr>
      <dgm:t>
        <a:bodyPr/>
        <a:lstStyle/>
        <a:p>
          <a:r>
            <a:rPr lang="en-US" dirty="0" smtClean="0"/>
            <a:t>SWOT relative to desired state</a:t>
          </a:r>
          <a:endParaRPr lang="en-US" dirty="0"/>
        </a:p>
      </dgm:t>
    </dgm:pt>
    <dgm:pt modelId="{35916F8E-6773-7B44-BD5D-B682552AEB4B}" type="parTrans" cxnId="{06749754-22F7-6E4A-894F-036EBA9FCDB4}">
      <dgm:prSet/>
      <dgm:spPr/>
      <dgm:t>
        <a:bodyPr/>
        <a:lstStyle/>
        <a:p>
          <a:endParaRPr lang="en-US"/>
        </a:p>
      </dgm:t>
    </dgm:pt>
    <dgm:pt modelId="{A26DDF23-5300-9B46-BB25-F164BDB65E8C}" type="sibTrans" cxnId="{06749754-22F7-6E4A-894F-036EBA9FCDB4}">
      <dgm:prSet/>
      <dgm:spPr/>
      <dgm:t>
        <a:bodyPr/>
        <a:lstStyle/>
        <a:p>
          <a:endParaRPr lang="en-US"/>
        </a:p>
      </dgm:t>
    </dgm:pt>
    <dgm:pt modelId="{2C5B75E5-03E2-0A49-8F50-5D9C09F8D7A6}">
      <dgm:prSet phldrT="[Text]"/>
      <dgm:spPr/>
      <dgm:t>
        <a:bodyPr/>
        <a:lstStyle/>
        <a:p>
          <a:r>
            <a:rPr lang="en-US" dirty="0" smtClean="0"/>
            <a:t>Proposed Student Experience to Board</a:t>
          </a:r>
          <a:endParaRPr lang="en-US" dirty="0"/>
        </a:p>
      </dgm:t>
    </dgm:pt>
    <dgm:pt modelId="{6E5E4240-FA82-B646-92A7-A9767BE909F3}" type="parTrans" cxnId="{550A0049-3E3A-1347-92B9-8E42A1489725}">
      <dgm:prSet/>
      <dgm:spPr/>
      <dgm:t>
        <a:bodyPr/>
        <a:lstStyle/>
        <a:p>
          <a:endParaRPr lang="en-US"/>
        </a:p>
      </dgm:t>
    </dgm:pt>
    <dgm:pt modelId="{95B31556-5A71-6345-9554-26C22085B1DB}" type="sibTrans" cxnId="{550A0049-3E3A-1347-92B9-8E42A1489725}">
      <dgm:prSet/>
      <dgm:spPr/>
      <dgm:t>
        <a:bodyPr/>
        <a:lstStyle/>
        <a:p>
          <a:endParaRPr lang="en-US"/>
        </a:p>
      </dgm:t>
    </dgm:pt>
    <dgm:pt modelId="{10D71EB4-81C3-3342-8F50-7CF3C3D4D732}">
      <dgm:prSet phldrT="[Text]"/>
      <dgm:spPr/>
      <dgm:t>
        <a:bodyPr/>
        <a:lstStyle/>
        <a:p>
          <a:r>
            <a:rPr lang="en-US" dirty="0" smtClean="0"/>
            <a:t>Technology essential to achieve desired state</a:t>
          </a:r>
          <a:endParaRPr lang="en-US" dirty="0"/>
        </a:p>
      </dgm:t>
    </dgm:pt>
    <dgm:pt modelId="{B09E8650-D69C-634F-BD65-A57057D50FE3}" type="parTrans" cxnId="{08AF4A80-5CF9-F642-9E7A-7BEC0BBDA59A}">
      <dgm:prSet/>
      <dgm:spPr/>
      <dgm:t>
        <a:bodyPr/>
        <a:lstStyle/>
        <a:p>
          <a:endParaRPr lang="en-US"/>
        </a:p>
      </dgm:t>
    </dgm:pt>
    <dgm:pt modelId="{DD71455B-EAEC-004B-A57A-C6C74E77A164}" type="sibTrans" cxnId="{08AF4A80-5CF9-F642-9E7A-7BEC0BBDA59A}">
      <dgm:prSet/>
      <dgm:spPr/>
      <dgm:t>
        <a:bodyPr/>
        <a:lstStyle/>
        <a:p>
          <a:endParaRPr lang="en-US"/>
        </a:p>
      </dgm:t>
    </dgm:pt>
    <dgm:pt modelId="{FB942B57-1D89-E54B-8098-86F4FBD2C880}">
      <dgm:prSet phldrT="[Text]"/>
      <dgm:spPr/>
      <dgm:t>
        <a:bodyPr/>
        <a:lstStyle/>
        <a:p>
          <a:r>
            <a:rPr lang="en-US" dirty="0" smtClean="0"/>
            <a:t>Technology Vision Statement drafted</a:t>
          </a:r>
          <a:endParaRPr lang="en-US" dirty="0"/>
        </a:p>
      </dgm:t>
    </dgm:pt>
    <dgm:pt modelId="{53487633-1816-7D48-BF74-977ECEF2F7BF}" type="parTrans" cxnId="{ECB2FA74-FFDA-754A-AAAD-9522AE0340F4}">
      <dgm:prSet/>
      <dgm:spPr/>
      <dgm:t>
        <a:bodyPr/>
        <a:lstStyle/>
        <a:p>
          <a:endParaRPr lang="en-US"/>
        </a:p>
      </dgm:t>
    </dgm:pt>
    <dgm:pt modelId="{CB1528B6-3EBF-054B-9550-91FCA8BB6C1F}" type="sibTrans" cxnId="{ECB2FA74-FFDA-754A-AAAD-9522AE0340F4}">
      <dgm:prSet/>
      <dgm:spPr/>
      <dgm:t>
        <a:bodyPr/>
        <a:lstStyle/>
        <a:p>
          <a:endParaRPr lang="en-US"/>
        </a:p>
      </dgm:t>
    </dgm:pt>
    <dgm:pt modelId="{542D67A4-772C-1D4F-8D8F-85C62154956C}" type="pres">
      <dgm:prSet presAssocID="{8CB7FE20-F119-DA47-84C2-32B02393002E}" presName="CompostProcess" presStyleCnt="0">
        <dgm:presLayoutVars>
          <dgm:dir/>
          <dgm:resizeHandles val="exact"/>
        </dgm:presLayoutVars>
      </dgm:prSet>
      <dgm:spPr/>
    </dgm:pt>
    <dgm:pt modelId="{DDA9EF55-548E-B449-BBD3-BDA47D7FA2CC}" type="pres">
      <dgm:prSet presAssocID="{8CB7FE20-F119-DA47-84C2-32B02393002E}" presName="arrow" presStyleLbl="bgShp" presStyleIdx="0" presStyleCnt="1"/>
      <dgm:spPr/>
    </dgm:pt>
    <dgm:pt modelId="{1B6BAB90-956E-6244-ADCB-5D6CDA9EF2D5}" type="pres">
      <dgm:prSet presAssocID="{8CB7FE20-F119-DA47-84C2-32B02393002E}" presName="linearProcess" presStyleCnt="0"/>
      <dgm:spPr/>
    </dgm:pt>
    <dgm:pt modelId="{85E1A82A-C188-904B-A37D-429A3F5DF23D}" type="pres">
      <dgm:prSet presAssocID="{EEF535CC-EB68-A24F-822F-BBECD739113D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8C4578-59C8-3044-BE18-76955465060A}" type="pres">
      <dgm:prSet presAssocID="{9DEE8AA8-A3B2-E64F-BACE-07126CEEB77F}" presName="sibTrans" presStyleCnt="0"/>
      <dgm:spPr/>
    </dgm:pt>
    <dgm:pt modelId="{17A10131-4FAB-1044-AB73-CB3BB0B05FAE}" type="pres">
      <dgm:prSet presAssocID="{D5EAB4B7-45E3-0A47-8BBF-66793C9FCAAB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FD9234-D6EA-BD4D-AE44-7DC2C1B80501}" type="pres">
      <dgm:prSet presAssocID="{6C2D9305-DC29-2640-A561-435294549AB1}" presName="sibTrans" presStyleCnt="0"/>
      <dgm:spPr/>
    </dgm:pt>
    <dgm:pt modelId="{180E03DF-1E29-064B-A50A-BFE3EC7D6AAD}" type="pres">
      <dgm:prSet presAssocID="{BDDB090E-FC6D-3347-B1D5-09639777F1F7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002BA4-58D5-9E4F-AA3E-A65BD4303016}" type="pres">
      <dgm:prSet presAssocID="{A26DDF23-5300-9B46-BB25-F164BDB65E8C}" presName="sibTrans" presStyleCnt="0"/>
      <dgm:spPr/>
    </dgm:pt>
    <dgm:pt modelId="{4AC72BAA-5639-B14B-B577-D8137DF94A22}" type="pres">
      <dgm:prSet presAssocID="{2C5B75E5-03E2-0A49-8F50-5D9C09F8D7A6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95BE90-57DE-7E45-8EA1-A1B6D0DDAB5A}" type="pres">
      <dgm:prSet presAssocID="{95B31556-5A71-6345-9554-26C22085B1DB}" presName="sibTrans" presStyleCnt="0"/>
      <dgm:spPr/>
    </dgm:pt>
    <dgm:pt modelId="{9F4557AF-C84D-E34E-813E-1BD20D386135}" type="pres">
      <dgm:prSet presAssocID="{10D71EB4-81C3-3342-8F50-7CF3C3D4D732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CBF2E0-E07C-BA43-8C9D-44C15C7A4651}" type="pres">
      <dgm:prSet presAssocID="{DD71455B-EAEC-004B-A57A-C6C74E77A164}" presName="sibTrans" presStyleCnt="0"/>
      <dgm:spPr/>
    </dgm:pt>
    <dgm:pt modelId="{71540EEF-0E78-4F47-A635-9698A247C00C}" type="pres">
      <dgm:prSet presAssocID="{FB942B57-1D89-E54B-8098-86F4FBD2C880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A42930-FB1B-F64E-B8DC-2F5B9C76256F}" srcId="{8CB7FE20-F119-DA47-84C2-32B02393002E}" destId="{D5EAB4B7-45E3-0A47-8BBF-66793C9FCAAB}" srcOrd="1" destOrd="0" parTransId="{860C0A99-7785-D04C-B738-398C6F6DE1FC}" sibTransId="{6C2D9305-DC29-2640-A561-435294549AB1}"/>
    <dgm:cxn modelId="{BE4AB74D-3645-7743-9A36-8B7D893ADC23}" srcId="{8CB7FE20-F119-DA47-84C2-32B02393002E}" destId="{EEF535CC-EB68-A24F-822F-BBECD739113D}" srcOrd="0" destOrd="0" parTransId="{F920C7DF-A185-524D-89F7-D8E2C3DD2729}" sibTransId="{9DEE8AA8-A3B2-E64F-BACE-07126CEEB77F}"/>
    <dgm:cxn modelId="{DE721FFB-3F9B-B346-99FB-61762049D566}" type="presOf" srcId="{10D71EB4-81C3-3342-8F50-7CF3C3D4D732}" destId="{9F4557AF-C84D-E34E-813E-1BD20D386135}" srcOrd="0" destOrd="0" presId="urn:microsoft.com/office/officeart/2005/8/layout/hProcess9"/>
    <dgm:cxn modelId="{A21677A2-D334-4A43-BC7E-FAD866AF670F}" type="presOf" srcId="{D5EAB4B7-45E3-0A47-8BBF-66793C9FCAAB}" destId="{17A10131-4FAB-1044-AB73-CB3BB0B05FAE}" srcOrd="0" destOrd="0" presId="urn:microsoft.com/office/officeart/2005/8/layout/hProcess9"/>
    <dgm:cxn modelId="{08AF4A80-5CF9-F642-9E7A-7BEC0BBDA59A}" srcId="{8CB7FE20-F119-DA47-84C2-32B02393002E}" destId="{10D71EB4-81C3-3342-8F50-7CF3C3D4D732}" srcOrd="4" destOrd="0" parTransId="{B09E8650-D69C-634F-BD65-A57057D50FE3}" sibTransId="{DD71455B-EAEC-004B-A57A-C6C74E77A164}"/>
    <dgm:cxn modelId="{550A0049-3E3A-1347-92B9-8E42A1489725}" srcId="{8CB7FE20-F119-DA47-84C2-32B02393002E}" destId="{2C5B75E5-03E2-0A49-8F50-5D9C09F8D7A6}" srcOrd="3" destOrd="0" parTransId="{6E5E4240-FA82-B646-92A7-A9767BE909F3}" sibTransId="{95B31556-5A71-6345-9554-26C22085B1DB}"/>
    <dgm:cxn modelId="{B5B7D05D-7628-5046-92AE-06ABA56A5307}" type="presOf" srcId="{EEF535CC-EB68-A24F-822F-BBECD739113D}" destId="{85E1A82A-C188-904B-A37D-429A3F5DF23D}" srcOrd="0" destOrd="0" presId="urn:microsoft.com/office/officeart/2005/8/layout/hProcess9"/>
    <dgm:cxn modelId="{726F8552-6A87-CB4A-AA30-FC855C0736CA}" type="presOf" srcId="{8CB7FE20-F119-DA47-84C2-32B02393002E}" destId="{542D67A4-772C-1D4F-8D8F-85C62154956C}" srcOrd="0" destOrd="0" presId="urn:microsoft.com/office/officeart/2005/8/layout/hProcess9"/>
    <dgm:cxn modelId="{ECB2FA74-FFDA-754A-AAAD-9522AE0340F4}" srcId="{8CB7FE20-F119-DA47-84C2-32B02393002E}" destId="{FB942B57-1D89-E54B-8098-86F4FBD2C880}" srcOrd="5" destOrd="0" parTransId="{53487633-1816-7D48-BF74-977ECEF2F7BF}" sibTransId="{CB1528B6-3EBF-054B-9550-91FCA8BB6C1F}"/>
    <dgm:cxn modelId="{06749754-22F7-6E4A-894F-036EBA9FCDB4}" srcId="{8CB7FE20-F119-DA47-84C2-32B02393002E}" destId="{BDDB090E-FC6D-3347-B1D5-09639777F1F7}" srcOrd="2" destOrd="0" parTransId="{35916F8E-6773-7B44-BD5D-B682552AEB4B}" sibTransId="{A26DDF23-5300-9B46-BB25-F164BDB65E8C}"/>
    <dgm:cxn modelId="{9C45BA1E-C727-1C47-BF5C-4B4998819C4E}" type="presOf" srcId="{BDDB090E-FC6D-3347-B1D5-09639777F1F7}" destId="{180E03DF-1E29-064B-A50A-BFE3EC7D6AAD}" srcOrd="0" destOrd="0" presId="urn:microsoft.com/office/officeart/2005/8/layout/hProcess9"/>
    <dgm:cxn modelId="{AF9F93CA-549A-E045-A1DA-BF8453108DDC}" type="presOf" srcId="{2C5B75E5-03E2-0A49-8F50-5D9C09F8D7A6}" destId="{4AC72BAA-5639-B14B-B577-D8137DF94A22}" srcOrd="0" destOrd="0" presId="urn:microsoft.com/office/officeart/2005/8/layout/hProcess9"/>
    <dgm:cxn modelId="{6B75B9B1-2B8B-8145-887F-1DC861755A96}" type="presOf" srcId="{FB942B57-1D89-E54B-8098-86F4FBD2C880}" destId="{71540EEF-0E78-4F47-A635-9698A247C00C}" srcOrd="0" destOrd="0" presId="urn:microsoft.com/office/officeart/2005/8/layout/hProcess9"/>
    <dgm:cxn modelId="{3A2AE3DF-0EE0-134E-B16A-D981CE9330E2}" type="presParOf" srcId="{542D67A4-772C-1D4F-8D8F-85C62154956C}" destId="{DDA9EF55-548E-B449-BBD3-BDA47D7FA2CC}" srcOrd="0" destOrd="0" presId="urn:microsoft.com/office/officeart/2005/8/layout/hProcess9"/>
    <dgm:cxn modelId="{DF8BC28C-06CB-6E49-BAB4-0D4C580F4C27}" type="presParOf" srcId="{542D67A4-772C-1D4F-8D8F-85C62154956C}" destId="{1B6BAB90-956E-6244-ADCB-5D6CDA9EF2D5}" srcOrd="1" destOrd="0" presId="urn:microsoft.com/office/officeart/2005/8/layout/hProcess9"/>
    <dgm:cxn modelId="{C38894C1-BC3D-0549-88CF-AF6A9AFDFC9B}" type="presParOf" srcId="{1B6BAB90-956E-6244-ADCB-5D6CDA9EF2D5}" destId="{85E1A82A-C188-904B-A37D-429A3F5DF23D}" srcOrd="0" destOrd="0" presId="urn:microsoft.com/office/officeart/2005/8/layout/hProcess9"/>
    <dgm:cxn modelId="{06CA42C5-199A-B246-9333-2AB9770CFC9F}" type="presParOf" srcId="{1B6BAB90-956E-6244-ADCB-5D6CDA9EF2D5}" destId="{DA8C4578-59C8-3044-BE18-76955465060A}" srcOrd="1" destOrd="0" presId="urn:microsoft.com/office/officeart/2005/8/layout/hProcess9"/>
    <dgm:cxn modelId="{0E0AC20F-EB64-2B48-9BB5-7DB72E405C4F}" type="presParOf" srcId="{1B6BAB90-956E-6244-ADCB-5D6CDA9EF2D5}" destId="{17A10131-4FAB-1044-AB73-CB3BB0B05FAE}" srcOrd="2" destOrd="0" presId="urn:microsoft.com/office/officeart/2005/8/layout/hProcess9"/>
    <dgm:cxn modelId="{D2DF344D-5E79-F44D-9984-C235A048451C}" type="presParOf" srcId="{1B6BAB90-956E-6244-ADCB-5D6CDA9EF2D5}" destId="{9CFD9234-D6EA-BD4D-AE44-7DC2C1B80501}" srcOrd="3" destOrd="0" presId="urn:microsoft.com/office/officeart/2005/8/layout/hProcess9"/>
    <dgm:cxn modelId="{E6B0874E-792C-EF41-9211-5778B942120F}" type="presParOf" srcId="{1B6BAB90-956E-6244-ADCB-5D6CDA9EF2D5}" destId="{180E03DF-1E29-064B-A50A-BFE3EC7D6AAD}" srcOrd="4" destOrd="0" presId="urn:microsoft.com/office/officeart/2005/8/layout/hProcess9"/>
    <dgm:cxn modelId="{4A9EA3B7-9561-8E49-8128-E22E5787E06C}" type="presParOf" srcId="{1B6BAB90-956E-6244-ADCB-5D6CDA9EF2D5}" destId="{41002BA4-58D5-9E4F-AA3E-A65BD4303016}" srcOrd="5" destOrd="0" presId="urn:microsoft.com/office/officeart/2005/8/layout/hProcess9"/>
    <dgm:cxn modelId="{85B7DEB3-C38D-064C-B558-3E9DF337C6B0}" type="presParOf" srcId="{1B6BAB90-956E-6244-ADCB-5D6CDA9EF2D5}" destId="{4AC72BAA-5639-B14B-B577-D8137DF94A22}" srcOrd="6" destOrd="0" presId="urn:microsoft.com/office/officeart/2005/8/layout/hProcess9"/>
    <dgm:cxn modelId="{FDECD7B0-F729-4947-8E07-F69E824B508C}" type="presParOf" srcId="{1B6BAB90-956E-6244-ADCB-5D6CDA9EF2D5}" destId="{3995BE90-57DE-7E45-8EA1-A1B6D0DDAB5A}" srcOrd="7" destOrd="0" presId="urn:microsoft.com/office/officeart/2005/8/layout/hProcess9"/>
    <dgm:cxn modelId="{62261B77-D1CC-7A47-8B22-A14E4B7C4875}" type="presParOf" srcId="{1B6BAB90-956E-6244-ADCB-5D6CDA9EF2D5}" destId="{9F4557AF-C84D-E34E-813E-1BD20D386135}" srcOrd="8" destOrd="0" presId="urn:microsoft.com/office/officeart/2005/8/layout/hProcess9"/>
    <dgm:cxn modelId="{CA1AB190-B08E-FB47-9676-E0E4BF7134F2}" type="presParOf" srcId="{1B6BAB90-956E-6244-ADCB-5D6CDA9EF2D5}" destId="{81CBF2E0-E07C-BA43-8C9D-44C15C7A4651}" srcOrd="9" destOrd="0" presId="urn:microsoft.com/office/officeart/2005/8/layout/hProcess9"/>
    <dgm:cxn modelId="{97C9BE42-D5FA-574D-B7EB-AA151646EE1C}" type="presParOf" srcId="{1B6BAB90-956E-6244-ADCB-5D6CDA9EF2D5}" destId="{71540EEF-0E78-4F47-A635-9698A247C00C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B7FE20-F119-DA47-84C2-32B02393002E}" type="doc">
      <dgm:prSet loTypeId="urn:microsoft.com/office/officeart/2005/8/layout/hProcess9" loCatId="" qsTypeId="urn:microsoft.com/office/officeart/2005/8/quickstyle/simple4" qsCatId="simple" csTypeId="urn:microsoft.com/office/officeart/2005/8/colors/accent1_2" csCatId="accent1" phldr="1"/>
      <dgm:spPr/>
    </dgm:pt>
    <dgm:pt modelId="{EEF535CC-EB68-A24F-822F-BBECD739113D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Draft Student Experience document</a:t>
          </a:r>
          <a:endParaRPr lang="en-US" dirty="0"/>
        </a:p>
      </dgm:t>
    </dgm:pt>
    <dgm:pt modelId="{F920C7DF-A185-524D-89F7-D8E2C3DD2729}" type="parTrans" cxnId="{BE4AB74D-3645-7743-9A36-8B7D893ADC23}">
      <dgm:prSet/>
      <dgm:spPr/>
      <dgm:t>
        <a:bodyPr/>
        <a:lstStyle/>
        <a:p>
          <a:endParaRPr lang="en-US"/>
        </a:p>
      </dgm:t>
    </dgm:pt>
    <dgm:pt modelId="{9DEE8AA8-A3B2-E64F-BACE-07126CEEB77F}" type="sibTrans" cxnId="{BE4AB74D-3645-7743-9A36-8B7D893ADC23}">
      <dgm:prSet/>
      <dgm:spPr/>
      <dgm:t>
        <a:bodyPr/>
        <a:lstStyle/>
        <a:p>
          <a:endParaRPr lang="en-US"/>
        </a:p>
      </dgm:t>
    </dgm:pt>
    <dgm:pt modelId="{D5EAB4B7-45E3-0A47-8BBF-66793C9FCAAB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 smtClean="0"/>
            <a:t>Focus Groups vet</a:t>
          </a:r>
          <a:endParaRPr lang="en-US" dirty="0"/>
        </a:p>
      </dgm:t>
    </dgm:pt>
    <dgm:pt modelId="{860C0A99-7785-D04C-B738-398C6F6DE1FC}" type="parTrans" cxnId="{70A42930-FB1B-F64E-B8DC-2F5B9C76256F}">
      <dgm:prSet/>
      <dgm:spPr/>
      <dgm:t>
        <a:bodyPr/>
        <a:lstStyle/>
        <a:p>
          <a:endParaRPr lang="en-US"/>
        </a:p>
      </dgm:t>
    </dgm:pt>
    <dgm:pt modelId="{6C2D9305-DC29-2640-A561-435294549AB1}" type="sibTrans" cxnId="{70A42930-FB1B-F64E-B8DC-2F5B9C76256F}">
      <dgm:prSet/>
      <dgm:spPr/>
      <dgm:t>
        <a:bodyPr/>
        <a:lstStyle/>
        <a:p>
          <a:endParaRPr lang="en-US"/>
        </a:p>
      </dgm:t>
    </dgm:pt>
    <dgm:pt modelId="{BDDB090E-FC6D-3347-B1D5-09639777F1F7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 smtClean="0"/>
            <a:t>SWOT relative to desired state</a:t>
          </a:r>
          <a:endParaRPr lang="en-US" dirty="0"/>
        </a:p>
      </dgm:t>
    </dgm:pt>
    <dgm:pt modelId="{35916F8E-6773-7B44-BD5D-B682552AEB4B}" type="parTrans" cxnId="{06749754-22F7-6E4A-894F-036EBA9FCDB4}">
      <dgm:prSet/>
      <dgm:spPr/>
      <dgm:t>
        <a:bodyPr/>
        <a:lstStyle/>
        <a:p>
          <a:endParaRPr lang="en-US"/>
        </a:p>
      </dgm:t>
    </dgm:pt>
    <dgm:pt modelId="{A26DDF23-5300-9B46-BB25-F164BDB65E8C}" type="sibTrans" cxnId="{06749754-22F7-6E4A-894F-036EBA9FCDB4}">
      <dgm:prSet/>
      <dgm:spPr/>
      <dgm:t>
        <a:bodyPr/>
        <a:lstStyle/>
        <a:p>
          <a:endParaRPr lang="en-US"/>
        </a:p>
      </dgm:t>
    </dgm:pt>
    <dgm:pt modelId="{2C5B75E5-03E2-0A49-8F50-5D9C09F8D7A6}">
      <dgm:prSet phldrT="[Text]"/>
      <dgm:spPr/>
      <dgm:t>
        <a:bodyPr/>
        <a:lstStyle/>
        <a:p>
          <a:r>
            <a:rPr lang="en-US" dirty="0" smtClean="0"/>
            <a:t>Proposed Student Experience to Board</a:t>
          </a:r>
          <a:endParaRPr lang="en-US" dirty="0"/>
        </a:p>
      </dgm:t>
    </dgm:pt>
    <dgm:pt modelId="{6E5E4240-FA82-B646-92A7-A9767BE909F3}" type="parTrans" cxnId="{550A0049-3E3A-1347-92B9-8E42A1489725}">
      <dgm:prSet/>
      <dgm:spPr/>
      <dgm:t>
        <a:bodyPr/>
        <a:lstStyle/>
        <a:p>
          <a:endParaRPr lang="en-US"/>
        </a:p>
      </dgm:t>
    </dgm:pt>
    <dgm:pt modelId="{95B31556-5A71-6345-9554-26C22085B1DB}" type="sibTrans" cxnId="{550A0049-3E3A-1347-92B9-8E42A1489725}">
      <dgm:prSet/>
      <dgm:spPr/>
      <dgm:t>
        <a:bodyPr/>
        <a:lstStyle/>
        <a:p>
          <a:endParaRPr lang="en-US"/>
        </a:p>
      </dgm:t>
    </dgm:pt>
    <dgm:pt modelId="{10D71EB4-81C3-3342-8F50-7CF3C3D4D732}">
      <dgm:prSet phldrT="[Text]"/>
      <dgm:spPr/>
      <dgm:t>
        <a:bodyPr/>
        <a:lstStyle/>
        <a:p>
          <a:r>
            <a:rPr lang="en-US" dirty="0" smtClean="0"/>
            <a:t>Technology essential to achieve desired state</a:t>
          </a:r>
          <a:endParaRPr lang="en-US" dirty="0"/>
        </a:p>
      </dgm:t>
    </dgm:pt>
    <dgm:pt modelId="{B09E8650-D69C-634F-BD65-A57057D50FE3}" type="parTrans" cxnId="{08AF4A80-5CF9-F642-9E7A-7BEC0BBDA59A}">
      <dgm:prSet/>
      <dgm:spPr/>
      <dgm:t>
        <a:bodyPr/>
        <a:lstStyle/>
        <a:p>
          <a:endParaRPr lang="en-US"/>
        </a:p>
      </dgm:t>
    </dgm:pt>
    <dgm:pt modelId="{DD71455B-EAEC-004B-A57A-C6C74E77A164}" type="sibTrans" cxnId="{08AF4A80-5CF9-F642-9E7A-7BEC0BBDA59A}">
      <dgm:prSet/>
      <dgm:spPr/>
      <dgm:t>
        <a:bodyPr/>
        <a:lstStyle/>
        <a:p>
          <a:endParaRPr lang="en-US"/>
        </a:p>
      </dgm:t>
    </dgm:pt>
    <dgm:pt modelId="{FB942B57-1D89-E54B-8098-86F4FBD2C880}">
      <dgm:prSet phldrT="[Text]"/>
      <dgm:spPr/>
      <dgm:t>
        <a:bodyPr/>
        <a:lstStyle/>
        <a:p>
          <a:r>
            <a:rPr lang="en-US" dirty="0" smtClean="0"/>
            <a:t>Technology Vision Statement drafted</a:t>
          </a:r>
          <a:endParaRPr lang="en-US" dirty="0"/>
        </a:p>
      </dgm:t>
    </dgm:pt>
    <dgm:pt modelId="{53487633-1816-7D48-BF74-977ECEF2F7BF}" type="parTrans" cxnId="{ECB2FA74-FFDA-754A-AAAD-9522AE0340F4}">
      <dgm:prSet/>
      <dgm:spPr/>
      <dgm:t>
        <a:bodyPr/>
        <a:lstStyle/>
        <a:p>
          <a:endParaRPr lang="en-US"/>
        </a:p>
      </dgm:t>
    </dgm:pt>
    <dgm:pt modelId="{CB1528B6-3EBF-054B-9550-91FCA8BB6C1F}" type="sibTrans" cxnId="{ECB2FA74-FFDA-754A-AAAD-9522AE0340F4}">
      <dgm:prSet/>
      <dgm:spPr/>
      <dgm:t>
        <a:bodyPr/>
        <a:lstStyle/>
        <a:p>
          <a:endParaRPr lang="en-US"/>
        </a:p>
      </dgm:t>
    </dgm:pt>
    <dgm:pt modelId="{542D67A4-772C-1D4F-8D8F-85C62154956C}" type="pres">
      <dgm:prSet presAssocID="{8CB7FE20-F119-DA47-84C2-32B02393002E}" presName="CompostProcess" presStyleCnt="0">
        <dgm:presLayoutVars>
          <dgm:dir/>
          <dgm:resizeHandles val="exact"/>
        </dgm:presLayoutVars>
      </dgm:prSet>
      <dgm:spPr/>
    </dgm:pt>
    <dgm:pt modelId="{DDA9EF55-548E-B449-BBD3-BDA47D7FA2CC}" type="pres">
      <dgm:prSet presAssocID="{8CB7FE20-F119-DA47-84C2-32B02393002E}" presName="arrow" presStyleLbl="bgShp" presStyleIdx="0" presStyleCnt="1"/>
      <dgm:spPr/>
    </dgm:pt>
    <dgm:pt modelId="{1B6BAB90-956E-6244-ADCB-5D6CDA9EF2D5}" type="pres">
      <dgm:prSet presAssocID="{8CB7FE20-F119-DA47-84C2-32B02393002E}" presName="linearProcess" presStyleCnt="0"/>
      <dgm:spPr/>
    </dgm:pt>
    <dgm:pt modelId="{85E1A82A-C188-904B-A37D-429A3F5DF23D}" type="pres">
      <dgm:prSet presAssocID="{EEF535CC-EB68-A24F-822F-BBECD739113D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8C4578-59C8-3044-BE18-76955465060A}" type="pres">
      <dgm:prSet presAssocID="{9DEE8AA8-A3B2-E64F-BACE-07126CEEB77F}" presName="sibTrans" presStyleCnt="0"/>
      <dgm:spPr/>
    </dgm:pt>
    <dgm:pt modelId="{17A10131-4FAB-1044-AB73-CB3BB0B05FAE}" type="pres">
      <dgm:prSet presAssocID="{D5EAB4B7-45E3-0A47-8BBF-66793C9FCAAB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FD9234-D6EA-BD4D-AE44-7DC2C1B80501}" type="pres">
      <dgm:prSet presAssocID="{6C2D9305-DC29-2640-A561-435294549AB1}" presName="sibTrans" presStyleCnt="0"/>
      <dgm:spPr/>
    </dgm:pt>
    <dgm:pt modelId="{180E03DF-1E29-064B-A50A-BFE3EC7D6AAD}" type="pres">
      <dgm:prSet presAssocID="{BDDB090E-FC6D-3347-B1D5-09639777F1F7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002BA4-58D5-9E4F-AA3E-A65BD4303016}" type="pres">
      <dgm:prSet presAssocID="{A26DDF23-5300-9B46-BB25-F164BDB65E8C}" presName="sibTrans" presStyleCnt="0"/>
      <dgm:spPr/>
    </dgm:pt>
    <dgm:pt modelId="{4AC72BAA-5639-B14B-B577-D8137DF94A22}" type="pres">
      <dgm:prSet presAssocID="{2C5B75E5-03E2-0A49-8F50-5D9C09F8D7A6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95BE90-57DE-7E45-8EA1-A1B6D0DDAB5A}" type="pres">
      <dgm:prSet presAssocID="{95B31556-5A71-6345-9554-26C22085B1DB}" presName="sibTrans" presStyleCnt="0"/>
      <dgm:spPr/>
    </dgm:pt>
    <dgm:pt modelId="{9F4557AF-C84D-E34E-813E-1BD20D386135}" type="pres">
      <dgm:prSet presAssocID="{10D71EB4-81C3-3342-8F50-7CF3C3D4D732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CBF2E0-E07C-BA43-8C9D-44C15C7A4651}" type="pres">
      <dgm:prSet presAssocID="{DD71455B-EAEC-004B-A57A-C6C74E77A164}" presName="sibTrans" presStyleCnt="0"/>
      <dgm:spPr/>
    </dgm:pt>
    <dgm:pt modelId="{71540EEF-0E78-4F47-A635-9698A247C00C}" type="pres">
      <dgm:prSet presAssocID="{FB942B57-1D89-E54B-8098-86F4FBD2C880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A42930-FB1B-F64E-B8DC-2F5B9C76256F}" srcId="{8CB7FE20-F119-DA47-84C2-32B02393002E}" destId="{D5EAB4B7-45E3-0A47-8BBF-66793C9FCAAB}" srcOrd="1" destOrd="0" parTransId="{860C0A99-7785-D04C-B738-398C6F6DE1FC}" sibTransId="{6C2D9305-DC29-2640-A561-435294549AB1}"/>
    <dgm:cxn modelId="{BE4AB74D-3645-7743-9A36-8B7D893ADC23}" srcId="{8CB7FE20-F119-DA47-84C2-32B02393002E}" destId="{EEF535CC-EB68-A24F-822F-BBECD739113D}" srcOrd="0" destOrd="0" parTransId="{F920C7DF-A185-524D-89F7-D8E2C3DD2729}" sibTransId="{9DEE8AA8-A3B2-E64F-BACE-07126CEEB77F}"/>
    <dgm:cxn modelId="{9E338F8E-C0CA-41DF-9B4C-878C84987349}" type="presOf" srcId="{BDDB090E-FC6D-3347-B1D5-09639777F1F7}" destId="{180E03DF-1E29-064B-A50A-BFE3EC7D6AAD}" srcOrd="0" destOrd="0" presId="urn:microsoft.com/office/officeart/2005/8/layout/hProcess9"/>
    <dgm:cxn modelId="{45F80466-D33A-4745-A8FC-F55A648AC7F6}" type="presOf" srcId="{8CB7FE20-F119-DA47-84C2-32B02393002E}" destId="{542D67A4-772C-1D4F-8D8F-85C62154956C}" srcOrd="0" destOrd="0" presId="urn:microsoft.com/office/officeart/2005/8/layout/hProcess9"/>
    <dgm:cxn modelId="{08AF4A80-5CF9-F642-9E7A-7BEC0BBDA59A}" srcId="{8CB7FE20-F119-DA47-84C2-32B02393002E}" destId="{10D71EB4-81C3-3342-8F50-7CF3C3D4D732}" srcOrd="4" destOrd="0" parTransId="{B09E8650-D69C-634F-BD65-A57057D50FE3}" sibTransId="{DD71455B-EAEC-004B-A57A-C6C74E77A164}"/>
    <dgm:cxn modelId="{01A3AEB7-22E2-4D0A-9716-989DB7EFF875}" type="presOf" srcId="{D5EAB4B7-45E3-0A47-8BBF-66793C9FCAAB}" destId="{17A10131-4FAB-1044-AB73-CB3BB0B05FAE}" srcOrd="0" destOrd="0" presId="urn:microsoft.com/office/officeart/2005/8/layout/hProcess9"/>
    <dgm:cxn modelId="{B44E2D54-C820-4625-878F-1F773FBB0EF1}" type="presOf" srcId="{10D71EB4-81C3-3342-8F50-7CF3C3D4D732}" destId="{9F4557AF-C84D-E34E-813E-1BD20D386135}" srcOrd="0" destOrd="0" presId="urn:microsoft.com/office/officeart/2005/8/layout/hProcess9"/>
    <dgm:cxn modelId="{9F5CF6BC-F2A0-4AC6-8C06-34887B9DE005}" type="presOf" srcId="{FB942B57-1D89-E54B-8098-86F4FBD2C880}" destId="{71540EEF-0E78-4F47-A635-9698A247C00C}" srcOrd="0" destOrd="0" presId="urn:microsoft.com/office/officeart/2005/8/layout/hProcess9"/>
    <dgm:cxn modelId="{6728AD4D-8A7E-428B-8583-80F03495A3C7}" type="presOf" srcId="{EEF535CC-EB68-A24F-822F-BBECD739113D}" destId="{85E1A82A-C188-904B-A37D-429A3F5DF23D}" srcOrd="0" destOrd="0" presId="urn:microsoft.com/office/officeart/2005/8/layout/hProcess9"/>
    <dgm:cxn modelId="{550A0049-3E3A-1347-92B9-8E42A1489725}" srcId="{8CB7FE20-F119-DA47-84C2-32B02393002E}" destId="{2C5B75E5-03E2-0A49-8F50-5D9C09F8D7A6}" srcOrd="3" destOrd="0" parTransId="{6E5E4240-FA82-B646-92A7-A9767BE909F3}" sibTransId="{95B31556-5A71-6345-9554-26C22085B1DB}"/>
    <dgm:cxn modelId="{ECB2FA74-FFDA-754A-AAAD-9522AE0340F4}" srcId="{8CB7FE20-F119-DA47-84C2-32B02393002E}" destId="{FB942B57-1D89-E54B-8098-86F4FBD2C880}" srcOrd="5" destOrd="0" parTransId="{53487633-1816-7D48-BF74-977ECEF2F7BF}" sibTransId="{CB1528B6-3EBF-054B-9550-91FCA8BB6C1F}"/>
    <dgm:cxn modelId="{06749754-22F7-6E4A-894F-036EBA9FCDB4}" srcId="{8CB7FE20-F119-DA47-84C2-32B02393002E}" destId="{BDDB090E-FC6D-3347-B1D5-09639777F1F7}" srcOrd="2" destOrd="0" parTransId="{35916F8E-6773-7B44-BD5D-B682552AEB4B}" sibTransId="{A26DDF23-5300-9B46-BB25-F164BDB65E8C}"/>
    <dgm:cxn modelId="{C6B5C610-B2A9-4B65-BD2A-87483AA070F9}" type="presOf" srcId="{2C5B75E5-03E2-0A49-8F50-5D9C09F8D7A6}" destId="{4AC72BAA-5639-B14B-B577-D8137DF94A22}" srcOrd="0" destOrd="0" presId="urn:microsoft.com/office/officeart/2005/8/layout/hProcess9"/>
    <dgm:cxn modelId="{0F885029-E83B-4200-A294-56C2D822D7EE}" type="presParOf" srcId="{542D67A4-772C-1D4F-8D8F-85C62154956C}" destId="{DDA9EF55-548E-B449-BBD3-BDA47D7FA2CC}" srcOrd="0" destOrd="0" presId="urn:microsoft.com/office/officeart/2005/8/layout/hProcess9"/>
    <dgm:cxn modelId="{AEBAE468-3337-44D6-828F-C784E4CE5ACD}" type="presParOf" srcId="{542D67A4-772C-1D4F-8D8F-85C62154956C}" destId="{1B6BAB90-956E-6244-ADCB-5D6CDA9EF2D5}" srcOrd="1" destOrd="0" presId="urn:microsoft.com/office/officeart/2005/8/layout/hProcess9"/>
    <dgm:cxn modelId="{81CB1FFA-5B12-45D1-BDA3-C23C5294E4F0}" type="presParOf" srcId="{1B6BAB90-956E-6244-ADCB-5D6CDA9EF2D5}" destId="{85E1A82A-C188-904B-A37D-429A3F5DF23D}" srcOrd="0" destOrd="0" presId="urn:microsoft.com/office/officeart/2005/8/layout/hProcess9"/>
    <dgm:cxn modelId="{5ACB26E9-E819-465D-9B1B-88279A0BCDBF}" type="presParOf" srcId="{1B6BAB90-956E-6244-ADCB-5D6CDA9EF2D5}" destId="{DA8C4578-59C8-3044-BE18-76955465060A}" srcOrd="1" destOrd="0" presId="urn:microsoft.com/office/officeart/2005/8/layout/hProcess9"/>
    <dgm:cxn modelId="{794CF5A8-3C88-4E1F-BCF9-0953CDD7D2C2}" type="presParOf" srcId="{1B6BAB90-956E-6244-ADCB-5D6CDA9EF2D5}" destId="{17A10131-4FAB-1044-AB73-CB3BB0B05FAE}" srcOrd="2" destOrd="0" presId="urn:microsoft.com/office/officeart/2005/8/layout/hProcess9"/>
    <dgm:cxn modelId="{C2FA9288-3BF3-4DE1-B7C1-79AA67358E9D}" type="presParOf" srcId="{1B6BAB90-956E-6244-ADCB-5D6CDA9EF2D5}" destId="{9CFD9234-D6EA-BD4D-AE44-7DC2C1B80501}" srcOrd="3" destOrd="0" presId="urn:microsoft.com/office/officeart/2005/8/layout/hProcess9"/>
    <dgm:cxn modelId="{C2FC4ADB-7C96-4089-A8A4-A1A2020F993F}" type="presParOf" srcId="{1B6BAB90-956E-6244-ADCB-5D6CDA9EF2D5}" destId="{180E03DF-1E29-064B-A50A-BFE3EC7D6AAD}" srcOrd="4" destOrd="0" presId="urn:microsoft.com/office/officeart/2005/8/layout/hProcess9"/>
    <dgm:cxn modelId="{F4CE470F-ACA4-4114-AC4C-231B385CEC06}" type="presParOf" srcId="{1B6BAB90-956E-6244-ADCB-5D6CDA9EF2D5}" destId="{41002BA4-58D5-9E4F-AA3E-A65BD4303016}" srcOrd="5" destOrd="0" presId="urn:microsoft.com/office/officeart/2005/8/layout/hProcess9"/>
    <dgm:cxn modelId="{D18276E1-FD1B-4D18-8A9B-54CC904ECAF2}" type="presParOf" srcId="{1B6BAB90-956E-6244-ADCB-5D6CDA9EF2D5}" destId="{4AC72BAA-5639-B14B-B577-D8137DF94A22}" srcOrd="6" destOrd="0" presId="urn:microsoft.com/office/officeart/2005/8/layout/hProcess9"/>
    <dgm:cxn modelId="{3BA22C03-3EC4-4459-AAA4-B2A7A11F9F3F}" type="presParOf" srcId="{1B6BAB90-956E-6244-ADCB-5D6CDA9EF2D5}" destId="{3995BE90-57DE-7E45-8EA1-A1B6D0DDAB5A}" srcOrd="7" destOrd="0" presId="urn:microsoft.com/office/officeart/2005/8/layout/hProcess9"/>
    <dgm:cxn modelId="{F6BE758C-EC44-4DC7-9818-7E770B2D0AC6}" type="presParOf" srcId="{1B6BAB90-956E-6244-ADCB-5D6CDA9EF2D5}" destId="{9F4557AF-C84D-E34E-813E-1BD20D386135}" srcOrd="8" destOrd="0" presId="urn:microsoft.com/office/officeart/2005/8/layout/hProcess9"/>
    <dgm:cxn modelId="{27D65A53-031B-4E39-8279-C0AA843EA407}" type="presParOf" srcId="{1B6BAB90-956E-6244-ADCB-5D6CDA9EF2D5}" destId="{81CBF2E0-E07C-BA43-8C9D-44C15C7A4651}" srcOrd="9" destOrd="0" presId="urn:microsoft.com/office/officeart/2005/8/layout/hProcess9"/>
    <dgm:cxn modelId="{87D8382E-7219-4DC5-8640-7D35FF7CAECB}" type="presParOf" srcId="{1B6BAB90-956E-6244-ADCB-5D6CDA9EF2D5}" destId="{71540EEF-0E78-4F47-A635-9698A247C00C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A9EF55-548E-B449-BBD3-BDA47D7FA2CC}">
      <dsp:nvSpPr>
        <dsp:cNvPr id="0" name=""/>
        <dsp:cNvSpPr/>
      </dsp:nvSpPr>
      <dsp:spPr>
        <a:xfrm>
          <a:off x="512087" y="0"/>
          <a:ext cx="5803662" cy="434816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5E1A82A-C188-904B-A37D-429A3F5DF23D}">
      <dsp:nvSpPr>
        <dsp:cNvPr id="0" name=""/>
        <dsp:cNvSpPr/>
      </dsp:nvSpPr>
      <dsp:spPr>
        <a:xfrm>
          <a:off x="1875" y="1304448"/>
          <a:ext cx="1091853" cy="1739264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Draft Student Experience document</a:t>
          </a:r>
          <a:endParaRPr lang="en-US" sz="1400" kern="1200" dirty="0"/>
        </a:p>
      </dsp:txBody>
      <dsp:txXfrm>
        <a:off x="55175" y="1357748"/>
        <a:ext cx="985253" cy="1632664"/>
      </dsp:txXfrm>
    </dsp:sp>
    <dsp:sp modelId="{17A10131-4FAB-1044-AB73-CB3BB0B05FAE}">
      <dsp:nvSpPr>
        <dsp:cNvPr id="0" name=""/>
        <dsp:cNvSpPr/>
      </dsp:nvSpPr>
      <dsp:spPr>
        <a:xfrm>
          <a:off x="1148321" y="1304448"/>
          <a:ext cx="1091853" cy="1739264"/>
        </a:xfrm>
        <a:prstGeom prst="round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Focus Groups vet</a:t>
          </a:r>
          <a:endParaRPr lang="en-US" sz="1400" kern="1200" dirty="0"/>
        </a:p>
      </dsp:txBody>
      <dsp:txXfrm>
        <a:off x="1201621" y="1357748"/>
        <a:ext cx="985253" cy="1632664"/>
      </dsp:txXfrm>
    </dsp:sp>
    <dsp:sp modelId="{180E03DF-1E29-064B-A50A-BFE3EC7D6AAD}">
      <dsp:nvSpPr>
        <dsp:cNvPr id="0" name=""/>
        <dsp:cNvSpPr/>
      </dsp:nvSpPr>
      <dsp:spPr>
        <a:xfrm>
          <a:off x="2294768" y="1304448"/>
          <a:ext cx="1091853" cy="1739264"/>
        </a:xfrm>
        <a:prstGeom prst="roundRect">
          <a:avLst/>
        </a:prstGeom>
        <a:solidFill>
          <a:srgbClr val="837E1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SWOT relative to desired state</a:t>
          </a:r>
          <a:endParaRPr lang="en-US" sz="1400" kern="1200" dirty="0"/>
        </a:p>
      </dsp:txBody>
      <dsp:txXfrm>
        <a:off x="2348068" y="1357748"/>
        <a:ext cx="985253" cy="1632664"/>
      </dsp:txXfrm>
    </dsp:sp>
    <dsp:sp modelId="{4AC72BAA-5639-B14B-B577-D8137DF94A22}">
      <dsp:nvSpPr>
        <dsp:cNvPr id="0" name=""/>
        <dsp:cNvSpPr/>
      </dsp:nvSpPr>
      <dsp:spPr>
        <a:xfrm>
          <a:off x="3441215" y="1304448"/>
          <a:ext cx="1091853" cy="173926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Proposed Student Experience to Board</a:t>
          </a:r>
          <a:endParaRPr lang="en-US" sz="1400" kern="1200" dirty="0"/>
        </a:p>
      </dsp:txBody>
      <dsp:txXfrm>
        <a:off x="3494515" y="1357748"/>
        <a:ext cx="985253" cy="1632664"/>
      </dsp:txXfrm>
    </dsp:sp>
    <dsp:sp modelId="{9F4557AF-C84D-E34E-813E-1BD20D386135}">
      <dsp:nvSpPr>
        <dsp:cNvPr id="0" name=""/>
        <dsp:cNvSpPr/>
      </dsp:nvSpPr>
      <dsp:spPr>
        <a:xfrm>
          <a:off x="4587662" y="1304448"/>
          <a:ext cx="1091853" cy="173926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Technology essential to achieve desired state</a:t>
          </a:r>
          <a:endParaRPr lang="en-US" sz="1400" kern="1200" dirty="0"/>
        </a:p>
      </dsp:txBody>
      <dsp:txXfrm>
        <a:off x="4640962" y="1357748"/>
        <a:ext cx="985253" cy="1632664"/>
      </dsp:txXfrm>
    </dsp:sp>
    <dsp:sp modelId="{71540EEF-0E78-4F47-A635-9698A247C00C}">
      <dsp:nvSpPr>
        <dsp:cNvPr id="0" name=""/>
        <dsp:cNvSpPr/>
      </dsp:nvSpPr>
      <dsp:spPr>
        <a:xfrm>
          <a:off x="5734108" y="1304448"/>
          <a:ext cx="1091853" cy="173926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Technology Vision Statement drafted</a:t>
          </a:r>
          <a:endParaRPr lang="en-US" sz="1400" kern="1200" dirty="0"/>
        </a:p>
      </dsp:txBody>
      <dsp:txXfrm>
        <a:off x="5787408" y="1357748"/>
        <a:ext cx="985253" cy="16326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5DA8649-D258-4B48-A7A6-CAAF5D7EF502}" type="datetime1">
              <a:rPr lang="en-US"/>
              <a:pPr/>
              <a:t>12/9/2013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5AE6265-79A9-42EC-A868-D0EAD5C387D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4833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60F3431-ABF7-40DD-9688-0D843F47137F}" type="datetime1">
              <a:rPr lang="en-US"/>
              <a:pPr/>
              <a:t>12/9/2013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C859C76-CA36-40AE-B1D6-0B9079222E0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6849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59C76-CA36-40AE-B1D6-0B9079222E0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729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Tube video:</a:t>
            </a:r>
          </a:p>
          <a:p>
            <a:r>
              <a:rPr lang="en-US" dirty="0" smtClean="0"/>
              <a:t>Vision</a:t>
            </a:r>
            <a:r>
              <a:rPr lang="en-US" baseline="0" dirty="0" smtClean="0"/>
              <a:t> of Students Today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59C76-CA36-40AE-B1D6-0B9079222E09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609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80000"/>
                </a:schemeClr>
              </a:gs>
              <a:gs pos="100000">
                <a:schemeClr val="tx2">
                  <a:lumMod val="20000"/>
                  <a:lumOff val="80000"/>
                  <a:alpha val="25000"/>
                </a:schemeClr>
              </a:gs>
              <a:gs pos="55000">
                <a:schemeClr val="tx2">
                  <a:lumMod val="20000"/>
                  <a:lumOff val="80000"/>
                  <a:alpha val="9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dirty="0"/>
          </a:p>
        </p:txBody>
      </p:sp>
      <p:pic>
        <p:nvPicPr>
          <p:cNvPr id="8" name="Picture 11" descr="Light_Color.eps"/>
          <p:cNvPicPr>
            <a:picLocks noChangeAspect="1"/>
          </p:cNvPicPr>
          <p:nvPr userDrawn="1"/>
        </p:nvPicPr>
        <p:blipFill>
          <a:blip r:embed="rId2"/>
          <a:srcRect l="24968" b="15088"/>
          <a:stretch>
            <a:fillRect/>
          </a:stretch>
        </p:blipFill>
        <p:spPr bwMode="auto">
          <a:xfrm>
            <a:off x="0" y="1947863"/>
            <a:ext cx="1981200" cy="491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32025"/>
            <a:ext cx="5575303" cy="2685415"/>
          </a:xfrm>
        </p:spPr>
        <p:txBody>
          <a:bodyPr rIns="0" anchor="t" anchorCtr="0"/>
          <a:lstStyle>
            <a:lvl1pPr algn="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>
                <a:latin typeface="Calisto MT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5419724"/>
            <a:ext cx="5626100" cy="752475"/>
          </a:xfrm>
        </p:spPr>
        <p:txBody>
          <a:bodyPr rIns="0">
            <a:normAutofit/>
          </a:bodyPr>
          <a:lstStyle>
            <a:lvl1pPr marL="0" indent="0" algn="r">
              <a:buNone/>
              <a:defRPr sz="1400">
                <a:solidFill>
                  <a:srgbClr val="58585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28857" y="6457951"/>
            <a:ext cx="647102" cy="288290"/>
          </a:xfrm>
        </p:spPr>
        <p:txBody>
          <a:bodyPr/>
          <a:lstStyle>
            <a:lvl1pPr algn="l">
              <a:defRPr/>
            </a:lvl1pPr>
          </a:lstStyle>
          <a:p>
            <a:fld id="{19619577-86D6-4E41-92EB-CB0586F19C83}" type="datetime1">
              <a:rPr lang="en-US" smtClean="0"/>
              <a:pPr/>
              <a:t>12/9/2013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733" y="6457951"/>
            <a:ext cx="5634567" cy="288290"/>
          </a:xfrm>
        </p:spPr>
        <p:txBody>
          <a:bodyPr/>
          <a:lstStyle/>
          <a:p>
            <a:r>
              <a:rPr lang="en-US" dirty="0" smtClean="0"/>
              <a:t>Edit or turn off Footer, Date, and Page #'s under the VIEW Menu&gt; Header and Footer...  </a:t>
            </a:r>
            <a:endParaRPr lang="en-US" dirty="0"/>
          </a:p>
        </p:txBody>
      </p:sp>
      <p:pic>
        <p:nvPicPr>
          <p:cNvPr id="9" name="Picture 12" descr="cw_logo1.eps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069013" y="415925"/>
            <a:ext cx="2490787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 userDrawn="1"/>
        </p:nvCxnSpPr>
        <p:spPr>
          <a:xfrm rot="10800000" flipV="1">
            <a:off x="728134" y="1320795"/>
            <a:ext cx="6828369" cy="2"/>
          </a:xfrm>
          <a:prstGeom prst="line">
            <a:avLst/>
          </a:prstGeom>
          <a:ln w="3175" cap="flat" cmpd="sng" algn="ctr">
            <a:gradFill flip="none" rotWithShape="1">
              <a:gsLst>
                <a:gs pos="0">
                  <a:schemeClr val="accent1"/>
                </a:gs>
                <a:gs pos="100000">
                  <a:schemeClr val="tx2">
                    <a:lumMod val="20000"/>
                    <a:lumOff val="80000"/>
                    <a:alpha val="37000"/>
                  </a:schemeClr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32216671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bg>
      <p:bgPr>
        <a:gradFill flip="none" rotWithShape="1">
          <a:gsLst>
            <a:gs pos="35000">
              <a:srgbClr val="5A81AB"/>
            </a:gs>
            <a:gs pos="100000">
              <a:schemeClr val="accent1">
                <a:alpha val="51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654301" y="1681892"/>
            <a:ext cx="5626100" cy="2100649"/>
          </a:xfrm>
        </p:spPr>
        <p:txBody>
          <a:bodyPr anchor="t" anchorCtr="0"/>
          <a:lstStyle>
            <a:lvl1pPr algn="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chemeClr val="bg1"/>
                </a:solidFill>
                <a:latin typeface="Calisto MT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654300" y="4496486"/>
            <a:ext cx="5626100" cy="752475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6" name="Picture 15" descr="Flam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11982"/>
            <a:ext cx="2208943" cy="5527097"/>
          </a:xfrm>
          <a:prstGeom prst="rect">
            <a:avLst/>
          </a:prstGeom>
          <a:noFill/>
        </p:spPr>
      </p:pic>
      <p:cxnSp>
        <p:nvCxnSpPr>
          <p:cNvPr id="18" name="Straight Connector 17"/>
          <p:cNvCxnSpPr/>
          <p:nvPr userDrawn="1"/>
        </p:nvCxnSpPr>
        <p:spPr>
          <a:xfrm>
            <a:off x="1372973" y="1427892"/>
            <a:ext cx="6907427" cy="1588"/>
          </a:xfrm>
          <a:prstGeom prst="line">
            <a:avLst/>
          </a:prstGeom>
          <a:ln w="12700" cap="flat" cmpd="sng" algn="ctr">
            <a:gradFill flip="none" rotWithShape="1">
              <a:gsLst>
                <a:gs pos="0">
                  <a:schemeClr val="tx2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7738A-E417-4C4C-944A-BF8AE011B7ED}" type="datetime1">
              <a:rPr lang="en-US" smtClean="0"/>
              <a:pPr/>
              <a:t>12/9/2013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Edit or turn off Footer, Date, and Page #'s under the VIEW Menu&gt; Header and Footer...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5FAFA-FBA9-4A3E-92A2-1BB7AEF1EC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60400" y="786205"/>
            <a:ext cx="7678738" cy="899160"/>
          </a:xfrm>
          <a:prstGeom prst="rect">
            <a:avLst/>
          </a:prstGeom>
        </p:spPr>
        <p:txBody>
          <a:bodyPr vert="horz" lIns="0" tIns="27432" rIns="91440" bIns="27432" rtlCol="0" anchor="t" anchorCtr="0">
            <a:normAutofit/>
          </a:bodyPr>
          <a:lstStyle>
            <a:lvl1pPr algn="l"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90980" y="1869440"/>
            <a:ext cx="3309620" cy="4342448"/>
          </a:xfrm>
        </p:spPr>
        <p:txBody>
          <a:bodyPr/>
          <a:lstStyle>
            <a:lvl1pPr marL="223838" indent="-223838">
              <a:spcAft>
                <a:spcPts val="900"/>
              </a:spcAft>
              <a:defRPr sz="2000"/>
            </a:lvl1pPr>
            <a:lvl2pPr marL="466725" indent="-242888">
              <a:defRPr sz="2000"/>
            </a:lvl2pPr>
            <a:lvl3pPr marL="690563" indent="-223838">
              <a:defRPr sz="2000"/>
            </a:lvl3pPr>
            <a:lvl4pPr marL="914400" indent="-223838">
              <a:defRPr sz="1800"/>
            </a:lvl4pPr>
            <a:lvl5pPr marL="1138238" indent="-223838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6348" y="1869440"/>
            <a:ext cx="3232150" cy="4342448"/>
          </a:xfrm>
        </p:spPr>
        <p:txBody>
          <a:bodyPr/>
          <a:lstStyle>
            <a:lvl1pPr marL="223838" indent="-223838">
              <a:defRPr sz="2000"/>
            </a:lvl1pPr>
            <a:lvl2pPr marL="466725" indent="-242888"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9BDFB-2308-3347-800A-CEEF93DDBADB}" type="datetime1">
              <a:rPr lang="en-US" smtClean="0"/>
              <a:pPr/>
              <a:t>12/9/2013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Edit or turn off Footer, Date, and Page #'s under the VIEW Menu&gt; Header and Footer...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5FAFA-FBA9-4A3E-92A2-1BB7AEF1EC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60400" y="786205"/>
            <a:ext cx="7620000" cy="899160"/>
          </a:xfrm>
          <a:prstGeom prst="rect">
            <a:avLst/>
          </a:prstGeom>
        </p:spPr>
        <p:txBody>
          <a:bodyPr vert="horz" lIns="0" tIns="27432" rIns="91440" bIns="27432" rtlCol="0" anchor="t" anchorCtr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8600" y="1880553"/>
            <a:ext cx="3346450" cy="639762"/>
          </a:xfrm>
        </p:spPr>
        <p:txBody>
          <a:bodyPr lIns="0" anchor="b">
            <a:no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98600" y="2600959"/>
            <a:ext cx="3302000" cy="3610929"/>
          </a:xfrm>
        </p:spPr>
        <p:txBody>
          <a:bodyPr/>
          <a:lstStyle>
            <a:lvl1pPr marL="223838" indent="-223838">
              <a:defRPr sz="2000"/>
            </a:lvl1pPr>
            <a:lvl2pPr marL="466725" indent="-242888">
              <a:defRPr sz="2000"/>
            </a:lvl2pPr>
            <a:lvl3pPr marL="690563" indent="-223838">
              <a:defRPr sz="1800"/>
            </a:lvl3pPr>
            <a:lvl4pPr marL="914400" indent="-223838">
              <a:defRPr sz="1600"/>
            </a:lvl4pPr>
            <a:lvl5pPr marL="1138238" indent="-223838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70022" y="1880553"/>
            <a:ext cx="3248796" cy="639762"/>
          </a:xfrm>
        </p:spPr>
        <p:txBody>
          <a:bodyPr lIns="0" anchor="b">
            <a:no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70022" y="2600959"/>
            <a:ext cx="3248796" cy="3610929"/>
          </a:xfrm>
        </p:spPr>
        <p:txBody>
          <a:bodyPr/>
          <a:lstStyle>
            <a:lvl1pPr marL="223838" indent="-223838">
              <a:defRPr sz="2000"/>
            </a:lvl1pPr>
            <a:lvl2pPr marL="466725" indent="-242888">
              <a:defRPr sz="2000"/>
            </a:lvl2pPr>
            <a:lvl3pPr marL="690563" indent="-223838">
              <a:defRPr sz="1800"/>
            </a:lvl3pPr>
            <a:lvl4pPr marL="914400" indent="-223838">
              <a:defRPr sz="1600"/>
            </a:lvl4pPr>
            <a:lvl5pPr marL="1138238" indent="-223838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BCE30-B5D6-E44E-9BD7-CE6A8AE8DF9B}" type="datetime1">
              <a:rPr lang="en-US" smtClean="0"/>
              <a:pPr/>
              <a:t>12/9/2013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Edit or turn off Footer, Date, and Page #'s under the VIEW Menu&gt; Header and Footer...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5FAFA-FBA9-4A3E-92A2-1BB7AEF1EC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60400" y="786205"/>
            <a:ext cx="7620000" cy="899160"/>
          </a:xfrm>
          <a:prstGeom prst="rect">
            <a:avLst/>
          </a:prstGeom>
        </p:spPr>
        <p:txBody>
          <a:bodyPr vert="horz" lIns="0" tIns="27432" rIns="91440" bIns="27432" rtlCol="0" anchor="t" anchorCtr="0">
            <a:normAutofit/>
          </a:bodyPr>
          <a:lstStyle>
            <a:lvl1pPr algn="l"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363CD-FA0B-9F4A-BCB9-72F98B8CA957}" type="datetime1">
              <a:rPr lang="en-US" smtClean="0"/>
              <a:pPr/>
              <a:t>12/9/2013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Edit or turn off Footer, Date, and Page #'s under the VIEW Menu&gt; Header and Footer...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5FAFA-FBA9-4A3E-92A2-1BB7AEF1EC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60400" y="786205"/>
            <a:ext cx="7620000" cy="899160"/>
          </a:xfrm>
          <a:prstGeom prst="rect">
            <a:avLst/>
          </a:prstGeom>
        </p:spPr>
        <p:txBody>
          <a:bodyPr vert="horz" lIns="0" tIns="27432" rIns="91440" bIns="27432" rtlCol="0" anchor="t" anchorCtr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7067-4EA8-034C-A382-CC779EEA9A28}" type="datetime1">
              <a:rPr lang="en-US" smtClean="0"/>
              <a:pPr/>
              <a:t>12/9/2013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Edit or turn off Footer, Date, and Page #'s under the VIEW Menu&gt; Header and Footer...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5FAFA-FBA9-4A3E-92A2-1BB7AEF1EC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1" y="4942840"/>
            <a:ext cx="6827837" cy="566738"/>
          </a:xfrm>
        </p:spPr>
        <p:txBody>
          <a:bodyPr rIns="0"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11301" y="1276349"/>
            <a:ext cx="6792417" cy="3451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301" y="5730240"/>
            <a:ext cx="6792417" cy="441960"/>
          </a:xfrm>
        </p:spPr>
        <p:txBody>
          <a:bodyPr rIns="0"/>
          <a:lstStyle>
            <a:lvl1pPr marL="0" indent="0" algn="l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1DCC-22D9-1B47-9EF0-0CD505C64A12}" type="datetime1">
              <a:rPr lang="en-US" smtClean="0"/>
              <a:pPr/>
              <a:t>12/9/2013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Edit or turn off Footer, Date, and Page #'s under the VIEW Menu&gt; Header and Footer...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5FAFA-FBA9-4A3E-92A2-1BB7AEF1EC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98194056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80000"/>
                </a:schemeClr>
              </a:gs>
              <a:gs pos="100000">
                <a:schemeClr val="tx2">
                  <a:lumMod val="20000"/>
                  <a:lumOff val="80000"/>
                  <a:alpha val="25000"/>
                </a:schemeClr>
              </a:gs>
              <a:gs pos="55000">
                <a:schemeClr val="tx2">
                  <a:lumMod val="20000"/>
                  <a:lumOff val="80000"/>
                  <a:alpha val="9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dirty="0"/>
          </a:p>
        </p:txBody>
      </p:sp>
      <p:pic>
        <p:nvPicPr>
          <p:cNvPr id="8" name="Picture 7" descr="Light_Reverse.eps"/>
          <p:cNvPicPr>
            <a:picLocks noChangeAspect="1"/>
          </p:cNvPicPr>
          <p:nvPr/>
        </p:nvPicPr>
        <p:blipFill>
          <a:blip r:embed="rId12">
            <a:alphaModFix amt="50000"/>
          </a:blip>
          <a:srcRect l="26152" b="15437"/>
          <a:stretch>
            <a:fillRect/>
          </a:stretch>
        </p:blipFill>
        <p:spPr bwMode="auto">
          <a:xfrm>
            <a:off x="3175" y="3641166"/>
            <a:ext cx="1275291" cy="321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1511300" y="6426201"/>
            <a:ext cx="6769100" cy="1588"/>
          </a:xfrm>
          <a:prstGeom prst="line">
            <a:avLst/>
          </a:prstGeom>
          <a:ln w="3175" cap="flat" cmpd="sng" algn="ctr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60400" y="772160"/>
            <a:ext cx="7583488" cy="1588"/>
          </a:xfrm>
          <a:prstGeom prst="line">
            <a:avLst/>
          </a:prstGeom>
          <a:ln w="3175" cap="flat" cmpd="sng" algn="ctr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400" y="786205"/>
            <a:ext cx="7678738" cy="899160"/>
          </a:xfrm>
          <a:prstGeom prst="rect">
            <a:avLst/>
          </a:prstGeom>
        </p:spPr>
        <p:txBody>
          <a:bodyPr vert="horz" lIns="0" tIns="27432" rIns="91440" bIns="27432" rtlCol="0" anchor="t" anchorCtr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1824038"/>
            <a:ext cx="6827838" cy="4348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1301" y="6457951"/>
            <a:ext cx="958992" cy="288290"/>
          </a:xfrm>
          <a:prstGeom prst="rect">
            <a:avLst/>
          </a:prstGeom>
        </p:spPr>
        <p:txBody>
          <a:bodyPr vert="horz" lIns="0" tIns="45720" rIns="91440" bIns="45720" rtlCol="0" anchor="t" anchorCtr="0"/>
          <a:lstStyle>
            <a:lvl1pPr algn="l">
              <a:defRPr sz="1000">
                <a:solidFill>
                  <a:schemeClr val="tx1"/>
                </a:solidFill>
                <a:latin typeface="Calisto MT" pitchFamily="18" charset="0"/>
              </a:defRPr>
            </a:lvl1pPr>
          </a:lstStyle>
          <a:p>
            <a:fld id="{F7891ED7-1C66-4541-AE74-BF1A9B451639}" type="datetime1">
              <a:rPr lang="en-US" smtClean="0"/>
              <a:pPr/>
              <a:t>12/9/2013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8676" y="6457951"/>
            <a:ext cx="5740461" cy="288290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1000">
                <a:solidFill>
                  <a:srgbClr val="585858"/>
                </a:solidFill>
                <a:latin typeface="Calisto MT" pitchFamily="18" charset="0"/>
              </a:defRPr>
            </a:lvl1pPr>
          </a:lstStyle>
          <a:p>
            <a:r>
              <a:rPr lang="en-US" dirty="0" smtClean="0"/>
              <a:t>Edit or turn off Footer, Date, and Page #'s under the VIEW Menu&gt; Header and Footer...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9908" y="6457951"/>
            <a:ext cx="431830" cy="288290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l">
              <a:defRPr sz="1000">
                <a:solidFill>
                  <a:schemeClr val="tx2"/>
                </a:solidFill>
                <a:latin typeface="Calisto MT"/>
                <a:cs typeface="Calisto MT"/>
              </a:defRPr>
            </a:lvl1pPr>
          </a:lstStyle>
          <a:p>
            <a:fld id="{52B5FAFA-FBA9-4A3E-92A2-1BB7AEF1EC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8" descr="cw_logo1.eps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200900" y="309563"/>
            <a:ext cx="1676400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40" r:id="rId2"/>
    <p:sldLayoutId id="2147483827" r:id="rId3"/>
    <p:sldLayoutId id="2147483829" r:id="rId4"/>
    <p:sldLayoutId id="2147483830" r:id="rId5"/>
    <p:sldLayoutId id="2147483831" r:id="rId6"/>
    <p:sldLayoutId id="2147483832" r:id="rId7"/>
    <p:sldLayoutId id="2147483834" r:id="rId8"/>
    <p:sldLayoutId id="2147483841" r:id="rId9"/>
    <p:sldLayoutId id="2147483842" r:id="rId10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kumimoji="0" lang="en-US" sz="2800" b="0" i="0" u="none" strike="noStrike" kern="1200" cap="none" spc="0" normalizeH="0" baseline="0" noProof="0" dirty="0" smtClean="0">
          <a:ln>
            <a:noFill/>
          </a:ln>
          <a:solidFill>
            <a:schemeClr val="accent1"/>
          </a:solidFill>
          <a:effectLst/>
          <a:uLnTx/>
          <a:uFillTx/>
          <a:latin typeface="Candara" pitchFamily="34" charset="0"/>
          <a:ea typeface="ＭＳ Ｐゴシック" charset="-128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accent2"/>
        </a:buClr>
        <a:buFont typeface="Wingdings" pitchFamily="2" charset="2"/>
        <a:buChar char="§"/>
        <a:defRPr sz="1800" kern="1200">
          <a:solidFill>
            <a:schemeClr val="tx1"/>
          </a:solidFill>
          <a:latin typeface="Calisto MT" pitchFamily="18" charset="0"/>
          <a:ea typeface="+mn-ea"/>
          <a:cs typeface="+mn-cs"/>
        </a:defRPr>
      </a:lvl1pPr>
      <a:lvl2pPr marL="466725" indent="-242888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accent2"/>
        </a:buClr>
        <a:buFont typeface="Arial" pitchFamily="34" charset="0"/>
        <a:buChar char="–"/>
        <a:defRPr sz="1800" kern="1200">
          <a:solidFill>
            <a:schemeClr val="tx1"/>
          </a:solidFill>
          <a:latin typeface="Calisto MT" pitchFamily="18" charset="0"/>
          <a:ea typeface="+mn-ea"/>
          <a:cs typeface="+mn-cs"/>
        </a:defRPr>
      </a:lvl2pPr>
      <a:lvl3pPr marL="690563" indent="-223838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accent2"/>
        </a:buClr>
        <a:buFont typeface="Arial" pitchFamily="34" charset="0"/>
        <a:buChar char="•"/>
        <a:defRPr sz="1600" kern="1200">
          <a:solidFill>
            <a:schemeClr val="tx1"/>
          </a:solidFill>
          <a:latin typeface="Calisto MT" pitchFamily="18" charset="0"/>
          <a:ea typeface="+mn-ea"/>
          <a:cs typeface="+mn-cs"/>
        </a:defRPr>
      </a:lvl3pPr>
      <a:lvl4pPr marL="914400" indent="-223838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accent2"/>
        </a:buClr>
        <a:buFont typeface="Arial" pitchFamily="34" charset="0"/>
        <a:buChar char="–"/>
        <a:defRPr sz="1600" kern="1200">
          <a:solidFill>
            <a:schemeClr val="tx1"/>
          </a:solidFill>
          <a:latin typeface="Calisto MT" pitchFamily="18" charset="0"/>
          <a:ea typeface="+mn-ea"/>
          <a:cs typeface="+mn-cs"/>
        </a:defRPr>
      </a:lvl4pPr>
      <a:lvl5pPr marL="1138238" indent="-223838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Calisto MT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60000"/>
                </a:schemeClr>
              </a:gs>
              <a:gs pos="100000">
                <a:schemeClr val="tx2">
                  <a:lumMod val="20000"/>
                  <a:lumOff val="80000"/>
                  <a:alpha val="25000"/>
                </a:schemeClr>
              </a:gs>
              <a:gs pos="55000">
                <a:schemeClr val="tx2">
                  <a:lumMod val="20000"/>
                  <a:lumOff val="80000"/>
                  <a:alpha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dirty="0"/>
          </a:p>
        </p:txBody>
      </p:sp>
      <p:pic>
        <p:nvPicPr>
          <p:cNvPr id="8" name="Picture 11" descr="Light_Color.eps"/>
          <p:cNvPicPr>
            <a:picLocks noChangeAspect="1"/>
          </p:cNvPicPr>
          <p:nvPr/>
        </p:nvPicPr>
        <p:blipFill>
          <a:blip r:embed="rId3"/>
          <a:srcRect l="24968" b="15088"/>
          <a:stretch>
            <a:fillRect/>
          </a:stretch>
        </p:blipFill>
        <p:spPr bwMode="auto">
          <a:xfrm>
            <a:off x="0" y="1943100"/>
            <a:ext cx="1982788" cy="492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cw_logo1.eps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89600" y="2992438"/>
            <a:ext cx="2860675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2027760" y="4247953"/>
            <a:ext cx="5334000" cy="1574800"/>
          </a:xfrm>
          <a:prstGeom prst="rect">
            <a:avLst/>
          </a:prstGeom>
        </p:spPr>
        <p:txBody>
          <a:bodyPr rIns="0"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1600" b="0" i="0" baseline="30000" smtClean="0">
                <a:latin typeface="Calisto MT"/>
                <a:cs typeface="Calisto MT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defRPr/>
            </a:pPr>
            <a:r>
              <a:rPr sz="1500" baseline="0" dirty="0">
                <a:solidFill>
                  <a:schemeClr val="accent1"/>
                </a:solidFill>
                <a:ea typeface="ＭＳ Ｐゴシック" charset="-128"/>
              </a:rPr>
              <a:t>126 South Osprey Avenue, Suite 200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defRPr/>
            </a:pPr>
            <a:r>
              <a:rPr sz="1500" baseline="0" dirty="0">
                <a:solidFill>
                  <a:schemeClr val="accent1"/>
                </a:solidFill>
                <a:ea typeface="ＭＳ Ｐゴシック" charset="-128"/>
              </a:rPr>
              <a:t>Sarasota, Florida 34236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defRPr/>
            </a:pPr>
            <a:r>
              <a:rPr sz="1500" baseline="0" dirty="0">
                <a:solidFill>
                  <a:schemeClr val="accent1"/>
                </a:solidFill>
                <a:ea typeface="ＭＳ Ｐゴシック" charset="-128"/>
              </a:rPr>
              <a:t>(941) 316-0308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050" baseline="0" dirty="0">
              <a:solidFill>
                <a:schemeClr val="accent1"/>
              </a:solidFill>
              <a:ea typeface="ＭＳ Ｐゴシック" charset="-128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800" baseline="0" dirty="0" err="1">
                <a:solidFill>
                  <a:schemeClr val="accent1"/>
                </a:solidFill>
                <a:ea typeface="ＭＳ Ｐゴシック" charset="-128"/>
              </a:rPr>
              <a:t>www.campusWorksinc.com</a:t>
            </a:r>
            <a:endParaRPr sz="1800" baseline="0" dirty="0">
              <a:solidFill>
                <a:schemeClr val="accent1"/>
              </a:solidFill>
              <a:ea typeface="ＭＳ Ｐゴシック" charset="-128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050" baseline="0" dirty="0">
              <a:solidFill>
                <a:schemeClr val="accent1"/>
              </a:solidFill>
              <a:ea typeface="ＭＳ Ｐゴシック" charset="-128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2027760" y="6290723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>
            <a:prstTxWarp prst="textNoShape">
              <a:avLst/>
            </a:prstTxWarp>
          </a:bodyPr>
          <a:lstStyle/>
          <a:p>
            <a:pPr algn="r" defTabSz="914400" eaLnBrk="0" hangingPunct="0">
              <a:lnSpc>
                <a:spcPct val="150000"/>
              </a:lnSpc>
              <a:defRPr/>
            </a:pPr>
            <a:r>
              <a:rPr lang="en-US" sz="1050" dirty="0">
                <a:solidFill>
                  <a:schemeClr val="accent1"/>
                </a:solidFill>
                <a:latin typeface="Calisto MT" pitchFamily="34" charset="0"/>
                <a:ea typeface="Calisto MT" pitchFamily="34" charset="0"/>
                <a:cs typeface="Calisto MT" pitchFamily="34" charset="0"/>
              </a:rPr>
              <a:t>© 2011 CampusWorks Inc. All Rights Reserved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Building Student Success on a Powerful Student Experience</a:t>
            </a:r>
            <a:br>
              <a:rPr lang="en-US" sz="3200" dirty="0" smtClean="0"/>
            </a:br>
            <a:r>
              <a:rPr lang="en-US" sz="3100" i="1" dirty="0" smtClean="0"/>
              <a:t>Review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000" dirty="0" smtClean="0"/>
              <a:t>April 25, 2013</a:t>
            </a:r>
            <a:br>
              <a:rPr lang="en-US" sz="2000" dirty="0" smtClean="0"/>
            </a:br>
            <a:endParaRPr lang="en-US" sz="3200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5419724"/>
            <a:ext cx="5626100" cy="1006476"/>
          </a:xfrm>
        </p:spPr>
        <p:txBody>
          <a:bodyPr>
            <a:normAutofit lnSpcReduction="10000"/>
          </a:bodyPr>
          <a:lstStyle/>
          <a:p>
            <a:r>
              <a:rPr lang="en-US" sz="1300" dirty="0" smtClean="0"/>
              <a:t>Facilitated by:</a:t>
            </a:r>
          </a:p>
          <a:p>
            <a:r>
              <a:rPr lang="en-US" sz="1800" dirty="0" smtClean="0"/>
              <a:t>Carol Thomas, General Manager</a:t>
            </a:r>
          </a:p>
          <a:p>
            <a:r>
              <a:rPr lang="en-US" sz="1800" dirty="0" smtClean="0"/>
              <a:t>Laura Grandgenett, Senior IT Executive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490980" y="2298700"/>
            <a:ext cx="3309620" cy="3913188"/>
          </a:xfrm>
        </p:spPr>
        <p:txBody>
          <a:bodyPr/>
          <a:lstStyle/>
          <a:p>
            <a:r>
              <a:rPr lang="en-US" dirty="0" smtClean="0"/>
              <a:t>20 minutes to identify the components of the desired experience</a:t>
            </a:r>
          </a:p>
          <a:p>
            <a:r>
              <a:rPr lang="en-US" dirty="0" smtClean="0"/>
              <a:t>10 minutes to prioritize to the Top 3</a:t>
            </a:r>
          </a:p>
          <a:p>
            <a:r>
              <a:rPr lang="en-US" dirty="0" smtClean="0"/>
              <a:t>5 minutes to prepare to tell your story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066348" y="2286000"/>
            <a:ext cx="3232150" cy="3925888"/>
          </a:xfrm>
        </p:spPr>
        <p:txBody>
          <a:bodyPr/>
          <a:lstStyle/>
          <a:p>
            <a:r>
              <a:rPr lang="en-US" dirty="0" smtClean="0"/>
              <a:t>Identify 1 person to take notes</a:t>
            </a:r>
          </a:p>
          <a:p>
            <a:r>
              <a:rPr lang="en-US" dirty="0" smtClean="0"/>
              <a:t>Plan and identify who will tell the story (can be multiple speakers)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Team Work</a:t>
            </a:r>
            <a:br>
              <a:rPr lang="en-US" dirty="0" smtClean="0"/>
            </a:br>
            <a:r>
              <a:rPr lang="en-US" i="1" dirty="0" smtClean="0">
                <a:solidFill>
                  <a:srgbClr val="234061"/>
                </a:solidFill>
              </a:rPr>
              <a:t>Describe the student experience State Center should consistently deliver to its students?</a:t>
            </a:r>
            <a:br>
              <a:rPr lang="en-US" i="1" dirty="0" smtClean="0">
                <a:solidFill>
                  <a:srgbClr val="234061"/>
                </a:solidFill>
              </a:rPr>
            </a:br>
            <a:endParaRPr lang="en-US" dirty="0">
              <a:solidFill>
                <a:srgbClr val="2340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45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490980" y="2174240"/>
            <a:ext cx="3309620" cy="4342448"/>
          </a:xfrm>
        </p:spPr>
        <p:txBody>
          <a:bodyPr/>
          <a:lstStyle/>
          <a:p>
            <a:r>
              <a:rPr lang="en-US" dirty="0" smtClean="0"/>
              <a:t>20 minutes to discuss </a:t>
            </a:r>
          </a:p>
          <a:p>
            <a:r>
              <a:rPr lang="en-US" dirty="0" smtClean="0"/>
              <a:t>Then discuss:</a:t>
            </a:r>
          </a:p>
          <a:p>
            <a:pPr lvl="1"/>
            <a:r>
              <a:rPr lang="en-US" dirty="0" smtClean="0"/>
              <a:t>How does that experience translate to student success?</a:t>
            </a:r>
          </a:p>
          <a:p>
            <a:pPr lvl="1"/>
            <a:r>
              <a:rPr lang="en-US" dirty="0" smtClean="0"/>
              <a:t>What would be impacted: graduation rates, persistence?</a:t>
            </a:r>
          </a:p>
          <a:p>
            <a:pPr lvl="2"/>
            <a:r>
              <a:rPr lang="en-US" dirty="0" smtClean="0"/>
              <a:t>15 minutes</a:t>
            </a:r>
          </a:p>
          <a:p>
            <a:r>
              <a:rPr lang="en-US" dirty="0" smtClean="0"/>
              <a:t>10 minutes to summarize and prepare your top 3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6348" y="2161540"/>
            <a:ext cx="3232150" cy="4342448"/>
          </a:xfrm>
        </p:spPr>
        <p:txBody>
          <a:bodyPr/>
          <a:lstStyle/>
          <a:p>
            <a:r>
              <a:rPr lang="en-US" dirty="0" smtClean="0"/>
              <a:t>Identify 1 person to take notes</a:t>
            </a:r>
          </a:p>
          <a:p>
            <a:r>
              <a:rPr lang="en-US" dirty="0" smtClean="0"/>
              <a:t>Identify 1 person to present to the entire group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Team Work</a:t>
            </a:r>
            <a:br>
              <a:rPr lang="en-US" dirty="0" smtClean="0"/>
            </a:b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If resources were unlimited, what would the ideal student experience look like at State Center?</a:t>
            </a:r>
            <a:b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en-US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6400" y="723900"/>
            <a:ext cx="52959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6600"/>
                </a:solidFill>
              </a:rPr>
              <a:t>It’s all in the words…</a:t>
            </a:r>
            <a:endParaRPr lang="en-US" sz="4000" b="1" dirty="0">
              <a:solidFill>
                <a:srgbClr val="FF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1800" y="2273300"/>
            <a:ext cx="4803719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What words do you want students </a:t>
            </a:r>
          </a:p>
          <a:p>
            <a:r>
              <a:rPr lang="en-US" sz="2400" dirty="0">
                <a:solidFill>
                  <a:srgbClr val="FF6600"/>
                </a:solidFill>
              </a:rPr>
              <a:t>t</a:t>
            </a:r>
            <a:r>
              <a:rPr lang="en-US" sz="2400" dirty="0" smtClean="0">
                <a:solidFill>
                  <a:srgbClr val="FF6600"/>
                </a:solidFill>
              </a:rPr>
              <a:t>o use when they describe their</a:t>
            </a:r>
          </a:p>
          <a:p>
            <a:r>
              <a:rPr lang="en-US" sz="2400" dirty="0">
                <a:solidFill>
                  <a:srgbClr val="FF6600"/>
                </a:solidFill>
              </a:rPr>
              <a:t>e</a:t>
            </a:r>
            <a:r>
              <a:rPr lang="en-US" sz="2400" dirty="0" smtClean="0">
                <a:solidFill>
                  <a:srgbClr val="FF6600"/>
                </a:solidFill>
              </a:rPr>
              <a:t>xperience at State Center CCD?</a:t>
            </a:r>
            <a:endParaRPr lang="en-US" sz="24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25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Results…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What you said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37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Learn</a:t>
            </a:r>
          </a:p>
          <a:p>
            <a:r>
              <a:rPr lang="en-US" sz="2400" dirty="0"/>
              <a:t>Respect independence </a:t>
            </a:r>
            <a:endParaRPr lang="en-US" sz="2400" dirty="0" smtClean="0"/>
          </a:p>
          <a:p>
            <a:r>
              <a:rPr lang="en-US" sz="2400" dirty="0"/>
              <a:t>Value education 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Here’s what you said…about students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69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Achieve</a:t>
            </a:r>
          </a:p>
          <a:p>
            <a:r>
              <a:rPr lang="en-US" sz="2400" dirty="0" smtClean="0"/>
              <a:t>Model</a:t>
            </a:r>
          </a:p>
          <a:p>
            <a:r>
              <a:rPr lang="en-US" sz="2400" dirty="0" smtClean="0"/>
              <a:t>Inspire</a:t>
            </a:r>
          </a:p>
          <a:p>
            <a:r>
              <a:rPr lang="en-US" sz="2400" dirty="0" smtClean="0"/>
              <a:t>Prepare</a:t>
            </a:r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Here’s what you said about… beliefs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86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groups, take 15 minutes to review the document we are distributing</a:t>
            </a:r>
          </a:p>
          <a:p>
            <a:r>
              <a:rPr lang="en-US" dirty="0" smtClean="0"/>
              <a:t>Ask yourself</a:t>
            </a:r>
          </a:p>
          <a:p>
            <a:pPr lvl="1"/>
            <a:r>
              <a:rPr lang="en-US" dirty="0" smtClean="0"/>
              <a:t>Does this capture the State Center experience?</a:t>
            </a:r>
          </a:p>
          <a:p>
            <a:pPr lvl="1"/>
            <a:r>
              <a:rPr lang="en-US" dirty="0" smtClean="0"/>
              <a:t>If so, is there a single word or phrase you might use to capture the essence?</a:t>
            </a:r>
          </a:p>
          <a:p>
            <a:pPr lvl="1"/>
            <a:r>
              <a:rPr lang="en-US" dirty="0" smtClean="0"/>
              <a:t>If not, what would you enhance?</a:t>
            </a:r>
          </a:p>
          <a:p>
            <a:r>
              <a:rPr lang="en-US" dirty="0" smtClean="0"/>
              <a:t>Report back for discussion with the entire group.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37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What we will be doing together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8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2137321"/>
              </p:ext>
            </p:extLst>
          </p:nvPr>
        </p:nvGraphicFramePr>
        <p:xfrm>
          <a:off x="1511300" y="1824038"/>
          <a:ext cx="6827838" cy="4348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75000" y="2451100"/>
            <a:ext cx="1621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Strategic Plan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67100" y="5270500"/>
            <a:ext cx="1223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Alignment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25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Strengths</a:t>
            </a:r>
          </a:p>
          <a:p>
            <a:r>
              <a:rPr lang="en-US" sz="2400" dirty="0" smtClean="0"/>
              <a:t>Weaknesses</a:t>
            </a:r>
          </a:p>
          <a:p>
            <a:r>
              <a:rPr lang="en-US" sz="2400" dirty="0" smtClean="0"/>
              <a:t>Opportunities</a:t>
            </a:r>
          </a:p>
          <a:p>
            <a:r>
              <a:rPr lang="en-US" sz="2400" dirty="0" smtClean="0"/>
              <a:t>Threats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5491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493920" y="3843761"/>
            <a:ext cx="4051447" cy="2765090"/>
          </a:xfrm>
          <a:prstGeom prst="rect">
            <a:avLst/>
          </a:prstGeom>
          <a:gradFill flip="none" rotWithShape="1">
            <a:gsLst>
              <a:gs pos="0">
                <a:srgbClr val="AFE87E"/>
              </a:gs>
              <a:gs pos="100000">
                <a:srgbClr val="64D011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1003300"/>
        </p:spPr>
        <p:txBody>
          <a:bodyPr lIns="82945" tIns="41473" rIns="82945" bIns="41473"/>
          <a:lstStyle/>
          <a:p>
            <a:pPr>
              <a:buFont typeface="Times New Roman" charset="0"/>
              <a:buNone/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498528" y="1078673"/>
            <a:ext cx="4051447" cy="2765090"/>
          </a:xfrm>
          <a:prstGeom prst="rect">
            <a:avLst/>
          </a:prstGeom>
          <a:gradFill flip="none" rotWithShape="1">
            <a:gsLst>
              <a:gs pos="0">
                <a:srgbClr val="A5D8F9"/>
              </a:gs>
              <a:gs pos="100000">
                <a:srgbClr val="0070C0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1003300"/>
        </p:spPr>
        <p:txBody>
          <a:bodyPr lIns="82945" tIns="41473" rIns="82945" bIns="41473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4104" name="TextBox 16"/>
          <p:cNvSpPr txBox="1">
            <a:spLocks noChangeArrowheads="1"/>
          </p:cNvSpPr>
          <p:nvPr/>
        </p:nvSpPr>
        <p:spPr bwMode="auto">
          <a:xfrm>
            <a:off x="1258560" y="1147801"/>
            <a:ext cx="3179520" cy="216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r>
              <a:rPr lang="en-US" sz="1500" b="1" dirty="0"/>
              <a:t>Strengths</a:t>
            </a:r>
          </a:p>
          <a:p>
            <a:endParaRPr lang="en-US" sz="1100" dirty="0"/>
          </a:p>
          <a:p>
            <a:pPr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charset="0"/>
              <a:buChar char="•"/>
            </a:pPr>
            <a:r>
              <a:rPr lang="en-US" sz="1300" noProof="1">
                <a:latin typeface="Calibri" pitchFamily="34" charset="0"/>
                <a:cs typeface="Arial" charset="0"/>
              </a:rPr>
              <a:t>Advantages</a:t>
            </a:r>
          </a:p>
          <a:p>
            <a:pPr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charset="0"/>
              <a:buChar char="•"/>
            </a:pPr>
            <a:r>
              <a:rPr lang="en-US" sz="1300" noProof="1">
                <a:latin typeface="Calibri" pitchFamily="34" charset="0"/>
                <a:cs typeface="Arial" charset="0"/>
              </a:rPr>
              <a:t>Experience, knowledge </a:t>
            </a:r>
          </a:p>
          <a:p>
            <a:pPr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charset="0"/>
              <a:buChar char="•"/>
            </a:pPr>
            <a:r>
              <a:rPr lang="en-US" sz="1300" noProof="1">
                <a:latin typeface="Calibri" pitchFamily="34" charset="0"/>
                <a:cs typeface="Arial" charset="0"/>
              </a:rPr>
              <a:t>Unique caracteristics</a:t>
            </a:r>
          </a:p>
          <a:p>
            <a:pPr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charset="0"/>
              <a:buChar char="•"/>
            </a:pPr>
            <a:r>
              <a:rPr lang="en-US" sz="1300" noProof="1">
                <a:latin typeface="Calibri" pitchFamily="34" charset="0"/>
                <a:cs typeface="Arial" charset="0"/>
              </a:rPr>
              <a:t>Resources</a:t>
            </a:r>
          </a:p>
          <a:p>
            <a:pPr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charset="0"/>
              <a:buChar char="•"/>
            </a:pPr>
            <a:r>
              <a:rPr lang="en-US" sz="1300" noProof="1">
                <a:latin typeface="Calibri" pitchFamily="34" charset="0"/>
                <a:cs typeface="Arial" charset="0"/>
              </a:rPr>
              <a:t>Geographical advantage, location</a:t>
            </a:r>
          </a:p>
          <a:p>
            <a:pPr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charset="0"/>
              <a:buChar char="•"/>
            </a:pPr>
            <a:r>
              <a:rPr lang="en-US" sz="1300" noProof="1">
                <a:latin typeface="Calibri" pitchFamily="34" charset="0"/>
                <a:cs typeface="Arial" charset="0"/>
              </a:rPr>
              <a:t>Competence, capabilities</a:t>
            </a:r>
          </a:p>
          <a:p>
            <a:pPr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charset="0"/>
              <a:buChar char="•"/>
            </a:pPr>
            <a:r>
              <a:rPr lang="en-US" sz="1300" noProof="1">
                <a:latin typeface="Calibri" pitchFamily="34" charset="0"/>
                <a:cs typeface="Arial" charset="0"/>
              </a:rPr>
              <a:t>Quality, reputation</a:t>
            </a:r>
          </a:p>
        </p:txBody>
      </p:sp>
      <p:sp>
        <p:nvSpPr>
          <p:cNvPr id="4105" name="TextBox 16"/>
          <p:cNvSpPr txBox="1">
            <a:spLocks noChangeArrowheads="1"/>
          </p:cNvSpPr>
          <p:nvPr/>
        </p:nvSpPr>
        <p:spPr bwMode="auto">
          <a:xfrm>
            <a:off x="1258560" y="3912892"/>
            <a:ext cx="3179520" cy="120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r>
              <a:rPr lang="en-US" sz="1500" b="1" dirty="0"/>
              <a:t>Opportunities</a:t>
            </a:r>
          </a:p>
          <a:p>
            <a:endParaRPr lang="en-US" sz="1100" dirty="0"/>
          </a:p>
          <a:p>
            <a:pPr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charset="0"/>
              <a:buChar char="•"/>
            </a:pPr>
            <a:r>
              <a:rPr lang="en-US" sz="1300" noProof="1">
                <a:latin typeface="Calibri" pitchFamily="34" charset="0"/>
                <a:cs typeface="Arial" charset="0"/>
              </a:rPr>
              <a:t>Strategic alliances, partnerships</a:t>
            </a:r>
          </a:p>
          <a:p>
            <a:pPr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charset="0"/>
              <a:buChar char="•"/>
            </a:pPr>
            <a:r>
              <a:rPr lang="en-US" sz="1300" noProof="1" smtClean="0">
                <a:latin typeface="Calibri" pitchFamily="34" charset="0"/>
                <a:cs typeface="Arial" charset="0"/>
              </a:rPr>
              <a:t>Innovation</a:t>
            </a:r>
          </a:p>
          <a:p>
            <a:pPr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charset="0"/>
              <a:buChar char="•"/>
            </a:pPr>
            <a:r>
              <a:rPr lang="en-US" sz="1300" noProof="1" smtClean="0">
                <a:latin typeface="Calibri" pitchFamily="34" charset="0"/>
                <a:cs typeface="Arial" charset="0"/>
              </a:rPr>
              <a:t>Technology</a:t>
            </a:r>
            <a:endParaRPr lang="en-US" sz="1300" noProof="1">
              <a:latin typeface="Calibri" pitchFamily="34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572000" y="1078674"/>
            <a:ext cx="4051447" cy="276509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1003300"/>
        </p:spPr>
        <p:txBody>
          <a:bodyPr lIns="82945" tIns="41473" rIns="82945" bIns="41473"/>
          <a:lstStyle/>
          <a:p>
            <a:pPr>
              <a:buFont typeface="Times New Roman" charset="0"/>
              <a:buNone/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4576608" y="3843763"/>
            <a:ext cx="4051447" cy="276509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1003300"/>
        </p:spPr>
        <p:txBody>
          <a:bodyPr lIns="82945" tIns="41473" rIns="82945" bIns="41473"/>
          <a:lstStyle/>
          <a:p>
            <a:pPr>
              <a:buFont typeface="Times New Roman" charset="0"/>
              <a:buNone/>
              <a:defRPr/>
            </a:pPr>
            <a:endParaRPr lang="en-US"/>
          </a:p>
        </p:txBody>
      </p:sp>
      <p:sp>
        <p:nvSpPr>
          <p:cNvPr id="4112" name="TextBox 16"/>
          <p:cNvSpPr txBox="1">
            <a:spLocks noChangeArrowheads="1"/>
          </p:cNvSpPr>
          <p:nvPr/>
        </p:nvSpPr>
        <p:spPr bwMode="auto">
          <a:xfrm>
            <a:off x="5336640" y="3912892"/>
            <a:ext cx="3179520" cy="150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r>
              <a:rPr lang="en-US" sz="1500" b="1" dirty="0"/>
              <a:t>Threats</a:t>
            </a:r>
          </a:p>
          <a:p>
            <a:endParaRPr lang="en-US" sz="1500" b="1" dirty="0"/>
          </a:p>
          <a:p>
            <a:pPr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charset="0"/>
              <a:buChar char="•"/>
            </a:pPr>
            <a:r>
              <a:rPr lang="en-US" sz="1300" noProof="1" smtClean="0">
                <a:latin typeface="Calibri" pitchFamily="34" charset="0"/>
                <a:cs typeface="Arial" charset="0"/>
              </a:rPr>
              <a:t>Loss </a:t>
            </a:r>
            <a:r>
              <a:rPr lang="en-US" sz="1300" noProof="1">
                <a:latin typeface="Calibri" pitchFamily="34" charset="0"/>
                <a:cs typeface="Arial" charset="0"/>
              </a:rPr>
              <a:t>af alliances and partners</a:t>
            </a:r>
          </a:p>
          <a:p>
            <a:pPr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charset="0"/>
              <a:buChar char="•"/>
            </a:pPr>
            <a:r>
              <a:rPr lang="en-US" sz="1300" noProof="1" smtClean="0">
                <a:latin typeface="Calibri" pitchFamily="34" charset="0"/>
                <a:cs typeface="Arial" charset="0"/>
              </a:rPr>
              <a:t>Cost</a:t>
            </a:r>
            <a:endParaRPr lang="en-US" sz="1300" noProof="1">
              <a:latin typeface="Calibri" pitchFamily="34" charset="0"/>
              <a:cs typeface="Arial" charset="0"/>
            </a:endParaRPr>
          </a:p>
          <a:p>
            <a:pPr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charset="0"/>
              <a:buChar char="•"/>
            </a:pPr>
            <a:r>
              <a:rPr lang="en-US" sz="1300" noProof="1">
                <a:latin typeface="Calibri" pitchFamily="34" charset="0"/>
                <a:cs typeface="Arial" charset="0"/>
              </a:rPr>
              <a:t>Strong competition</a:t>
            </a:r>
          </a:p>
          <a:p>
            <a:pPr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charset="0"/>
              <a:buChar char="•"/>
            </a:pPr>
            <a:r>
              <a:rPr lang="en-US" sz="1300" noProof="1" smtClean="0">
                <a:latin typeface="Calibri" pitchFamily="34" charset="0"/>
                <a:cs typeface="Arial" charset="0"/>
              </a:rPr>
              <a:t>Expectations</a:t>
            </a:r>
            <a:endParaRPr lang="en-US" sz="1300" noProof="1">
              <a:latin typeface="Calibri" pitchFamily="34" charset="0"/>
              <a:cs typeface="Arial" charset="0"/>
            </a:endParaRPr>
          </a:p>
        </p:txBody>
      </p:sp>
      <p:sp>
        <p:nvSpPr>
          <p:cNvPr id="4113" name="TextBox 16"/>
          <p:cNvSpPr txBox="1">
            <a:spLocks noChangeArrowheads="1"/>
          </p:cNvSpPr>
          <p:nvPr/>
        </p:nvSpPr>
        <p:spPr bwMode="auto">
          <a:xfrm>
            <a:off x="5336640" y="1147801"/>
            <a:ext cx="3179520" cy="216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r>
              <a:rPr lang="en-US" sz="1500" b="1" dirty="0"/>
              <a:t>Weaknesses</a:t>
            </a:r>
          </a:p>
          <a:p>
            <a:endParaRPr lang="en-US" sz="1100" dirty="0"/>
          </a:p>
          <a:p>
            <a:pPr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charset="0"/>
              <a:buChar char="•"/>
            </a:pPr>
            <a:r>
              <a:rPr lang="en-US" sz="1300" noProof="1">
                <a:latin typeface="Calibri" pitchFamily="34" charset="0"/>
                <a:cs typeface="Arial" charset="0"/>
              </a:rPr>
              <a:t>Disadvantages</a:t>
            </a:r>
          </a:p>
          <a:p>
            <a:pPr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charset="0"/>
              <a:buChar char="•"/>
            </a:pPr>
            <a:r>
              <a:rPr lang="en-US" sz="1300" noProof="1">
                <a:latin typeface="Calibri" pitchFamily="34" charset="0"/>
                <a:cs typeface="Arial" charset="0"/>
              </a:rPr>
              <a:t>Gap in experience, knowledge </a:t>
            </a:r>
          </a:p>
          <a:p>
            <a:pPr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charset="0"/>
              <a:buChar char="•"/>
            </a:pPr>
            <a:r>
              <a:rPr lang="en-US" sz="1300" noProof="1">
                <a:latin typeface="Calibri" pitchFamily="34" charset="0"/>
                <a:cs typeface="Arial" charset="0"/>
              </a:rPr>
              <a:t>Financial </a:t>
            </a:r>
            <a:r>
              <a:rPr lang="en-US" sz="1300" noProof="1" smtClean="0">
                <a:latin typeface="Calibri" pitchFamily="34" charset="0"/>
                <a:cs typeface="Arial" charset="0"/>
              </a:rPr>
              <a:t>position</a:t>
            </a:r>
            <a:endParaRPr lang="en-US" sz="1300" noProof="1">
              <a:latin typeface="Calibri" pitchFamily="34" charset="0"/>
              <a:cs typeface="Arial" charset="0"/>
            </a:endParaRPr>
          </a:p>
          <a:p>
            <a:pPr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charset="0"/>
              <a:buChar char="•"/>
            </a:pPr>
            <a:r>
              <a:rPr lang="en-US" sz="1300" noProof="1">
                <a:latin typeface="Calibri" pitchFamily="34" charset="0"/>
                <a:cs typeface="Arial" charset="0"/>
              </a:rPr>
              <a:t>Reliability and trust</a:t>
            </a:r>
          </a:p>
          <a:p>
            <a:pPr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charset="0"/>
              <a:buChar char="•"/>
            </a:pPr>
            <a:r>
              <a:rPr lang="en-US" sz="1300" noProof="1">
                <a:latin typeface="Calibri" pitchFamily="34" charset="0"/>
                <a:cs typeface="Arial" charset="0"/>
              </a:rPr>
              <a:t>Loss of key staff</a:t>
            </a:r>
          </a:p>
          <a:p>
            <a:pPr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charset="0"/>
              <a:buChar char="•"/>
            </a:pPr>
            <a:r>
              <a:rPr lang="en-US" sz="1300" noProof="1">
                <a:latin typeface="Calibri" pitchFamily="34" charset="0"/>
                <a:cs typeface="Arial" charset="0"/>
              </a:rPr>
              <a:t>Geographical factors</a:t>
            </a:r>
          </a:p>
          <a:p>
            <a:pPr hangingPunct="1">
              <a:lnSpc>
                <a:spcPct val="100000"/>
              </a:lnSpc>
              <a:spcBef>
                <a:spcPct val="20000"/>
              </a:spcBef>
              <a:buClrTx/>
              <a:buSzTx/>
            </a:pPr>
            <a:endParaRPr lang="en-US" sz="1300" noProof="1">
              <a:latin typeface="Calibri" pitchFamily="34" charset="0"/>
              <a:cs typeface="Arial" charset="0"/>
            </a:endParaRPr>
          </a:p>
        </p:txBody>
      </p:sp>
      <p:grpSp>
        <p:nvGrpSpPr>
          <p:cNvPr id="4114" name="Group 21"/>
          <p:cNvGrpSpPr>
            <a:grpSpLocks/>
          </p:cNvGrpSpPr>
          <p:nvPr/>
        </p:nvGrpSpPr>
        <p:grpSpPr bwMode="auto">
          <a:xfrm>
            <a:off x="498240" y="1078674"/>
            <a:ext cx="668160" cy="668230"/>
            <a:chOff x="8240712" y="5684837"/>
            <a:chExt cx="736910" cy="737125"/>
          </a:xfrm>
        </p:grpSpPr>
        <p:sp>
          <p:nvSpPr>
            <p:cNvPr id="12" name="Rectangle 11"/>
            <p:cNvSpPr/>
            <p:nvPr/>
          </p:nvSpPr>
          <p:spPr bwMode="auto">
            <a:xfrm>
              <a:off x="8240712" y="5684837"/>
              <a:ext cx="736910" cy="737125"/>
            </a:xfrm>
            <a:prstGeom prst="rect">
              <a:avLst/>
            </a:prstGeom>
            <a:gradFill>
              <a:gsLst>
                <a:gs pos="0">
                  <a:srgbClr val="00B0F0">
                    <a:alpha val="30000"/>
                  </a:srgbClr>
                </a:gs>
                <a:gs pos="100000">
                  <a:srgbClr val="004C84">
                    <a:alpha val="65000"/>
                  </a:srgbClr>
                </a:gs>
              </a:gsLst>
              <a:lin ang="54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1003300"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 sz="22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346962" y="5795613"/>
              <a:ext cx="498842" cy="4753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buFont typeface="Times New Roman" pitchFamily="16" charset="0"/>
                <a:buNone/>
                <a:defRPr/>
              </a:pPr>
              <a:r>
                <a:rPr lang="en-US" sz="2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63500" dist="76200" dir="13500000">
                      <a:prstClr val="black">
                        <a:alpha val="38000"/>
                      </a:prstClr>
                    </a:innerShdw>
                  </a:effectLst>
                  <a:latin typeface="Verdana" pitchFamily="34" charset="0"/>
                </a:rPr>
                <a:t>S</a:t>
              </a:r>
            </a:p>
          </p:txBody>
        </p:sp>
      </p:grpSp>
      <p:grpSp>
        <p:nvGrpSpPr>
          <p:cNvPr id="4115" name="Group 18"/>
          <p:cNvGrpSpPr>
            <a:grpSpLocks/>
          </p:cNvGrpSpPr>
          <p:nvPr/>
        </p:nvGrpSpPr>
        <p:grpSpPr bwMode="auto">
          <a:xfrm>
            <a:off x="4576320" y="1078674"/>
            <a:ext cx="668160" cy="668230"/>
            <a:chOff x="5040312" y="731837"/>
            <a:chExt cx="736910" cy="737125"/>
          </a:xfrm>
        </p:grpSpPr>
        <p:sp>
          <p:nvSpPr>
            <p:cNvPr id="10" name="Rectangle 9"/>
            <p:cNvSpPr/>
            <p:nvPr/>
          </p:nvSpPr>
          <p:spPr bwMode="auto">
            <a:xfrm>
              <a:off x="5040312" y="731837"/>
              <a:ext cx="736910" cy="737125"/>
            </a:xfrm>
            <a:prstGeom prst="rect">
              <a:avLst/>
            </a:prstGeom>
            <a:gradFill>
              <a:gsLst>
                <a:gs pos="0">
                  <a:schemeClr val="bg1">
                    <a:lumMod val="75000"/>
                    <a:alpha val="58000"/>
                  </a:schemeClr>
                </a:gs>
                <a:gs pos="100000">
                  <a:schemeClr val="tx1">
                    <a:lumMod val="65000"/>
                    <a:lumOff val="35000"/>
                    <a:alpha val="74000"/>
                  </a:schemeClr>
                </a:gs>
              </a:gsLst>
              <a:lin ang="54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1003300"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 sz="220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96452" y="872442"/>
              <a:ext cx="596410" cy="4753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buFont typeface="Times New Roman" pitchFamily="16" charset="0"/>
                <a:buNone/>
                <a:defRPr/>
              </a:pPr>
              <a:r>
                <a:rPr lang="en-US" sz="2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63500" dist="76200" dir="13500000">
                      <a:prstClr val="black">
                        <a:alpha val="38000"/>
                      </a:prstClr>
                    </a:innerShdw>
                  </a:effectLst>
                  <a:latin typeface="Verdana" pitchFamily="34" charset="0"/>
                </a:rPr>
                <a:t>W</a:t>
              </a:r>
            </a:p>
          </p:txBody>
        </p:sp>
      </p:grpSp>
      <p:grpSp>
        <p:nvGrpSpPr>
          <p:cNvPr id="4116" name="Group 19"/>
          <p:cNvGrpSpPr>
            <a:grpSpLocks/>
          </p:cNvGrpSpPr>
          <p:nvPr/>
        </p:nvGrpSpPr>
        <p:grpSpPr bwMode="auto">
          <a:xfrm>
            <a:off x="4576320" y="3843764"/>
            <a:ext cx="668160" cy="668230"/>
            <a:chOff x="9030172" y="6475566"/>
            <a:chExt cx="736910" cy="737125"/>
          </a:xfrm>
        </p:grpSpPr>
        <p:sp>
          <p:nvSpPr>
            <p:cNvPr id="11" name="Rectangle 10"/>
            <p:cNvSpPr/>
            <p:nvPr/>
          </p:nvSpPr>
          <p:spPr bwMode="auto">
            <a:xfrm>
              <a:off x="9030172" y="6475566"/>
              <a:ext cx="736910" cy="737125"/>
            </a:xfrm>
            <a:prstGeom prst="rect">
              <a:avLst/>
            </a:prstGeom>
            <a:gradFill>
              <a:gsLst>
                <a:gs pos="0">
                  <a:schemeClr val="bg1">
                    <a:lumMod val="85000"/>
                    <a:alpha val="66000"/>
                  </a:schemeClr>
                </a:gs>
                <a:gs pos="100000">
                  <a:schemeClr val="bg1">
                    <a:lumMod val="65000"/>
                    <a:alpha val="75000"/>
                  </a:schemeClr>
                </a:gs>
              </a:gsLst>
              <a:lin ang="54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1003300"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 sz="220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215279" y="6611247"/>
              <a:ext cx="498842" cy="4753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buFont typeface="Times New Roman" pitchFamily="16" charset="0"/>
                <a:buNone/>
                <a:defRPr/>
              </a:pPr>
              <a:r>
                <a:rPr lang="en-US" sz="2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63500" dist="76200" dir="13500000">
                      <a:prstClr val="black">
                        <a:alpha val="38000"/>
                      </a:prstClr>
                    </a:innerShdw>
                  </a:effectLst>
                  <a:latin typeface="Verdana" pitchFamily="34" charset="0"/>
                </a:rPr>
                <a:t>T</a:t>
              </a:r>
            </a:p>
          </p:txBody>
        </p:sp>
      </p:grpSp>
      <p:grpSp>
        <p:nvGrpSpPr>
          <p:cNvPr id="4117" name="Group 20"/>
          <p:cNvGrpSpPr>
            <a:grpSpLocks/>
          </p:cNvGrpSpPr>
          <p:nvPr/>
        </p:nvGrpSpPr>
        <p:grpSpPr bwMode="auto">
          <a:xfrm>
            <a:off x="498240" y="3866806"/>
            <a:ext cx="668160" cy="668230"/>
            <a:chOff x="8240712" y="6468732"/>
            <a:chExt cx="736910" cy="737125"/>
          </a:xfrm>
        </p:grpSpPr>
        <p:sp>
          <p:nvSpPr>
            <p:cNvPr id="16" name="Rectangle 15"/>
            <p:cNvSpPr/>
            <p:nvPr/>
          </p:nvSpPr>
          <p:spPr bwMode="auto">
            <a:xfrm>
              <a:off x="8240712" y="6468732"/>
              <a:ext cx="736910" cy="737125"/>
            </a:xfrm>
            <a:prstGeom prst="rect">
              <a:avLst/>
            </a:prstGeom>
            <a:gradFill>
              <a:gsLst>
                <a:gs pos="0">
                  <a:srgbClr val="64D011">
                    <a:alpha val="70000"/>
                  </a:srgbClr>
                </a:gs>
                <a:gs pos="100000">
                  <a:srgbClr val="326609">
                    <a:alpha val="88000"/>
                  </a:srgbClr>
                </a:gs>
              </a:gsLst>
              <a:lin ang="54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1003300"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 sz="220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349466" y="6612811"/>
              <a:ext cx="498842" cy="4753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buFont typeface="Times New Roman" pitchFamily="16" charset="0"/>
                <a:buNone/>
                <a:defRPr/>
              </a:pPr>
              <a:r>
                <a:rPr lang="en-US" sz="2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63500" dist="76200" dir="13500000">
                      <a:prstClr val="black">
                        <a:alpha val="38000"/>
                      </a:prstClr>
                    </a:innerShdw>
                  </a:effectLst>
                  <a:latin typeface="Verdana" pitchFamily="34" charset="0"/>
                </a:rPr>
                <a:t>O</a:t>
              </a:r>
            </a:p>
          </p:txBody>
        </p:sp>
      </p:grpSp>
      <p:sp>
        <p:nvSpPr>
          <p:cNvPr id="4119" name="Tekstboks 3"/>
          <p:cNvSpPr txBox="1">
            <a:spLocks noChangeArrowheads="1"/>
          </p:cNvSpPr>
          <p:nvPr/>
        </p:nvSpPr>
        <p:spPr bwMode="auto">
          <a:xfrm>
            <a:off x="596848" y="266812"/>
            <a:ext cx="1672859" cy="360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da-DK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SWOT </a:t>
            </a:r>
            <a:r>
              <a:rPr lang="da-DK" dirty="0">
                <a:latin typeface="Calibri" pitchFamily="34" charset="0"/>
                <a:ea typeface="Calibri" pitchFamily="34" charset="0"/>
                <a:cs typeface="Calibri" pitchFamily="34" charset="0"/>
              </a:rPr>
              <a:t>ANALYSIS</a:t>
            </a:r>
          </a:p>
        </p:txBody>
      </p:sp>
    </p:spTree>
    <p:extLst>
      <p:ext uri="{BB962C8B-B14F-4D97-AF65-F5344CB8AC3E}">
        <p14:creationId xmlns:p14="http://schemas.microsoft.com/office/powerpoint/2010/main" val="308630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5835" y="1656492"/>
            <a:ext cx="5626100" cy="2100649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Session objective:</a:t>
            </a:r>
            <a:r>
              <a:rPr lang="en-US" b="1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b="1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mtClean="0">
                <a:solidFill>
                  <a:schemeClr val="accent1">
                    <a:lumMod val="50000"/>
                  </a:schemeClr>
                </a:solidFill>
              </a:rPr>
              <a:t>Review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the components of the State Center CCD Student Experience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54300" y="4496486"/>
            <a:ext cx="5626100" cy="1243914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Secondary objective: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Prepare District leadership to develop a technology vision to help the District thrive 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03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7730" y="-383740"/>
            <a:ext cx="9421730" cy="7140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33146" y="6072485"/>
            <a:ext cx="462578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Bangla MN"/>
                <a:cs typeface="Bangla MN"/>
              </a:rPr>
              <a:t>Elephants can’t dance</a:t>
            </a:r>
            <a:endParaRPr lang="en-US" sz="3200" b="1" dirty="0">
              <a:solidFill>
                <a:schemeClr val="bg1"/>
              </a:solidFill>
              <a:latin typeface="Bangla MN"/>
              <a:cs typeface="Bangla MN"/>
            </a:endParaRPr>
          </a:p>
        </p:txBody>
      </p:sp>
    </p:spTree>
    <p:extLst>
      <p:ext uri="{BB962C8B-B14F-4D97-AF65-F5344CB8AC3E}">
        <p14:creationId xmlns:p14="http://schemas.microsoft.com/office/powerpoint/2010/main" val="396453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4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979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Mobile apps are an important </a:t>
            </a:r>
            <a:r>
              <a:rPr lang="en-US" sz="2600" dirty="0"/>
              <a:t>p</a:t>
            </a:r>
            <a:r>
              <a:rPr lang="en-US" sz="2600" dirty="0" smtClean="0"/>
              <a:t>art of our </a:t>
            </a:r>
            <a:r>
              <a:rPr lang="en-US" sz="2600" dirty="0"/>
              <a:t>c</a:t>
            </a:r>
            <a:r>
              <a:rPr lang="en-US" sz="2600" dirty="0" smtClean="0"/>
              <a:t>ampus </a:t>
            </a:r>
            <a:r>
              <a:rPr lang="en-US" sz="2600" dirty="0"/>
              <a:t>p</a:t>
            </a:r>
            <a:r>
              <a:rPr lang="en-US" sz="2600" dirty="0" smtClean="0"/>
              <a:t>lan </a:t>
            </a:r>
            <a:br>
              <a:rPr lang="en-US" sz="2600" dirty="0" smtClean="0"/>
            </a:br>
            <a:r>
              <a:rPr lang="en-US" sz="2600" dirty="0" smtClean="0"/>
              <a:t>to enhance instruction &amp; campus services</a:t>
            </a:r>
            <a:endParaRPr lang="en-US" sz="2600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728107928"/>
              </p:ext>
            </p:extLst>
          </p:nvPr>
        </p:nvGraphicFramePr>
        <p:xfrm>
          <a:off x="1358900" y="1816100"/>
          <a:ext cx="5156200" cy="4584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38400" y="6413500"/>
            <a:ext cx="37616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Arial Narrow"/>
                <a:cs typeface="Arial Narrow"/>
              </a:rPr>
              <a:t>percentage</a:t>
            </a:r>
            <a:r>
              <a:rPr lang="en-US" sz="1400" dirty="0" smtClean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 Narrow"/>
                <a:cs typeface="Arial Narrow"/>
              </a:rPr>
              <a:t>who agree/strongly agree, fall 2010  - 2012</a:t>
            </a:r>
            <a:endParaRPr lang="en-US" sz="140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pic>
        <p:nvPicPr>
          <p:cNvPr id="7" name="Picture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09000" y="6159500"/>
            <a:ext cx="4572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260188" y="6203890"/>
            <a:ext cx="1223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585858"/>
                </a:solidFill>
                <a:latin typeface="Candara"/>
                <a:cs typeface="Candara"/>
              </a:rPr>
              <a:t>The Campus</a:t>
            </a:r>
          </a:p>
          <a:p>
            <a:r>
              <a:rPr lang="en-US" sz="1000" dirty="0" smtClean="0">
                <a:solidFill>
                  <a:srgbClr val="585858"/>
                </a:solidFill>
                <a:latin typeface="Candara"/>
                <a:cs typeface="Candara"/>
              </a:rPr>
              <a:t>Computing Project </a:t>
            </a:r>
            <a:endParaRPr lang="en-US" sz="1000" dirty="0">
              <a:solidFill>
                <a:srgbClr val="585858"/>
              </a:solidFill>
              <a:latin typeface="Candara"/>
              <a:cs typeface="Candara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6883400" y="4572000"/>
            <a:ext cx="228600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 b="1" dirty="0"/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7493000" y="4546600"/>
            <a:ext cx="8382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500" b="1" dirty="0" smtClean="0">
                <a:solidFill>
                  <a:srgbClr val="585858"/>
                </a:solidFill>
                <a:latin typeface="Arial Narrow" charset="0"/>
              </a:rPr>
              <a:t>2010</a:t>
            </a:r>
            <a:endParaRPr lang="en-US" sz="1500" b="1" dirty="0">
              <a:solidFill>
                <a:srgbClr val="585858"/>
              </a:solidFill>
              <a:latin typeface="Arial Narrow" charset="0"/>
            </a:endParaRP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6896100" y="4902200"/>
            <a:ext cx="2286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 b="1" dirty="0"/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7493000" y="4889500"/>
            <a:ext cx="8382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500" b="1" dirty="0" smtClean="0">
                <a:solidFill>
                  <a:srgbClr val="585858"/>
                </a:solidFill>
                <a:latin typeface="Arial Narrow" charset="0"/>
              </a:rPr>
              <a:t>2011</a:t>
            </a:r>
            <a:endParaRPr lang="en-US" sz="1500" b="1" dirty="0">
              <a:solidFill>
                <a:srgbClr val="585858"/>
              </a:solidFill>
              <a:latin typeface="Arial Narrow" charset="0"/>
            </a:endParaRP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6908800" y="5219700"/>
            <a:ext cx="228600" cy="2286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 b="1" dirty="0"/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7480300" y="5245100"/>
            <a:ext cx="8382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500" b="1" dirty="0" smtClean="0">
                <a:solidFill>
                  <a:srgbClr val="585858"/>
                </a:solidFill>
                <a:latin typeface="Arial Narrow" charset="0"/>
              </a:rPr>
              <a:t>2012</a:t>
            </a:r>
            <a:endParaRPr lang="en-US" sz="1500" b="1" dirty="0">
              <a:solidFill>
                <a:srgbClr val="585858"/>
              </a:solidFill>
              <a:latin typeface="Arial Narrow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53200" y="1600200"/>
            <a:ext cx="218443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E5DF45"/>
              </a:buClr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latin typeface="Calisto MT"/>
                <a:cs typeface="Calisto MT"/>
              </a:rPr>
              <a:t>Small but steady gains in percentage of campuses view lecture capture as a key instructional resource</a:t>
            </a:r>
            <a:endParaRPr lang="en-US" sz="2200" b="1" dirty="0" smtClean="0">
              <a:solidFill>
                <a:srgbClr val="000000"/>
              </a:solidFill>
              <a:latin typeface="Arial Narrow"/>
              <a:cs typeface="Arial Narrow"/>
            </a:endParaRPr>
          </a:p>
          <a:p>
            <a:endParaRPr lang="en-US" sz="2000" dirty="0" smtClean="0">
              <a:solidFill>
                <a:srgbClr val="000000"/>
              </a:solidFill>
              <a:latin typeface="Arial Narrow"/>
              <a:cs typeface="Arial Narrow"/>
            </a:endParaRPr>
          </a:p>
          <a:p>
            <a:endParaRPr lang="en-US" sz="2000" b="1" dirty="0" smtClean="0">
              <a:solidFill>
                <a:srgbClr val="000000"/>
              </a:solidFill>
              <a:latin typeface="Arial Narrow"/>
              <a:cs typeface="Arial Narrow"/>
            </a:endParaRPr>
          </a:p>
          <a:p>
            <a:pPr>
              <a:buFont typeface="Arial"/>
              <a:buChar char="•"/>
            </a:pPr>
            <a:endParaRPr lang="en-US" sz="2000" b="1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04452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092291432"/>
              </p:ext>
            </p:extLst>
          </p:nvPr>
        </p:nvGraphicFramePr>
        <p:xfrm>
          <a:off x="863600" y="1028700"/>
          <a:ext cx="5740400" cy="513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609600"/>
          </a:xfrm>
        </p:spPr>
        <p:txBody>
          <a:bodyPr/>
          <a:lstStyle/>
          <a:p>
            <a:r>
              <a:rPr lang="en-US" sz="3000" dirty="0" smtClean="0"/>
              <a:t>Activating Mobile Apps, Fall 2010-2012</a:t>
            </a:r>
            <a:endParaRPr lang="en-US" sz="3000" dirty="0"/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auto">
          <a:xfrm>
            <a:off x="3200400" y="1600200"/>
            <a:ext cx="2286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3429000" y="1524000"/>
            <a:ext cx="914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b="1" dirty="0" smtClean="0">
                <a:solidFill>
                  <a:srgbClr val="585858"/>
                </a:solidFill>
                <a:latin typeface="Arial Narrow" charset="0"/>
              </a:rPr>
              <a:t>2010</a:t>
            </a:r>
            <a:endParaRPr lang="en-US" sz="1400" b="1" dirty="0">
              <a:solidFill>
                <a:srgbClr val="585858"/>
              </a:solidFill>
              <a:latin typeface="Arial Narrow" charset="0"/>
            </a:endParaRPr>
          </a:p>
        </p:txBody>
      </p:sp>
      <p:sp>
        <p:nvSpPr>
          <p:cNvPr id="8" name="Rectangle 21"/>
          <p:cNvSpPr>
            <a:spLocks noChangeArrowheads="1"/>
          </p:cNvSpPr>
          <p:nvPr/>
        </p:nvSpPr>
        <p:spPr bwMode="auto">
          <a:xfrm>
            <a:off x="4114800" y="1600200"/>
            <a:ext cx="228600" cy="2286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4343400" y="1524000"/>
            <a:ext cx="914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b="1" dirty="0" smtClean="0">
                <a:solidFill>
                  <a:srgbClr val="585858"/>
                </a:solidFill>
                <a:latin typeface="Arial Narrow" charset="0"/>
              </a:rPr>
              <a:t>2011</a:t>
            </a:r>
            <a:endParaRPr lang="en-US" sz="1400" b="1" dirty="0">
              <a:solidFill>
                <a:srgbClr val="585858"/>
              </a:solidFill>
              <a:latin typeface="Arial Narrow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79600" y="6184900"/>
            <a:ext cx="411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Arial Narrow" charset="0"/>
              </a:rPr>
              <a:t>p</a:t>
            </a:r>
            <a:r>
              <a:rPr lang="en-US" sz="1400" dirty="0" smtClean="0">
                <a:solidFill>
                  <a:srgbClr val="000000"/>
                </a:solidFill>
                <a:latin typeface="Arial Narrow" charset="0"/>
              </a:rPr>
              <a:t>ercentage of institutions reporting mobile apps are active or will be deployed during the current academic year</a:t>
            </a:r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35" name="Picture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0" y="5918200"/>
            <a:ext cx="4572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6" name="TextBox 35"/>
          <p:cNvSpPr txBox="1"/>
          <p:nvPr/>
        </p:nvSpPr>
        <p:spPr>
          <a:xfrm>
            <a:off x="7260188" y="5975290"/>
            <a:ext cx="1223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585858"/>
                </a:solidFill>
                <a:latin typeface="Candara"/>
                <a:cs typeface="Candara"/>
              </a:rPr>
              <a:t>The Campus</a:t>
            </a:r>
          </a:p>
          <a:p>
            <a:r>
              <a:rPr lang="en-US" sz="1000" dirty="0" smtClean="0">
                <a:solidFill>
                  <a:srgbClr val="585858"/>
                </a:solidFill>
                <a:latin typeface="Candara"/>
                <a:cs typeface="Candara"/>
              </a:rPr>
              <a:t>Computing Project </a:t>
            </a:r>
            <a:endParaRPr lang="en-US" sz="1000" dirty="0">
              <a:solidFill>
                <a:srgbClr val="585858"/>
              </a:solidFill>
              <a:latin typeface="Candara"/>
              <a:cs typeface="Candara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629400" y="1371600"/>
            <a:ext cx="2362200" cy="4054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spcAft>
                <a:spcPts val="1500"/>
              </a:spcAft>
              <a:buClr>
                <a:srgbClr val="E5DF45"/>
              </a:buClr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latin typeface="Calisto MT"/>
                <a:cs typeface="Calisto MT"/>
              </a:rPr>
              <a:t>Big gains </a:t>
            </a:r>
          </a:p>
          <a:p>
            <a:pPr marL="233363" indent="-233363">
              <a:spcAft>
                <a:spcPts val="1500"/>
              </a:spcAft>
              <a:buClr>
                <a:srgbClr val="E5DF45"/>
              </a:buClr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latin typeface="Calisto MT"/>
                <a:cs typeface="Calisto MT"/>
              </a:rPr>
              <a:t>Impact of student expectations &amp; consumer market experience</a:t>
            </a:r>
          </a:p>
          <a:p>
            <a:pPr marL="233363" indent="-233363">
              <a:spcAft>
                <a:spcPts val="1500"/>
              </a:spcAft>
              <a:buClr>
                <a:srgbClr val="E5DF45"/>
              </a:buClr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latin typeface="Calisto MT"/>
                <a:cs typeface="Calisto MT"/>
              </a:rPr>
              <a:t>More (LMS &amp; ERP) mobile app &amp;  service providers means a wide range of costs for deployment</a:t>
            </a:r>
          </a:p>
          <a:p>
            <a:pPr marL="233363" indent="-233363">
              <a:spcAft>
                <a:spcPts val="1500"/>
              </a:spcAft>
            </a:pPr>
            <a:endParaRPr lang="en-US" dirty="0" smtClean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12" name="Rectangle 21"/>
          <p:cNvSpPr>
            <a:spLocks noChangeArrowheads="1"/>
          </p:cNvSpPr>
          <p:nvPr/>
        </p:nvSpPr>
        <p:spPr bwMode="auto">
          <a:xfrm>
            <a:off x="4953000" y="1600200"/>
            <a:ext cx="228600" cy="2286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5181600" y="1524000"/>
            <a:ext cx="914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b="1" dirty="0" smtClean="0">
                <a:solidFill>
                  <a:srgbClr val="585858"/>
                </a:solidFill>
                <a:latin typeface="Arial Narrow" charset="0"/>
              </a:rPr>
              <a:t>2012</a:t>
            </a:r>
            <a:endParaRPr lang="en-US" sz="1400" b="1" dirty="0">
              <a:solidFill>
                <a:srgbClr val="585858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1157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Institutional Presence on Social Media</a:t>
            </a:r>
            <a:endParaRPr lang="en-US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4142295742"/>
              </p:ext>
            </p:extLst>
          </p:nvPr>
        </p:nvGraphicFramePr>
        <p:xfrm>
          <a:off x="444500" y="1905000"/>
          <a:ext cx="41148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950875240"/>
              </p:ext>
            </p:extLst>
          </p:nvPr>
        </p:nvGraphicFramePr>
        <p:xfrm>
          <a:off x="4724400" y="1905000"/>
          <a:ext cx="4114800" cy="444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Picture 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10600" y="6400800"/>
            <a:ext cx="4572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7463388" y="6457890"/>
            <a:ext cx="1223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585858"/>
                </a:solidFill>
                <a:latin typeface="Candara"/>
                <a:cs typeface="Candara"/>
              </a:rPr>
              <a:t>The Campus</a:t>
            </a:r>
          </a:p>
          <a:p>
            <a:r>
              <a:rPr lang="en-US" sz="1000" dirty="0" smtClean="0">
                <a:solidFill>
                  <a:srgbClr val="585858"/>
                </a:solidFill>
                <a:latin typeface="Candara"/>
                <a:cs typeface="Candara"/>
              </a:rPr>
              <a:t>Computing Project </a:t>
            </a:r>
            <a:endParaRPr lang="en-US" sz="1000" dirty="0">
              <a:solidFill>
                <a:srgbClr val="585858"/>
              </a:solidFill>
              <a:latin typeface="Candara"/>
              <a:cs typeface="Candara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500" y="1422400"/>
            <a:ext cx="525612" cy="5207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8900" y="1422400"/>
            <a:ext cx="533400" cy="5334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1930400" y="6505377"/>
            <a:ext cx="152400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 b="1" dirty="0">
              <a:latin typeface="Arial Narrow"/>
              <a:cs typeface="Arial Narrow"/>
            </a:endParaRP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2133600" y="6438900"/>
            <a:ext cx="838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b="1" dirty="0" smtClean="0">
                <a:solidFill>
                  <a:srgbClr val="585858"/>
                </a:solidFill>
                <a:latin typeface="Arial Narrow"/>
                <a:cs typeface="Arial Narrow"/>
              </a:rPr>
              <a:t>2009</a:t>
            </a:r>
            <a:endParaRPr lang="en-US" sz="1400" b="1" dirty="0">
              <a:solidFill>
                <a:srgbClr val="585858"/>
              </a:solidFill>
              <a:latin typeface="Arial Narrow"/>
              <a:cs typeface="Arial Narrow"/>
            </a:endParaRPr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3429000" y="6530777"/>
            <a:ext cx="152400" cy="1524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 b="1" dirty="0">
              <a:latin typeface="Arial Narrow"/>
              <a:cs typeface="Arial Narrow"/>
            </a:endParaRP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632200" y="6438900"/>
            <a:ext cx="838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b="1" dirty="0" smtClean="0">
                <a:solidFill>
                  <a:srgbClr val="585858"/>
                </a:solidFill>
                <a:latin typeface="Arial Narrow"/>
                <a:cs typeface="Arial Narrow"/>
              </a:rPr>
              <a:t>2012</a:t>
            </a:r>
            <a:endParaRPr lang="en-US" sz="1400" b="1" dirty="0">
              <a:solidFill>
                <a:srgbClr val="585858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9823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772400" cy="533400"/>
          </a:xfrm>
        </p:spPr>
        <p:txBody>
          <a:bodyPr>
            <a:normAutofit/>
          </a:bodyPr>
          <a:lstStyle/>
          <a:p>
            <a:r>
              <a:rPr lang="en-US" dirty="0" smtClean="0"/>
              <a:t>Top </a:t>
            </a:r>
            <a:r>
              <a:rPr lang="en-US" dirty="0"/>
              <a:t>Institutional IT </a:t>
            </a:r>
            <a:r>
              <a:rPr lang="en-US" dirty="0" smtClean="0"/>
              <a:t>Priorities, 2012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11501"/>
              </p:ext>
            </p:extLst>
          </p:nvPr>
        </p:nvGraphicFramePr>
        <p:xfrm>
          <a:off x="381000" y="1143000"/>
          <a:ext cx="8305800" cy="50088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57200"/>
                <a:gridCol w="3962400"/>
                <a:gridCol w="3886200"/>
              </a:tblGrid>
              <a:tr h="370840">
                <a:tc>
                  <a:txBody>
                    <a:bodyPr/>
                    <a:lstStyle/>
                    <a:p>
                      <a:endParaRPr lang="en-US" b="0" i="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Campus Computing Survey</a:t>
                      </a:r>
                    </a:p>
                    <a:p>
                      <a:pPr algn="ctr"/>
                      <a:r>
                        <a:rPr lang="en-US" sz="1200" dirty="0" smtClean="0"/>
                        <a:t>(pct. reporting “very important”)</a:t>
                      </a:r>
                      <a:endParaRPr lang="en-US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EDUCAUSE “Top 10 IT Issues”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(panel assessment)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 Narrow"/>
                          <a:cs typeface="Arial Narrow"/>
                        </a:rPr>
                        <a:t>1</a:t>
                      </a:r>
                      <a:endParaRPr lang="en-US" sz="16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 Narrow"/>
                          <a:cs typeface="Arial Narrow"/>
                        </a:rPr>
                        <a:t>Assisting faculty integrate technology</a:t>
                      </a:r>
                      <a:r>
                        <a:rPr lang="en-US" sz="1500" b="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 Narrow"/>
                          <a:cs typeface="Arial Narrow"/>
                        </a:rPr>
                        <a:t> into instruction </a:t>
                      </a:r>
                      <a:r>
                        <a:rPr lang="en-US" sz="1200" b="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 Narrow"/>
                          <a:cs typeface="Arial Narrow"/>
                        </a:rPr>
                        <a:t>(74%)</a:t>
                      </a:r>
                      <a:endParaRPr lang="en-US" sz="12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b="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 Narrow"/>
                        <a:cs typeface="Arial Narrow"/>
                      </a:endParaRPr>
                    </a:p>
                    <a:p>
                      <a:r>
                        <a:rPr lang="en-US" sz="15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 Narrow"/>
                          <a:cs typeface="Arial Narrow"/>
                        </a:rPr>
                        <a:t>Updating IT professional skills and roles</a:t>
                      </a:r>
                      <a:endParaRPr lang="en-US" sz="15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 Narrow"/>
                        <a:cs typeface="Arial Narrow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800" b="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 Narrow"/>
                        <a:cs typeface="Arial Narrow"/>
                      </a:endParaRPr>
                    </a:p>
                    <a:p>
                      <a:pPr algn="ctr"/>
                      <a:r>
                        <a:rPr lang="en-US" sz="16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 Narrow"/>
                          <a:cs typeface="Arial Narrow"/>
                        </a:rPr>
                        <a:t>2</a:t>
                      </a:r>
                      <a:endParaRPr lang="en-US" sz="16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 b="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 Narrow"/>
                        <a:cs typeface="Arial Narrow"/>
                      </a:endParaRPr>
                    </a:p>
                    <a:p>
                      <a:r>
                        <a:rPr lang="en-US" sz="15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 Narrow"/>
                          <a:cs typeface="Arial Narrow"/>
                        </a:rPr>
                        <a:t>Providing</a:t>
                      </a:r>
                      <a:r>
                        <a:rPr lang="en-US" sz="1500" b="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 Narrow"/>
                          <a:cs typeface="Arial Narrow"/>
                        </a:rPr>
                        <a:t> adequate user support </a:t>
                      </a:r>
                      <a:r>
                        <a:rPr lang="en-US" sz="1200" b="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 Narrow"/>
                          <a:cs typeface="Arial Narrow"/>
                        </a:rPr>
                        <a:t>(70%)</a:t>
                      </a:r>
                      <a:endParaRPr lang="en-US" sz="12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 Narrow"/>
                          <a:cs typeface="Arial Narrow"/>
                        </a:rPr>
                        <a:t>Supporting trends towards consumerization</a:t>
                      </a:r>
                      <a:r>
                        <a:rPr lang="en-US" sz="1500" b="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 Narrow"/>
                          <a:cs typeface="Arial Narrow"/>
                        </a:rPr>
                        <a:t> and BYOD</a:t>
                      </a:r>
                      <a:endParaRPr lang="en-US" sz="15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 Narrow"/>
                        <a:cs typeface="Arial Narrow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 Narrow"/>
                          <a:cs typeface="Arial Narrow"/>
                        </a:rPr>
                        <a:t>3</a:t>
                      </a:r>
                      <a:endParaRPr lang="en-US" sz="16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 Narrow"/>
                          <a:cs typeface="Arial Narrow"/>
                        </a:rPr>
                        <a:t>Hiring / retaining qualified IT staff </a:t>
                      </a:r>
                      <a:r>
                        <a:rPr lang="en-US" sz="12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 Narrow"/>
                          <a:cs typeface="Arial Narrow"/>
                        </a:rPr>
                        <a:t>(69%)</a:t>
                      </a:r>
                      <a:endParaRPr lang="en-US" sz="12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 Narrow"/>
                          <a:cs typeface="Arial Narrow"/>
                        </a:rPr>
                        <a:t>Developing a campus-wide cloud strategy</a:t>
                      </a:r>
                      <a:endParaRPr lang="en-US" sz="15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 Narrow"/>
                        <a:cs typeface="Arial Narrow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700" b="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 Narrow"/>
                        <a:cs typeface="Arial Narrow"/>
                      </a:endParaRPr>
                    </a:p>
                    <a:p>
                      <a:pPr algn="ctr"/>
                      <a:r>
                        <a:rPr lang="en-US" sz="16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 Narrow"/>
                          <a:cs typeface="Arial Narrow"/>
                        </a:rPr>
                        <a:t>4</a:t>
                      </a:r>
                      <a:endParaRPr lang="en-US" sz="16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 Narrow"/>
                          <a:cs typeface="Arial Narrow"/>
                        </a:rPr>
                        <a:t>TIE:</a:t>
                      </a:r>
                      <a:r>
                        <a:rPr lang="en-US" sz="1500" b="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 Narrow"/>
                          <a:cs typeface="Arial Narrow"/>
                        </a:rPr>
                        <a:t> Providing online ed via the web </a:t>
                      </a:r>
                      <a:r>
                        <a:rPr lang="en-US" sz="1500" b="0" i="1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 Narrow"/>
                          <a:cs typeface="Arial Narrow"/>
                        </a:rPr>
                        <a:t>and</a:t>
                      </a:r>
                      <a:r>
                        <a:rPr lang="en-US" sz="1500" b="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 Narrow"/>
                          <a:cs typeface="Arial Narrow"/>
                        </a:rPr>
                        <a:t> implementing/supporting mobile computing </a:t>
                      </a:r>
                      <a:r>
                        <a:rPr lang="en-US" sz="1200" b="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 Narrow"/>
                          <a:cs typeface="Arial Narrow"/>
                        </a:rPr>
                        <a:t>(61%)</a:t>
                      </a:r>
                      <a:endParaRPr lang="en-US" sz="12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 Narrow"/>
                          <a:cs typeface="Arial Narrow"/>
                        </a:rPr>
                        <a:t>Improving</a:t>
                      </a:r>
                      <a:r>
                        <a:rPr lang="en-US" sz="1500" b="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 Narrow"/>
                          <a:cs typeface="Arial Narrow"/>
                        </a:rPr>
                        <a:t> operational efficiency through the use of IT resources</a:t>
                      </a:r>
                      <a:endParaRPr lang="en-US" sz="15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 Narrow"/>
                        <a:cs typeface="Arial Narrow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 Narrow"/>
                          <a:cs typeface="Arial Narrow"/>
                        </a:rPr>
                        <a:t>5</a:t>
                      </a:r>
                      <a:endParaRPr lang="en-US" sz="16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 Narrow"/>
                          <a:cs typeface="Arial Narrow"/>
                        </a:rPr>
                        <a:t>Upgrading/enhancing network</a:t>
                      </a:r>
                      <a:r>
                        <a:rPr lang="en-US" sz="1500" b="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 Narrow"/>
                          <a:cs typeface="Arial Narrow"/>
                        </a:rPr>
                        <a:t> &amp; data security </a:t>
                      </a:r>
                      <a:r>
                        <a:rPr lang="en-US" sz="1100" b="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 Narrow"/>
                          <a:cs typeface="Arial Narrow"/>
                        </a:rPr>
                        <a:t>(54%)</a:t>
                      </a:r>
                      <a:endParaRPr lang="en-US" sz="11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 Narrow"/>
                          <a:cs typeface="Arial Narrow"/>
                        </a:rPr>
                        <a:t>Integrating IT into institutional decision-making</a:t>
                      </a:r>
                      <a:endParaRPr lang="en-US" sz="15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 Narrow"/>
                        <a:cs typeface="Arial Narrow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 Narrow"/>
                          <a:cs typeface="Arial Narrow"/>
                        </a:rPr>
                        <a:t>6</a:t>
                      </a:r>
                      <a:endParaRPr lang="en-US" sz="16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 Narrow"/>
                          <a:cs typeface="Arial Narrow"/>
                        </a:rPr>
                        <a:t>Financing the replacement of aging IT </a:t>
                      </a:r>
                      <a:r>
                        <a:rPr lang="en-US" sz="12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 Narrow"/>
                          <a:cs typeface="Arial Narrow"/>
                        </a:rPr>
                        <a:t>(50%)</a:t>
                      </a:r>
                      <a:endParaRPr lang="en-US" sz="12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 Narrow"/>
                          <a:cs typeface="Arial Narrow"/>
                        </a:rPr>
                        <a:t>Using analytics to support institutional outcomes</a:t>
                      </a:r>
                      <a:endParaRPr lang="en-US" sz="15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 Narrow"/>
                        <a:cs typeface="Arial Narrow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 Narrow"/>
                          <a:cs typeface="Arial Narrow"/>
                        </a:rPr>
                        <a:t>7</a:t>
                      </a:r>
                      <a:endParaRPr lang="en-US" sz="16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 Narrow"/>
                          <a:cs typeface="Arial Narrow"/>
                        </a:rPr>
                        <a:t>Upgrading/enhancing the campus network </a:t>
                      </a:r>
                      <a:r>
                        <a:rPr lang="en-US" sz="12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 Narrow"/>
                          <a:cs typeface="Arial Narrow"/>
                        </a:rPr>
                        <a:t>(42%)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 Narrow"/>
                          <a:cs typeface="Arial Narrow"/>
                        </a:rPr>
                        <a:t>Funding IT strategically</a:t>
                      </a:r>
                      <a:endParaRPr lang="en-US" sz="15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 Narrow"/>
                        <a:cs typeface="Arial Narrow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 Narrow"/>
                          <a:cs typeface="Arial Narrow"/>
                        </a:rPr>
                        <a:t>8</a:t>
                      </a:r>
                      <a:endParaRPr lang="en-US" sz="16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 Narrow"/>
                          <a:cs typeface="Arial Narrow"/>
                        </a:rPr>
                        <a:t>Migrating to Cloud computing </a:t>
                      </a:r>
                      <a:r>
                        <a:rPr lang="en-US" sz="12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 Narrow"/>
                          <a:cs typeface="Arial Narrow"/>
                        </a:rPr>
                        <a:t>(33%)</a:t>
                      </a:r>
                      <a:endParaRPr lang="en-US" sz="12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 Narrow"/>
                          <a:cs typeface="Arial Narrow"/>
                        </a:rPr>
                        <a:t>Transforming the institution’s business with IT</a:t>
                      </a:r>
                      <a:endParaRPr lang="en-US" sz="15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 Narrow"/>
                        <a:cs typeface="Arial Narrow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000" b="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 Narrow"/>
                        <a:cs typeface="Arial Narrow"/>
                      </a:endParaRPr>
                    </a:p>
                    <a:p>
                      <a:pPr algn="ctr"/>
                      <a:r>
                        <a:rPr lang="en-US" sz="16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 Narrow"/>
                          <a:cs typeface="Arial Narrow"/>
                        </a:rPr>
                        <a:t>9</a:t>
                      </a:r>
                      <a:endParaRPr lang="en-US" sz="16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 Narrow"/>
                          <a:cs typeface="Arial Narrow"/>
                        </a:rPr>
                        <a:t>Upgrading/enhancing administrative IT / ERP systems </a:t>
                      </a:r>
                      <a:r>
                        <a:rPr lang="en-US" sz="12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 Narrow"/>
                          <a:cs typeface="Arial Narrow"/>
                        </a:rPr>
                        <a:t>(24%)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 Narrow"/>
                          <a:cs typeface="Arial Narrow"/>
                        </a:rPr>
                        <a:t>Supporting the research mission through HPC,</a:t>
                      </a:r>
                      <a:r>
                        <a:rPr lang="en-US" sz="1500" b="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 Narrow"/>
                          <a:cs typeface="Arial Narrow"/>
                        </a:rPr>
                        <a:t> large data, and analytics</a:t>
                      </a:r>
                      <a:endParaRPr lang="en-US" sz="15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 Narrow"/>
                        <a:cs typeface="Arial Narrow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800" b="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 Narrow"/>
                        <a:cs typeface="Arial Narrow"/>
                      </a:endParaRPr>
                    </a:p>
                    <a:p>
                      <a:pPr algn="ctr"/>
                      <a:r>
                        <a:rPr lang="en-US" sz="16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 Narrow"/>
                          <a:cs typeface="Arial Narrow"/>
                        </a:rPr>
                        <a:t>10</a:t>
                      </a:r>
                      <a:endParaRPr lang="en-US" sz="16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 Narrow"/>
                        <a:cs typeface="Arial Narrow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 Narrow"/>
                          <a:cs typeface="Arial Narrow"/>
                        </a:rPr>
                        <a:t>Upgrading/enhancing emergency comm. </a:t>
                      </a:r>
                      <a:r>
                        <a:rPr lang="en-US" sz="12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 Narrow"/>
                          <a:cs typeface="Arial Narrow"/>
                        </a:rPr>
                        <a:t>(16%)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b="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 Narrow"/>
                        <a:cs typeface="Arial Narrow"/>
                      </a:endParaRPr>
                    </a:p>
                    <a:p>
                      <a:r>
                        <a:rPr lang="en-US" sz="15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 Narrow"/>
                          <a:cs typeface="Arial Narrow"/>
                        </a:rPr>
                        <a:t>Establishing and implementing</a:t>
                      </a:r>
                      <a:r>
                        <a:rPr lang="en-US" sz="1500" b="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 Narrow"/>
                          <a:cs typeface="Arial Narrow"/>
                        </a:rPr>
                        <a:t> IT governance</a:t>
                      </a:r>
                      <a:endParaRPr lang="en-US" sz="15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 Narrow"/>
                        <a:cs typeface="Arial Narrow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5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47100" y="6289675"/>
            <a:ext cx="4572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310988" y="6337300"/>
            <a:ext cx="1223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andara"/>
                <a:cs typeface="Candara"/>
              </a:rPr>
              <a:t>The Campus</a:t>
            </a:r>
          </a:p>
          <a:p>
            <a:r>
              <a:rPr lang="en-US" sz="1000" dirty="0" smtClean="0">
                <a:latin typeface="Candara"/>
                <a:cs typeface="Candara"/>
              </a:rPr>
              <a:t>Computing Project </a:t>
            </a:r>
            <a:endParaRPr lang="en-US" sz="1000" dirty="0">
              <a:latin typeface="Candara"/>
              <a:cs typeface="Candara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838200" y="4038600"/>
            <a:ext cx="3962400" cy="381000"/>
          </a:xfrm>
          <a:prstGeom prst="rect">
            <a:avLst/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-112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800600" y="4419600"/>
            <a:ext cx="3886200" cy="381000"/>
          </a:xfrm>
          <a:prstGeom prst="rect">
            <a:avLst/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-112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38200" y="4800600"/>
            <a:ext cx="3962400" cy="381000"/>
          </a:xfrm>
          <a:prstGeom prst="rect">
            <a:avLst/>
          </a:prstGeom>
          <a:noFill/>
          <a:ln w="57150" cap="flat" cmpd="sng" algn="ctr">
            <a:solidFill>
              <a:srgbClr val="FF0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-112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800600" y="2743200"/>
            <a:ext cx="3886200" cy="381000"/>
          </a:xfrm>
          <a:prstGeom prst="rect">
            <a:avLst/>
          </a:prstGeom>
          <a:noFill/>
          <a:ln w="57150" cap="flat" cmpd="sng" algn="ctr">
            <a:solidFill>
              <a:srgbClr val="FF0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-112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38200" y="5181600"/>
            <a:ext cx="3962400" cy="533400"/>
          </a:xfrm>
          <a:prstGeom prst="rect">
            <a:avLst/>
          </a:prstGeom>
          <a:noFill/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-112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800600" y="4800600"/>
            <a:ext cx="3886200" cy="381000"/>
          </a:xfrm>
          <a:prstGeom prst="rect">
            <a:avLst/>
          </a:prstGeom>
          <a:noFill/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5229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4470" y="5942243"/>
            <a:ext cx="83068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Bangla MN"/>
                <a:cs typeface="Bangla MN"/>
              </a:rPr>
              <a:t>Emerging technology: It’s in your hands</a:t>
            </a:r>
            <a:endParaRPr lang="en-US" sz="3200" b="1" dirty="0">
              <a:solidFill>
                <a:schemeClr val="bg1"/>
              </a:solidFill>
              <a:latin typeface="Bangla MN"/>
              <a:cs typeface="Bangla MN"/>
            </a:endParaRPr>
          </a:p>
        </p:txBody>
      </p:sp>
    </p:spTree>
    <p:extLst>
      <p:ext uri="{BB962C8B-B14F-4D97-AF65-F5344CB8AC3E}">
        <p14:creationId xmlns:p14="http://schemas.microsoft.com/office/powerpoint/2010/main" val="356127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Q&amp;A	</a:t>
            </a:r>
            <a:br>
              <a:rPr lang="en-US" dirty="0" smtClean="0"/>
            </a:br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67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209800" y="152400"/>
            <a:ext cx="6934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eaLnBrk="1" hangingPunct="1">
              <a:buFontTx/>
              <a:buNone/>
            </a:pPr>
            <a:r>
              <a:rPr lang="en-US" b="1" i="1" dirty="0" smtClean="0">
                <a:solidFill>
                  <a:srgbClr val="FFFF00"/>
                </a:solidFill>
              </a:rPr>
              <a:t>We are educating students for jobs that don’t exist, using technology that hasn’t been invented, to solve problems that haven’t been identified.”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5105400" y="1828800"/>
            <a:ext cx="37712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0" eaLnBrk="1" hangingPunct="1">
              <a:buFontTx/>
              <a:buNone/>
            </a:pPr>
            <a:r>
              <a:rPr lang="en-US" sz="2000" b="1" i="1" dirty="0" smtClean="0">
                <a:solidFill>
                  <a:schemeClr val="bg1"/>
                </a:solidFill>
              </a:rPr>
              <a:t>Shift Happens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dirty="0" smtClean="0">
                <a:solidFill>
                  <a:schemeClr val="bg1"/>
                </a:solidFill>
              </a:rPr>
              <a:t>YouTube, 2008</a:t>
            </a:r>
            <a:endParaRPr lang="en-US" sz="2000" b="1" dirty="0" smtClean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5181600"/>
            <a:ext cx="38096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…and we’re doing it with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less of everything.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86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1983221"/>
              </p:ext>
            </p:extLst>
          </p:nvPr>
        </p:nvGraphicFramePr>
        <p:xfrm>
          <a:off x="1511300" y="1824038"/>
          <a:ext cx="6827838" cy="4348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75000" y="2451100"/>
            <a:ext cx="1621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Strategic Plan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67100" y="5270500"/>
            <a:ext cx="1223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Alignment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96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/>
          <p:cNvPicPr>
            <a:picLocks noChangeAspect="1"/>
          </p:cNvPicPr>
          <p:nvPr/>
        </p:nvPicPr>
        <p:blipFill>
          <a:blip r:embed="rId2"/>
          <a:srcRect l="20872" r="20872"/>
          <a:stretch>
            <a:fillRect/>
          </a:stretch>
        </p:blipFill>
        <p:spPr>
          <a:xfrm>
            <a:off x="0" y="6150"/>
            <a:ext cx="9144000" cy="6851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2100" y="355600"/>
            <a:ext cx="5879284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Further challenged by distinct ethnic &amp;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s</a:t>
            </a:r>
            <a:r>
              <a:rPr lang="en-US" sz="2400" b="1" dirty="0" smtClean="0">
                <a:solidFill>
                  <a:schemeClr val="bg1"/>
                </a:solidFill>
              </a:rPr>
              <a:t>ocio-economic population in each of 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2 colleges &amp; 4 centers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37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-272693"/>
            <a:ext cx="9601200" cy="74354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19400" y="6019800"/>
            <a:ext cx="417454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Where do we begin?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6300" y="812800"/>
            <a:ext cx="7315200" cy="4902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1E1C11"/>
                </a:solidFill>
                <a:latin typeface="Consolas"/>
                <a:cs typeface="Consolas"/>
              </a:rPr>
              <a:t>We begin with them…</a:t>
            </a:r>
            <a:endParaRPr lang="en-US" sz="2800" b="1" dirty="0">
              <a:solidFill>
                <a:srgbClr val="1E1C11"/>
              </a:solidFill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34162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/>
          <p:cNvPicPr>
            <a:picLocks noChangeAspect="1"/>
          </p:cNvPicPr>
          <p:nvPr/>
        </p:nvPicPr>
        <p:blipFill>
          <a:blip r:embed="rId3"/>
          <a:srcRect l="1955" r="1955"/>
          <a:stretch>
            <a:fillRect/>
          </a:stretch>
        </p:blipFill>
        <p:spPr>
          <a:xfrm>
            <a:off x="-18483" y="0"/>
            <a:ext cx="9162483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51000" y="203200"/>
            <a:ext cx="301196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Who are they?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22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What we covered…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0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4580" y="511844"/>
            <a:ext cx="832511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What gets in the way of student success?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Bangla MN"/>
              <a:cs typeface="Bangla MN"/>
            </a:endParaRPr>
          </a:p>
        </p:txBody>
      </p:sp>
    </p:spTree>
    <p:extLst>
      <p:ext uri="{BB962C8B-B14F-4D97-AF65-F5344CB8AC3E}">
        <p14:creationId xmlns:p14="http://schemas.microsoft.com/office/powerpoint/2010/main" val="232713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Answer the questions with 2 filters:</a:t>
            </a:r>
          </a:p>
          <a:p>
            <a:pPr marL="242887" lvl="1" indent="0">
              <a:buNone/>
            </a:pPr>
            <a:r>
              <a:rPr lang="en-US" dirty="0" smtClean="0"/>
              <a:t>…before enrollment?</a:t>
            </a:r>
          </a:p>
          <a:p>
            <a:pPr marL="242887" lvl="1" indent="0">
              <a:buNone/>
            </a:pPr>
            <a:r>
              <a:rPr lang="en-US" dirty="0" smtClean="0"/>
              <a:t>…after enrollment?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r>
              <a:rPr lang="en-US" dirty="0" smtClean="0"/>
              <a:t>Identify 1 person to keep notes</a:t>
            </a:r>
          </a:p>
          <a:p>
            <a:r>
              <a:rPr lang="en-US" dirty="0" smtClean="0"/>
              <a:t>Identify 1 person to report out to the entire group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20 minutes to brainstorm</a:t>
            </a:r>
          </a:p>
          <a:p>
            <a:r>
              <a:rPr lang="en-US" dirty="0" smtClean="0"/>
              <a:t>5 minutes to prioritize the top 3</a:t>
            </a:r>
          </a:p>
          <a:p>
            <a:r>
              <a:rPr lang="en-US" dirty="0" smtClean="0"/>
              <a:t>3 minutes to present to the group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86205"/>
            <a:ext cx="7620000" cy="8991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Team Work:</a:t>
            </a:r>
            <a:br>
              <a:rPr lang="en-US" dirty="0" smtClean="0"/>
            </a:b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What gets in the way of student success…</a:t>
            </a:r>
            <a:endParaRPr lang="en-US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46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" b="1074"/>
          <a:stretch>
            <a:fillRect/>
          </a:stretch>
        </p:blipFill>
        <p:spPr>
          <a:xfrm>
            <a:off x="0" y="0"/>
            <a:ext cx="9167813" cy="6858000"/>
          </a:xfrm>
        </p:spPr>
      </p:pic>
      <p:sp>
        <p:nvSpPr>
          <p:cNvPr id="29697" name="Title 2"/>
          <p:cNvSpPr>
            <a:spLocks noGrp="1"/>
          </p:cNvSpPr>
          <p:nvPr>
            <p:ph type="title"/>
          </p:nvPr>
        </p:nvSpPr>
        <p:spPr>
          <a:xfrm>
            <a:off x="660400" y="785813"/>
            <a:ext cx="7620000" cy="900112"/>
          </a:xfrm>
        </p:spPr>
        <p:txBody>
          <a:bodyPr/>
          <a:lstStyle/>
          <a:p>
            <a:pPr eaLnBrk="1" hangingPunct="1"/>
            <a:endParaRPr>
              <a:latin typeface="Candara" charset="0"/>
              <a:ea typeface="ＭＳ Ｐゴシック" charset="0"/>
            </a:endParaRPr>
          </a:p>
        </p:txBody>
      </p:sp>
      <p:sp>
        <p:nvSpPr>
          <p:cNvPr id="29699" name="Rectangle 1"/>
          <p:cNvSpPr>
            <a:spLocks noChangeArrowheads="1"/>
          </p:cNvSpPr>
          <p:nvPr/>
        </p:nvSpPr>
        <p:spPr bwMode="auto">
          <a:xfrm>
            <a:off x="0" y="1621864"/>
            <a:ext cx="320231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andara" charset="0"/>
              </a:rPr>
              <a:t>What will it </a:t>
            </a:r>
            <a:r>
              <a:rPr lang="en-US" sz="3200" b="1" dirty="0" smtClean="0">
                <a:solidFill>
                  <a:schemeClr val="bg1"/>
                </a:solidFill>
                <a:latin typeface="Candara" charset="0"/>
              </a:rPr>
              <a:t>take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Candara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Candara" charset="0"/>
              </a:rPr>
              <a:t>to be successful?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19885" y="4022367"/>
            <a:ext cx="15531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Business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Process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56637" y="2148331"/>
            <a:ext cx="1330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</a:rPr>
              <a:t>Mission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4862" y="3671248"/>
            <a:ext cx="15017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</a:rPr>
              <a:t>Strategic</a:t>
            </a:r>
          </a:p>
          <a:p>
            <a:r>
              <a:rPr lang="en-US" sz="2400" b="1" dirty="0" smtClean="0">
                <a:solidFill>
                  <a:srgbClr val="FFFFFF"/>
                </a:solidFill>
              </a:rPr>
              <a:t>Plan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23000" y="4381500"/>
            <a:ext cx="1903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Technology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99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Student Success</a:t>
            </a:r>
          </a:p>
          <a:p>
            <a:pPr lvl="1"/>
            <a:r>
              <a:rPr lang="en-US" dirty="0" smtClean="0"/>
              <a:t>1.2 Increase persistence &amp; completion</a:t>
            </a:r>
          </a:p>
          <a:p>
            <a:pPr lvl="1"/>
            <a:r>
              <a:rPr lang="en-US" dirty="0" smtClean="0"/>
              <a:t>1.3 Comprehensive Student Services Delivery Plan</a:t>
            </a:r>
          </a:p>
          <a:p>
            <a:pPr lvl="1"/>
            <a:r>
              <a:rPr lang="en-US" dirty="0" smtClean="0"/>
              <a:t>1.5 Increase student engagement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234061"/>
                </a:solidFill>
              </a:rPr>
              <a:t>Student Access</a:t>
            </a:r>
          </a:p>
          <a:p>
            <a:pPr lvl="1"/>
            <a:r>
              <a:rPr lang="en-US" dirty="0" smtClean="0"/>
              <a:t>2.2 Maintain &amp; improve admissions, registration, counseling &amp; orientation processes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234061"/>
                </a:solidFill>
              </a:rPr>
              <a:t>Teaching &amp; Learning Effectiveness</a:t>
            </a:r>
          </a:p>
          <a:p>
            <a:pPr lvl="1"/>
            <a:r>
              <a:rPr lang="en-US" dirty="0" smtClean="0"/>
              <a:t>3.3 Develop a comprehensive distance learning delivery plan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Student-centered strategic 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70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360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348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W_PPT_Template2 eam">
  <a:themeElements>
    <a:clrScheme name="Custom 2">
      <a:dk1>
        <a:srgbClr val="585858"/>
      </a:dk1>
      <a:lt1>
        <a:sysClr val="window" lastClr="FFFFFF"/>
      </a:lt1>
      <a:dk2>
        <a:srgbClr val="4A81BE"/>
      </a:dk2>
      <a:lt2>
        <a:srgbClr val="EEECE1"/>
      </a:lt2>
      <a:accent1>
        <a:srgbClr val="4A81BE"/>
      </a:accent1>
      <a:accent2>
        <a:srgbClr val="E7DF40"/>
      </a:accent2>
      <a:accent3>
        <a:srgbClr val="A9C6EA"/>
      </a:accent3>
      <a:accent4>
        <a:srgbClr val="A6A6A6"/>
      </a:accent4>
      <a:accent5>
        <a:srgbClr val="C6564E"/>
      </a:accent5>
      <a:accent6>
        <a:srgbClr val="7667F7"/>
      </a:accent6>
      <a:hlink>
        <a:srgbClr val="0000FF"/>
      </a:hlink>
      <a:folHlink>
        <a:srgbClr val="889F3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0D3D01806CA24D8271AA2CB9225080" ma:contentTypeVersion="0" ma:contentTypeDescription="Create a new document." ma:contentTypeScope="" ma:versionID="e8b321631f44002c24d65c90babba8d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768970A-B780-492A-9866-E0B6E9A247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45F1CD0-B62A-4250-ABB4-1A0A83C997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BF8DE07-600E-46E9-9CB6-3F95A4011AC5}">
  <ds:schemaRefs>
    <ds:schemaRef ds:uri="http://purl.org/dc/terms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CW_PPT_Template2 eam.potx</Template>
  <TotalTime>1224</TotalTime>
  <Words>917</Words>
  <Application>Microsoft Office PowerPoint</Application>
  <PresentationFormat>On-screen Show (4:3)</PresentationFormat>
  <Paragraphs>219</Paragraphs>
  <Slides>32</Slides>
  <Notes>2</Notes>
  <HiddenSlides>4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CW_PPT_Template2 eam</vt:lpstr>
      <vt:lpstr>Office Theme</vt:lpstr>
      <vt:lpstr>Building Student Success on a Powerful Student Experience Review  April 25, 2013 </vt:lpstr>
      <vt:lpstr>Session objective: Review the components of the State Center CCD Student Experience</vt:lpstr>
      <vt:lpstr>What’s next</vt:lpstr>
      <vt:lpstr>Review</vt:lpstr>
      <vt:lpstr>PowerPoint Presentation</vt:lpstr>
      <vt:lpstr>Team Work: What gets in the way of student success…</vt:lpstr>
      <vt:lpstr>PowerPoint Presentation</vt:lpstr>
      <vt:lpstr>Student-centered strategic objectives</vt:lpstr>
      <vt:lpstr>PowerPoint Presentation</vt:lpstr>
      <vt:lpstr>Team Work Describe the student experience State Center should consistently deliver to its students? </vt:lpstr>
      <vt:lpstr>Team Work If resources were unlimited, what would the ideal student experience look like at State Center? </vt:lpstr>
      <vt:lpstr>Results…</vt:lpstr>
      <vt:lpstr>Here’s what you said…about students</vt:lpstr>
      <vt:lpstr>Here’s what you said about… beliefs</vt:lpstr>
      <vt:lpstr>Your turn…</vt:lpstr>
      <vt:lpstr>Next steps</vt:lpstr>
      <vt:lpstr>What’s next</vt:lpstr>
      <vt:lpstr>Now…</vt:lpstr>
      <vt:lpstr>PowerPoint Presentation</vt:lpstr>
      <vt:lpstr>PowerPoint Presentation</vt:lpstr>
      <vt:lpstr>Thank you!</vt:lpstr>
      <vt:lpstr>PowerPoint Presentation</vt:lpstr>
      <vt:lpstr>Mobile apps are an important part of our campus plan  to enhance instruction &amp; campus services</vt:lpstr>
      <vt:lpstr>Activating Mobile Apps, Fall 2010-2012</vt:lpstr>
      <vt:lpstr>Institutional Presence on Social Media</vt:lpstr>
      <vt:lpstr>Top Institutional IT Priorities, 2012</vt:lpstr>
      <vt:lpstr>PowerPoint Presentation</vt:lpstr>
      <vt:lpstr>Q&amp;A  Discussion</vt:lpstr>
      <vt:lpstr>PowerPoint Presentation</vt:lpstr>
      <vt:lpstr>PowerPoint Presentation</vt:lpstr>
      <vt:lpstr>PowerPoint Presentation</vt:lpstr>
      <vt:lpstr>PowerPoint Presentation</vt:lpstr>
    </vt:vector>
  </TitlesOfParts>
  <Company>Apertures Inc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</dc:title>
  <dc:creator>Paul Gormont</dc:creator>
  <cp:lastModifiedBy>NB</cp:lastModifiedBy>
  <cp:revision>67</cp:revision>
  <cp:lastPrinted>2011-12-13T15:41:24Z</cp:lastPrinted>
  <dcterms:created xsi:type="dcterms:W3CDTF">2012-03-08T15:09:59Z</dcterms:created>
  <dcterms:modified xsi:type="dcterms:W3CDTF">2013-12-09T14:32:29Z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0x010100640D3D01806CA24D8271AA2CB9225080</vt:lpwstr>
  </property>
</Properties>
</file>