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4"/>
  </p:notesMasterIdLst>
  <p:handoutMasterIdLst>
    <p:handoutMasterId r:id="rId25"/>
  </p:handoutMasterIdLst>
  <p:sldIdLst>
    <p:sldId id="277" r:id="rId2"/>
    <p:sldId id="256" r:id="rId3"/>
    <p:sldId id="257" r:id="rId4"/>
    <p:sldId id="258" r:id="rId5"/>
    <p:sldId id="259" r:id="rId6"/>
    <p:sldId id="274" r:id="rId7"/>
    <p:sldId id="260" r:id="rId8"/>
    <p:sldId id="278" r:id="rId9"/>
    <p:sldId id="265" r:id="rId10"/>
    <p:sldId id="261" r:id="rId11"/>
    <p:sldId id="279" r:id="rId12"/>
    <p:sldId id="266" r:id="rId13"/>
    <p:sldId id="267" r:id="rId14"/>
    <p:sldId id="268" r:id="rId15"/>
    <p:sldId id="273" r:id="rId16"/>
    <p:sldId id="269" r:id="rId17"/>
    <p:sldId id="270" r:id="rId18"/>
    <p:sldId id="271" r:id="rId19"/>
    <p:sldId id="272" r:id="rId20"/>
    <p:sldId id="276" r:id="rId21"/>
    <p:sldId id="263" r:id="rId22"/>
    <p:sldId id="26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7EADE-BFEC-419D-96D3-EFA1367751F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6C6063-A3E4-40A2-9A30-39F575286586}">
      <dgm:prSet phldrT="[Text]" custT="1"/>
      <dgm:spPr/>
      <dgm:t>
        <a:bodyPr/>
        <a:lstStyle/>
        <a:p>
          <a:r>
            <a:rPr lang="en-US" sz="4000" dirty="0" smtClean="0"/>
            <a:t>Faculty</a:t>
          </a:r>
          <a:endParaRPr lang="en-US" sz="1600" dirty="0"/>
        </a:p>
      </dgm:t>
    </dgm:pt>
    <dgm:pt modelId="{0B65499F-76A6-4F46-B535-EB72C4CE9BF2}" type="parTrans" cxnId="{1FB6D982-28AF-44DA-B629-8B5360ECE35E}">
      <dgm:prSet/>
      <dgm:spPr/>
      <dgm:t>
        <a:bodyPr/>
        <a:lstStyle/>
        <a:p>
          <a:endParaRPr lang="en-US"/>
        </a:p>
      </dgm:t>
    </dgm:pt>
    <dgm:pt modelId="{E525359F-8596-45EC-9784-AECDA332ED70}" type="sibTrans" cxnId="{1FB6D982-28AF-44DA-B629-8B5360ECE35E}">
      <dgm:prSet/>
      <dgm:spPr/>
      <dgm:t>
        <a:bodyPr/>
        <a:lstStyle/>
        <a:p>
          <a:endParaRPr lang="en-US"/>
        </a:p>
      </dgm:t>
    </dgm:pt>
    <dgm:pt modelId="{C5808AFF-B7E8-4198-BBA6-E1B7EF275587}">
      <dgm:prSet phldrT="[Text]" custT="1"/>
      <dgm:spPr/>
      <dgm:t>
        <a:bodyPr/>
        <a:lstStyle/>
        <a:p>
          <a:r>
            <a:rPr lang="en-US" sz="2400" dirty="0" smtClean="0"/>
            <a:t>Department Chair/Department</a:t>
          </a:r>
          <a:endParaRPr lang="en-US" sz="2400" dirty="0"/>
        </a:p>
      </dgm:t>
    </dgm:pt>
    <dgm:pt modelId="{52540C51-4723-4AC8-BB6C-5200F7ECB6E3}" type="parTrans" cxnId="{50D58E4D-F739-4017-93D2-C56CBA777936}">
      <dgm:prSet/>
      <dgm:spPr/>
      <dgm:t>
        <a:bodyPr/>
        <a:lstStyle/>
        <a:p>
          <a:endParaRPr lang="en-US"/>
        </a:p>
      </dgm:t>
    </dgm:pt>
    <dgm:pt modelId="{5DB78CA7-0573-40EC-A546-91F78F769666}" type="sibTrans" cxnId="{50D58E4D-F739-4017-93D2-C56CBA777936}">
      <dgm:prSet/>
      <dgm:spPr/>
      <dgm:t>
        <a:bodyPr/>
        <a:lstStyle/>
        <a:p>
          <a:endParaRPr lang="en-US"/>
        </a:p>
      </dgm:t>
    </dgm:pt>
    <dgm:pt modelId="{6E797C84-E503-4C0D-B893-102EB69BD9F5}">
      <dgm:prSet phldrT="[Text]" custT="1"/>
      <dgm:spPr/>
      <dgm:t>
        <a:bodyPr/>
        <a:lstStyle/>
        <a:p>
          <a:r>
            <a:rPr lang="en-US" sz="2400" dirty="0" smtClean="0"/>
            <a:t>Dean, VP Instruction, Curriculum Assistant, Curriculum Chair</a:t>
          </a:r>
          <a:endParaRPr lang="en-US" sz="2400" dirty="0"/>
        </a:p>
      </dgm:t>
    </dgm:pt>
    <dgm:pt modelId="{E93B6E0C-A7CD-40FC-9879-FEC6F9C8AB18}" type="parTrans" cxnId="{8F710F6E-34A1-4D5A-8E03-6A775BDD623A}">
      <dgm:prSet/>
      <dgm:spPr/>
      <dgm:t>
        <a:bodyPr/>
        <a:lstStyle/>
        <a:p>
          <a:endParaRPr lang="en-US"/>
        </a:p>
      </dgm:t>
    </dgm:pt>
    <dgm:pt modelId="{DCEABBB8-8262-4A46-AF6B-6382B7E5AD05}" type="sibTrans" cxnId="{8F710F6E-34A1-4D5A-8E03-6A775BDD623A}">
      <dgm:prSet/>
      <dgm:spPr/>
      <dgm:t>
        <a:bodyPr/>
        <a:lstStyle/>
        <a:p>
          <a:endParaRPr lang="en-US"/>
        </a:p>
      </dgm:t>
    </dgm:pt>
    <dgm:pt modelId="{8A70E6E9-79BD-49FC-AEB3-7122297D73C4}">
      <dgm:prSet custT="1"/>
      <dgm:spPr/>
      <dgm:t>
        <a:bodyPr/>
        <a:lstStyle/>
        <a:p>
          <a:r>
            <a:rPr lang="en-US" sz="2000" dirty="0" smtClean="0"/>
            <a:t>Curriculum Committee (New Business—Suggestions--Old Business--Approved)</a:t>
          </a:r>
        </a:p>
        <a:p>
          <a:endParaRPr lang="en-US" sz="1600" dirty="0"/>
        </a:p>
      </dgm:t>
    </dgm:pt>
    <dgm:pt modelId="{16C3ACF6-B514-4579-AC8D-617527DEF5F6}" type="parTrans" cxnId="{EFE823E3-9473-43D1-A29C-B0E17CD0AEE9}">
      <dgm:prSet/>
      <dgm:spPr/>
      <dgm:t>
        <a:bodyPr/>
        <a:lstStyle/>
        <a:p>
          <a:endParaRPr lang="en-US"/>
        </a:p>
      </dgm:t>
    </dgm:pt>
    <dgm:pt modelId="{F5F94DBB-9EE0-4925-BF5E-226C6F08443B}" type="sibTrans" cxnId="{EFE823E3-9473-43D1-A29C-B0E17CD0AEE9}">
      <dgm:prSet/>
      <dgm:spPr/>
      <dgm:t>
        <a:bodyPr/>
        <a:lstStyle/>
        <a:p>
          <a:endParaRPr lang="en-US"/>
        </a:p>
      </dgm:t>
    </dgm:pt>
    <dgm:pt modelId="{4FF69A21-D9B3-421F-8E20-B6252A21A0A1}">
      <dgm:prSet custT="1"/>
      <dgm:spPr/>
      <dgm:t>
        <a:bodyPr/>
        <a:lstStyle/>
        <a:p>
          <a:r>
            <a:rPr lang="en-US" sz="2000" dirty="0" smtClean="0"/>
            <a:t>Pre-</a:t>
          </a:r>
          <a:r>
            <a:rPr lang="en-US" sz="2000" dirty="0" err="1" smtClean="0"/>
            <a:t>ECPC</a:t>
          </a:r>
          <a:r>
            <a:rPr lang="en-US" sz="2000" dirty="0" smtClean="0"/>
            <a:t> 10/26, </a:t>
          </a:r>
          <a:r>
            <a:rPr lang="en-US" sz="2000" dirty="0" err="1" smtClean="0"/>
            <a:t>ECPC</a:t>
          </a:r>
          <a:r>
            <a:rPr lang="en-US" sz="2000" dirty="0" smtClean="0"/>
            <a:t> 11/9, Board, Chancellor’s Office, Catalog</a:t>
          </a:r>
          <a:endParaRPr lang="en-US" sz="2000" dirty="0"/>
        </a:p>
      </dgm:t>
    </dgm:pt>
    <dgm:pt modelId="{2A7772AA-C040-46DC-9441-2F614D49901B}" type="parTrans" cxnId="{14486580-A3C1-4EA7-91D5-48C61370DB2A}">
      <dgm:prSet/>
      <dgm:spPr/>
      <dgm:t>
        <a:bodyPr/>
        <a:lstStyle/>
        <a:p>
          <a:endParaRPr lang="en-US"/>
        </a:p>
      </dgm:t>
    </dgm:pt>
    <dgm:pt modelId="{28DBD04E-BD67-4089-93B6-B270F02686E8}" type="sibTrans" cxnId="{14486580-A3C1-4EA7-91D5-48C61370DB2A}">
      <dgm:prSet/>
      <dgm:spPr/>
      <dgm:t>
        <a:bodyPr/>
        <a:lstStyle/>
        <a:p>
          <a:endParaRPr lang="en-US"/>
        </a:p>
      </dgm:t>
    </dgm:pt>
    <dgm:pt modelId="{71E554B2-6246-44F5-A43E-B6AA1A5A31E7}" type="pres">
      <dgm:prSet presAssocID="{3CD7EADE-BFEC-419D-96D3-EFA1367751F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B666CE-2CBB-460E-8D7B-E48232A2FBD3}" type="pres">
      <dgm:prSet presAssocID="{3CD7EADE-BFEC-419D-96D3-EFA1367751FF}" presName="dummyMaxCanvas" presStyleCnt="0">
        <dgm:presLayoutVars/>
      </dgm:prSet>
      <dgm:spPr/>
    </dgm:pt>
    <dgm:pt modelId="{9C9F7009-304B-4C90-94F8-EA5D77A4C267}" type="pres">
      <dgm:prSet presAssocID="{3CD7EADE-BFEC-419D-96D3-EFA1367751F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21B63-829B-446A-AB6C-11E49C428781}" type="pres">
      <dgm:prSet presAssocID="{3CD7EADE-BFEC-419D-96D3-EFA1367751F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D6B30-A59F-4B60-93FE-28E5B5841454}" type="pres">
      <dgm:prSet presAssocID="{3CD7EADE-BFEC-419D-96D3-EFA1367751F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131A4-FFB1-415D-BB70-B3D2C5538E6D}" type="pres">
      <dgm:prSet presAssocID="{3CD7EADE-BFEC-419D-96D3-EFA1367751F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BEC26-A588-49DD-8F2B-76019943F2C4}" type="pres">
      <dgm:prSet presAssocID="{3CD7EADE-BFEC-419D-96D3-EFA1367751F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97399-0F22-473C-BE80-85FEF93FCCDB}" type="pres">
      <dgm:prSet presAssocID="{3CD7EADE-BFEC-419D-96D3-EFA1367751F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A3CE6-09DD-4CAA-A516-D50C869941E0}" type="pres">
      <dgm:prSet presAssocID="{3CD7EADE-BFEC-419D-96D3-EFA1367751F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690E0-0387-41F7-8C7E-D80796177BB9}" type="pres">
      <dgm:prSet presAssocID="{3CD7EADE-BFEC-419D-96D3-EFA1367751F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C35BF-EA4D-41F7-8219-076D3E4A35B8}" type="pres">
      <dgm:prSet presAssocID="{3CD7EADE-BFEC-419D-96D3-EFA1367751F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69BA6-F50F-4619-8ACD-82CDB747BDE6}" type="pres">
      <dgm:prSet presAssocID="{3CD7EADE-BFEC-419D-96D3-EFA1367751F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7CF37-1111-4C3C-8484-A79D21995665}" type="pres">
      <dgm:prSet presAssocID="{3CD7EADE-BFEC-419D-96D3-EFA1367751F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76ED7-8C96-4791-8509-F3D530BA982A}" type="pres">
      <dgm:prSet presAssocID="{3CD7EADE-BFEC-419D-96D3-EFA1367751F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B1C1A-7253-431C-B10E-BC5933894722}" type="pres">
      <dgm:prSet presAssocID="{3CD7EADE-BFEC-419D-96D3-EFA1367751F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4AE32-128F-4C40-B4B8-72C72B8F49A5}" type="pres">
      <dgm:prSet presAssocID="{3CD7EADE-BFEC-419D-96D3-EFA1367751F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B6D982-28AF-44DA-B629-8B5360ECE35E}" srcId="{3CD7EADE-BFEC-419D-96D3-EFA1367751FF}" destId="{226C6063-A3E4-40A2-9A30-39F575286586}" srcOrd="0" destOrd="0" parTransId="{0B65499F-76A6-4F46-B535-EB72C4CE9BF2}" sibTransId="{E525359F-8596-45EC-9784-AECDA332ED70}"/>
    <dgm:cxn modelId="{1B89917E-BFBE-46F5-91E4-B2681EED932F}" type="presOf" srcId="{C5808AFF-B7E8-4198-BBA6-E1B7EF275587}" destId="{D5E7CF37-1111-4C3C-8484-A79D21995665}" srcOrd="1" destOrd="0" presId="urn:microsoft.com/office/officeart/2005/8/layout/vProcess5"/>
    <dgm:cxn modelId="{01BF898E-02E5-4F13-9C75-A28EBA73EA1A}" type="presOf" srcId="{3CD7EADE-BFEC-419D-96D3-EFA1367751FF}" destId="{71E554B2-6246-44F5-A43E-B6AA1A5A31E7}" srcOrd="0" destOrd="0" presId="urn:microsoft.com/office/officeart/2005/8/layout/vProcess5"/>
    <dgm:cxn modelId="{14486580-A3C1-4EA7-91D5-48C61370DB2A}" srcId="{3CD7EADE-BFEC-419D-96D3-EFA1367751FF}" destId="{4FF69A21-D9B3-421F-8E20-B6252A21A0A1}" srcOrd="4" destOrd="0" parTransId="{2A7772AA-C040-46DC-9441-2F614D49901B}" sibTransId="{28DBD04E-BD67-4089-93B6-B270F02686E8}"/>
    <dgm:cxn modelId="{EFE823E3-9473-43D1-A29C-B0E17CD0AEE9}" srcId="{3CD7EADE-BFEC-419D-96D3-EFA1367751FF}" destId="{8A70E6E9-79BD-49FC-AEB3-7122297D73C4}" srcOrd="3" destOrd="0" parTransId="{16C3ACF6-B514-4579-AC8D-617527DEF5F6}" sibTransId="{F5F94DBB-9EE0-4925-BF5E-226C6F08443B}"/>
    <dgm:cxn modelId="{92BA519D-F3A8-4A28-85E4-B062754BB152}" type="presOf" srcId="{6E797C84-E503-4C0D-B893-102EB69BD9F5}" destId="{9E4D6B30-A59F-4B60-93FE-28E5B5841454}" srcOrd="0" destOrd="0" presId="urn:microsoft.com/office/officeart/2005/8/layout/vProcess5"/>
    <dgm:cxn modelId="{69B16B8D-E95E-4D87-81DF-9C6524133025}" type="presOf" srcId="{C5808AFF-B7E8-4198-BBA6-E1B7EF275587}" destId="{72621B63-829B-446A-AB6C-11E49C428781}" srcOrd="0" destOrd="0" presId="urn:microsoft.com/office/officeart/2005/8/layout/vProcess5"/>
    <dgm:cxn modelId="{50D58E4D-F739-4017-93D2-C56CBA777936}" srcId="{3CD7EADE-BFEC-419D-96D3-EFA1367751FF}" destId="{C5808AFF-B7E8-4198-BBA6-E1B7EF275587}" srcOrd="1" destOrd="0" parTransId="{52540C51-4723-4AC8-BB6C-5200F7ECB6E3}" sibTransId="{5DB78CA7-0573-40EC-A546-91F78F769666}"/>
    <dgm:cxn modelId="{0EBFDF68-82A6-4053-AADB-46B2EFA02363}" type="presOf" srcId="{DCEABBB8-8262-4A46-AF6B-6382B7E5AD05}" destId="{693690E0-0387-41F7-8C7E-D80796177BB9}" srcOrd="0" destOrd="0" presId="urn:microsoft.com/office/officeart/2005/8/layout/vProcess5"/>
    <dgm:cxn modelId="{8DE8E1E1-FE6A-462A-B825-10BFFADDF1AA}" type="presOf" srcId="{8A70E6E9-79BD-49FC-AEB3-7122297D73C4}" destId="{0C2131A4-FFB1-415D-BB70-B3D2C5538E6D}" srcOrd="0" destOrd="0" presId="urn:microsoft.com/office/officeart/2005/8/layout/vProcess5"/>
    <dgm:cxn modelId="{D6304E6E-CD4A-4394-A433-8C476D098219}" type="presOf" srcId="{5DB78CA7-0573-40EC-A546-91F78F769666}" destId="{C4CA3CE6-09DD-4CAA-A516-D50C869941E0}" srcOrd="0" destOrd="0" presId="urn:microsoft.com/office/officeart/2005/8/layout/vProcess5"/>
    <dgm:cxn modelId="{681F2DAB-6DA7-4EC5-A8D6-F1F5AF60AB46}" type="presOf" srcId="{226C6063-A3E4-40A2-9A30-39F575286586}" destId="{41169BA6-F50F-4619-8ACD-82CDB747BDE6}" srcOrd="1" destOrd="0" presId="urn:microsoft.com/office/officeart/2005/8/layout/vProcess5"/>
    <dgm:cxn modelId="{2C7CA49B-7895-4C47-AC23-753ABF9584C6}" type="presOf" srcId="{4FF69A21-D9B3-421F-8E20-B6252A21A0A1}" destId="{34EBEC26-A588-49DD-8F2B-76019943F2C4}" srcOrd="0" destOrd="0" presId="urn:microsoft.com/office/officeart/2005/8/layout/vProcess5"/>
    <dgm:cxn modelId="{437A10CA-9309-4244-A761-1365A13C9BDE}" type="presOf" srcId="{8A70E6E9-79BD-49FC-AEB3-7122297D73C4}" destId="{401B1C1A-7253-431C-B10E-BC5933894722}" srcOrd="1" destOrd="0" presId="urn:microsoft.com/office/officeart/2005/8/layout/vProcess5"/>
    <dgm:cxn modelId="{817D0DD7-2196-4F27-8A5F-1DC5D14E9295}" type="presOf" srcId="{E525359F-8596-45EC-9784-AECDA332ED70}" destId="{3BD97399-0F22-473C-BE80-85FEF93FCCDB}" srcOrd="0" destOrd="0" presId="urn:microsoft.com/office/officeart/2005/8/layout/vProcess5"/>
    <dgm:cxn modelId="{9A8250A6-1E6F-4E2A-BB93-3250F3B9829E}" type="presOf" srcId="{F5F94DBB-9EE0-4925-BF5E-226C6F08443B}" destId="{C9BC35BF-EA4D-41F7-8219-076D3E4A35B8}" srcOrd="0" destOrd="0" presId="urn:microsoft.com/office/officeart/2005/8/layout/vProcess5"/>
    <dgm:cxn modelId="{8F710F6E-34A1-4D5A-8E03-6A775BDD623A}" srcId="{3CD7EADE-BFEC-419D-96D3-EFA1367751FF}" destId="{6E797C84-E503-4C0D-B893-102EB69BD9F5}" srcOrd="2" destOrd="0" parTransId="{E93B6E0C-A7CD-40FC-9879-FEC6F9C8AB18}" sibTransId="{DCEABBB8-8262-4A46-AF6B-6382B7E5AD05}"/>
    <dgm:cxn modelId="{A52FBDBF-352A-4C73-93C7-022FD16E65A1}" type="presOf" srcId="{4FF69A21-D9B3-421F-8E20-B6252A21A0A1}" destId="{5304AE32-128F-4C40-B4B8-72C72B8F49A5}" srcOrd="1" destOrd="0" presId="urn:microsoft.com/office/officeart/2005/8/layout/vProcess5"/>
    <dgm:cxn modelId="{CEDAE762-6865-4951-9DBD-D33B2E2FD5D2}" type="presOf" srcId="{226C6063-A3E4-40A2-9A30-39F575286586}" destId="{9C9F7009-304B-4C90-94F8-EA5D77A4C267}" srcOrd="0" destOrd="0" presId="urn:microsoft.com/office/officeart/2005/8/layout/vProcess5"/>
    <dgm:cxn modelId="{B48F8D8E-75AE-469D-B851-3E924229B36C}" type="presOf" srcId="{6E797C84-E503-4C0D-B893-102EB69BD9F5}" destId="{E8C76ED7-8C96-4791-8509-F3D530BA982A}" srcOrd="1" destOrd="0" presId="urn:microsoft.com/office/officeart/2005/8/layout/vProcess5"/>
    <dgm:cxn modelId="{5F5A0456-EC47-4361-BC53-7CCB22D039CB}" type="presParOf" srcId="{71E554B2-6246-44F5-A43E-B6AA1A5A31E7}" destId="{D1B666CE-2CBB-460E-8D7B-E48232A2FBD3}" srcOrd="0" destOrd="0" presId="urn:microsoft.com/office/officeart/2005/8/layout/vProcess5"/>
    <dgm:cxn modelId="{89AE9444-00FB-4FFA-8AF4-7A2B036ACA7C}" type="presParOf" srcId="{71E554B2-6246-44F5-A43E-B6AA1A5A31E7}" destId="{9C9F7009-304B-4C90-94F8-EA5D77A4C267}" srcOrd="1" destOrd="0" presId="urn:microsoft.com/office/officeart/2005/8/layout/vProcess5"/>
    <dgm:cxn modelId="{AB4B11B8-5148-487B-83D1-A004835B412B}" type="presParOf" srcId="{71E554B2-6246-44F5-A43E-B6AA1A5A31E7}" destId="{72621B63-829B-446A-AB6C-11E49C428781}" srcOrd="2" destOrd="0" presId="urn:microsoft.com/office/officeart/2005/8/layout/vProcess5"/>
    <dgm:cxn modelId="{8A0A6579-8D6B-4289-96C1-368FF2656548}" type="presParOf" srcId="{71E554B2-6246-44F5-A43E-B6AA1A5A31E7}" destId="{9E4D6B30-A59F-4B60-93FE-28E5B5841454}" srcOrd="3" destOrd="0" presId="urn:microsoft.com/office/officeart/2005/8/layout/vProcess5"/>
    <dgm:cxn modelId="{D486FB35-4CB2-426C-B18E-6FA56B8C4517}" type="presParOf" srcId="{71E554B2-6246-44F5-A43E-B6AA1A5A31E7}" destId="{0C2131A4-FFB1-415D-BB70-B3D2C5538E6D}" srcOrd="4" destOrd="0" presId="urn:microsoft.com/office/officeart/2005/8/layout/vProcess5"/>
    <dgm:cxn modelId="{5C111162-AA30-4948-B4D2-F63EE4E9ABE7}" type="presParOf" srcId="{71E554B2-6246-44F5-A43E-B6AA1A5A31E7}" destId="{34EBEC26-A588-49DD-8F2B-76019943F2C4}" srcOrd="5" destOrd="0" presId="urn:microsoft.com/office/officeart/2005/8/layout/vProcess5"/>
    <dgm:cxn modelId="{0B0F7B19-7147-4D62-9972-F270756A2A0C}" type="presParOf" srcId="{71E554B2-6246-44F5-A43E-B6AA1A5A31E7}" destId="{3BD97399-0F22-473C-BE80-85FEF93FCCDB}" srcOrd="6" destOrd="0" presId="urn:microsoft.com/office/officeart/2005/8/layout/vProcess5"/>
    <dgm:cxn modelId="{665711D7-3698-45C8-AFA1-CB078FA3F84D}" type="presParOf" srcId="{71E554B2-6246-44F5-A43E-B6AA1A5A31E7}" destId="{C4CA3CE6-09DD-4CAA-A516-D50C869941E0}" srcOrd="7" destOrd="0" presId="urn:microsoft.com/office/officeart/2005/8/layout/vProcess5"/>
    <dgm:cxn modelId="{75270BDF-35E4-47C4-9CCD-7F718183AFCD}" type="presParOf" srcId="{71E554B2-6246-44F5-A43E-B6AA1A5A31E7}" destId="{693690E0-0387-41F7-8C7E-D80796177BB9}" srcOrd="8" destOrd="0" presId="urn:microsoft.com/office/officeart/2005/8/layout/vProcess5"/>
    <dgm:cxn modelId="{77580B27-9A08-42F0-8D5A-B5E66B6006D0}" type="presParOf" srcId="{71E554B2-6246-44F5-A43E-B6AA1A5A31E7}" destId="{C9BC35BF-EA4D-41F7-8219-076D3E4A35B8}" srcOrd="9" destOrd="0" presId="urn:microsoft.com/office/officeart/2005/8/layout/vProcess5"/>
    <dgm:cxn modelId="{0B961DC7-5A45-41CB-BC9D-0CA06B1F3A0E}" type="presParOf" srcId="{71E554B2-6246-44F5-A43E-B6AA1A5A31E7}" destId="{41169BA6-F50F-4619-8ACD-82CDB747BDE6}" srcOrd="10" destOrd="0" presId="urn:microsoft.com/office/officeart/2005/8/layout/vProcess5"/>
    <dgm:cxn modelId="{D2674E63-C784-4AB2-999A-53B8B41FAE06}" type="presParOf" srcId="{71E554B2-6246-44F5-A43E-B6AA1A5A31E7}" destId="{D5E7CF37-1111-4C3C-8484-A79D21995665}" srcOrd="11" destOrd="0" presId="urn:microsoft.com/office/officeart/2005/8/layout/vProcess5"/>
    <dgm:cxn modelId="{8102946C-BBD8-4CE8-8A12-4470615ED745}" type="presParOf" srcId="{71E554B2-6246-44F5-A43E-B6AA1A5A31E7}" destId="{E8C76ED7-8C96-4791-8509-F3D530BA982A}" srcOrd="12" destOrd="0" presId="urn:microsoft.com/office/officeart/2005/8/layout/vProcess5"/>
    <dgm:cxn modelId="{38D8524E-BB39-4410-9FDF-C678E2CCB65E}" type="presParOf" srcId="{71E554B2-6246-44F5-A43E-B6AA1A5A31E7}" destId="{401B1C1A-7253-431C-B10E-BC5933894722}" srcOrd="13" destOrd="0" presId="urn:microsoft.com/office/officeart/2005/8/layout/vProcess5"/>
    <dgm:cxn modelId="{7EF08A47-F63C-461E-BECA-FF756EED7A97}" type="presParOf" srcId="{71E554B2-6246-44F5-A43E-B6AA1A5A31E7}" destId="{5304AE32-128F-4C40-B4B8-72C72B8F49A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9F7009-304B-4C90-94F8-EA5D77A4C267}">
      <dsp:nvSpPr>
        <dsp:cNvPr id="0" name=""/>
        <dsp:cNvSpPr/>
      </dsp:nvSpPr>
      <dsp:spPr>
        <a:xfrm>
          <a:off x="0" y="0"/>
          <a:ext cx="6102096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Faculty</a:t>
          </a:r>
          <a:endParaRPr lang="en-US" sz="1600" kern="1200" dirty="0"/>
        </a:p>
      </dsp:txBody>
      <dsp:txXfrm>
        <a:off x="0" y="0"/>
        <a:ext cx="5025561" cy="946404"/>
      </dsp:txXfrm>
    </dsp:sp>
    <dsp:sp modelId="{72621B63-829B-446A-AB6C-11E49C428781}">
      <dsp:nvSpPr>
        <dsp:cNvPr id="0" name=""/>
        <dsp:cNvSpPr/>
      </dsp:nvSpPr>
      <dsp:spPr>
        <a:xfrm>
          <a:off x="455676" y="1077849"/>
          <a:ext cx="6102096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Department Chair/Department</a:t>
          </a:r>
          <a:endParaRPr lang="en-US" sz="2400" kern="1200" dirty="0"/>
        </a:p>
      </dsp:txBody>
      <dsp:txXfrm>
        <a:off x="455676" y="1077849"/>
        <a:ext cx="5031257" cy="946404"/>
      </dsp:txXfrm>
    </dsp:sp>
    <dsp:sp modelId="{9E4D6B30-A59F-4B60-93FE-28E5B5841454}">
      <dsp:nvSpPr>
        <dsp:cNvPr id="0" name=""/>
        <dsp:cNvSpPr/>
      </dsp:nvSpPr>
      <dsp:spPr>
        <a:xfrm>
          <a:off x="911351" y="2155698"/>
          <a:ext cx="6102096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Dean, VP Instruction, Curriculum Assistant, Curriculum Chair</a:t>
          </a:r>
          <a:endParaRPr lang="en-US" sz="2400" kern="1200" dirty="0"/>
        </a:p>
      </dsp:txBody>
      <dsp:txXfrm>
        <a:off x="911351" y="2155698"/>
        <a:ext cx="5031257" cy="946404"/>
      </dsp:txXfrm>
    </dsp:sp>
    <dsp:sp modelId="{0C2131A4-FFB1-415D-BB70-B3D2C5538E6D}">
      <dsp:nvSpPr>
        <dsp:cNvPr id="0" name=""/>
        <dsp:cNvSpPr/>
      </dsp:nvSpPr>
      <dsp:spPr>
        <a:xfrm>
          <a:off x="1367028" y="3233547"/>
          <a:ext cx="6102096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Curriculum Committee (New Business—Suggestions--Old Business--Approved)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367028" y="3233547"/>
        <a:ext cx="5031257" cy="946404"/>
      </dsp:txXfrm>
    </dsp:sp>
    <dsp:sp modelId="{34EBEC26-A588-49DD-8F2B-76019943F2C4}">
      <dsp:nvSpPr>
        <dsp:cNvPr id="0" name=""/>
        <dsp:cNvSpPr/>
      </dsp:nvSpPr>
      <dsp:spPr>
        <a:xfrm>
          <a:off x="1822703" y="4311396"/>
          <a:ext cx="6102096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Pre-</a:t>
          </a:r>
          <a:r>
            <a:rPr lang="en-US" sz="2000" kern="1200" dirty="0" err="1" smtClean="0"/>
            <a:t>ECPC</a:t>
          </a:r>
          <a:r>
            <a:rPr lang="en-US" sz="2000" kern="1200" dirty="0" smtClean="0"/>
            <a:t> 10/26, </a:t>
          </a:r>
          <a:r>
            <a:rPr lang="en-US" sz="2000" kern="1200" dirty="0" err="1" smtClean="0"/>
            <a:t>ECPC</a:t>
          </a:r>
          <a:r>
            <a:rPr lang="en-US" sz="2000" kern="1200" dirty="0" smtClean="0"/>
            <a:t> 11/9, Board, Chancellor’s Office, Catalog</a:t>
          </a:r>
          <a:endParaRPr lang="en-US" sz="2000" kern="1200" dirty="0"/>
        </a:p>
      </dsp:txBody>
      <dsp:txXfrm>
        <a:off x="1822703" y="4311396"/>
        <a:ext cx="5031257" cy="946404"/>
      </dsp:txXfrm>
    </dsp:sp>
    <dsp:sp modelId="{3BD97399-0F22-473C-BE80-85FEF93FCCDB}">
      <dsp:nvSpPr>
        <dsp:cNvPr id="0" name=""/>
        <dsp:cNvSpPr/>
      </dsp:nvSpPr>
      <dsp:spPr>
        <a:xfrm>
          <a:off x="5486933" y="691400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5486933" y="691400"/>
        <a:ext cx="615162" cy="615162"/>
      </dsp:txXfrm>
    </dsp:sp>
    <dsp:sp modelId="{C4CA3CE6-09DD-4CAA-A516-D50C869941E0}">
      <dsp:nvSpPr>
        <dsp:cNvPr id="0" name=""/>
        <dsp:cNvSpPr/>
      </dsp:nvSpPr>
      <dsp:spPr>
        <a:xfrm>
          <a:off x="5942609" y="1769249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5942609" y="1769249"/>
        <a:ext cx="615162" cy="615162"/>
      </dsp:txXfrm>
    </dsp:sp>
    <dsp:sp modelId="{693690E0-0387-41F7-8C7E-D80796177BB9}">
      <dsp:nvSpPr>
        <dsp:cNvPr id="0" name=""/>
        <dsp:cNvSpPr/>
      </dsp:nvSpPr>
      <dsp:spPr>
        <a:xfrm>
          <a:off x="6398285" y="2831325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398285" y="2831325"/>
        <a:ext cx="615162" cy="615162"/>
      </dsp:txXfrm>
    </dsp:sp>
    <dsp:sp modelId="{C9BC35BF-EA4D-41F7-8219-076D3E4A35B8}">
      <dsp:nvSpPr>
        <dsp:cNvPr id="0" name=""/>
        <dsp:cNvSpPr/>
      </dsp:nvSpPr>
      <dsp:spPr>
        <a:xfrm>
          <a:off x="6853961" y="3919689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853961" y="3919689"/>
        <a:ext cx="615162" cy="615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F5003679-F705-49BD-8344-1AB663CC87D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8624637-219B-4989-BAB1-9436659CCFB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 of </a:t>
            </a:r>
            <a:r>
              <a:rPr lang="en-US" dirty="0" err="1" smtClean="0"/>
              <a:t>Curricunet</a:t>
            </a:r>
            <a:r>
              <a:rPr lang="en-US" dirty="0" smtClean="0"/>
              <a:t> visual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24637-219B-4989-BAB1-9436659CCF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3E0286FB-EB60-47BE-806C-CDFFD571C0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9AE0C-EF48-490B-A4A2-7A6D548D7B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C8F95-3D08-4D4E-8270-DA3436BDDD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3B96-D125-43E6-B913-09E63649AA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50AF-CA9D-4EC3-8584-5C5D8C4D99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72565-4276-4CBB-ADA8-7D1D359CD0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FD6EC-9D1B-4D4B-8736-A46AC888236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F72EF-9952-42EF-8A5F-A94C2B6982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A2A5-728F-40BC-BA70-FD27F4F207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BEE98-E5A8-49D7-9DDF-A7237CEBB0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AE53D-D2BE-425F-99ED-7156A52D78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US" dirty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CF86AF0F-DC73-4287-8AEB-8F0717B0D30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A2A5-728F-40BC-BA70-FD27F4F2071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 t="10473" r="38108" b="44046"/>
          <a:stretch>
            <a:fillRect/>
          </a:stretch>
        </p:blipFill>
        <p:spPr bwMode="auto">
          <a:xfrm>
            <a:off x="381000" y="7620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609600"/>
          <a:ext cx="8077200" cy="351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805543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CurricUNET Home (</a:t>
                      </a:r>
                      <a:r>
                        <a:rPr lang="en-US" sz="4400" dirty="0" err="1" smtClean="0"/>
                        <a:t>TofC</a:t>
                      </a:r>
                      <a:r>
                        <a:rPr lang="en-US" sz="4400" dirty="0" smtClean="0"/>
                        <a:t>)</a:t>
                      </a:r>
                      <a:endParaRPr lang="en-US" sz="4400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The following</a:t>
                      </a:r>
                      <a:r>
                        <a:rPr lang="en-US" sz="3200" baseline="0" dirty="0" smtClean="0"/>
                        <a:t> several slides explain the Table of Contents of </a:t>
                      </a:r>
                      <a:r>
                        <a:rPr lang="en-US" sz="3200" baseline="0" dirty="0" err="1" smtClean="0"/>
                        <a:t>CurricUNET</a:t>
                      </a:r>
                      <a:r>
                        <a:rPr lang="en-US" sz="3200" baseline="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The Table of Contents</a:t>
                      </a:r>
                      <a:r>
                        <a:rPr lang="en-US" sz="3200" baseline="0" dirty="0" smtClean="0"/>
                        <a:t> in </a:t>
                      </a:r>
                      <a:r>
                        <a:rPr lang="en-US" sz="3200" baseline="0" dirty="0" err="1" smtClean="0"/>
                        <a:t>CurricUNET</a:t>
                      </a:r>
                      <a:r>
                        <a:rPr lang="en-US" sz="3200" baseline="0" dirty="0" smtClean="0"/>
                        <a:t> is labeled “</a:t>
                      </a:r>
                      <a:r>
                        <a:rPr lang="en-US" sz="3200" baseline="0" dirty="0" err="1" smtClean="0"/>
                        <a:t>CurricUNET</a:t>
                      </a:r>
                      <a:r>
                        <a:rPr lang="en-US" sz="3200" baseline="0" dirty="0" smtClean="0"/>
                        <a:t> Home”.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609600"/>
          <a:ext cx="8077200" cy="5900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805543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CurricUNET Home (</a:t>
                      </a:r>
                      <a:r>
                        <a:rPr lang="en-US" sz="4400" dirty="0" err="1" smtClean="0"/>
                        <a:t>TofC</a:t>
                      </a:r>
                      <a:r>
                        <a:rPr lang="en-US" sz="4400" dirty="0" smtClean="0"/>
                        <a:t>)</a:t>
                      </a:r>
                      <a:endParaRPr lang="en-US" sz="44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Prefs</a:t>
                      </a:r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Personal Info</a:t>
                      </a:r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Notification (n/a)</a:t>
                      </a:r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Create/Modify</a:t>
                      </a:r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Courses</a:t>
                      </a:r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Degree/Certificates (n/a)</a:t>
                      </a:r>
                      <a:endParaRPr lang="en-US" sz="3200" baseline="0" dirty="0" smtClean="0"/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sz="3200" dirty="0" smtClean="0"/>
                        <a:t>          [Home,</a:t>
                      </a:r>
                      <a:r>
                        <a:rPr lang="en-US" sz="3200" baseline="0" dirty="0" smtClean="0"/>
                        <a:t> Search, Program]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609600"/>
          <a:ext cx="8077200" cy="5390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805543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CurricUNET Home…cont.</a:t>
                      </a:r>
                      <a:endParaRPr lang="en-US" sz="44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Track</a:t>
                      </a:r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My Proposals </a:t>
                      </a:r>
                      <a:r>
                        <a:rPr lang="en-US" sz="2400" dirty="0" smtClean="0"/>
                        <a:t>(the outlines you have launched, either new or modified)</a:t>
                      </a:r>
                      <a:endParaRPr lang="en-US" sz="3200" dirty="0"/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My Approvals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(the outlines you have a responsibility to review)</a:t>
                      </a:r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All Proposals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(any outlines within your scope of influence)</a:t>
                      </a:r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Completed Proposals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(outlines which have gone through the entire process)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"/>
          <a:ext cx="8077200" cy="6223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71437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CurricUNET Home…cont.</a:t>
                      </a:r>
                      <a:endParaRPr lang="en-US" sz="44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Links</a:t>
                      </a:r>
                      <a:endParaRPr lang="en-US" sz="32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err="1" smtClean="0"/>
                        <a:t>Governet</a:t>
                      </a:r>
                      <a:r>
                        <a:rPr lang="en-US" sz="3200" dirty="0" smtClean="0"/>
                        <a:t> – </a:t>
                      </a:r>
                      <a:r>
                        <a:rPr lang="en-US" sz="2400" dirty="0" smtClean="0"/>
                        <a:t>Search</a:t>
                      </a:r>
                      <a:r>
                        <a:rPr lang="en-US" sz="2400" baseline="0" dirty="0" smtClean="0"/>
                        <a:t> courses at other institutions</a:t>
                      </a:r>
                      <a:endParaRPr lang="en-US" sz="24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Course and Approval Handbook</a:t>
                      </a:r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 Characters –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Yikes!</a:t>
                      </a:r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T5 on Curriculum –</a:t>
                      </a: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Title 5 as it addresses curriculum</a:t>
                      </a:r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 Manual –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Taxonomy of Programs – How the State organizes our courses</a:t>
                      </a:r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Taxonomy –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of verbs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"/>
          <a:ext cx="8077200" cy="58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681318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CurricUNET Home…cont.</a:t>
                      </a:r>
                      <a:endParaRPr lang="en-US" sz="4400" dirty="0"/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Search</a:t>
                      </a:r>
                      <a:endParaRPr lang="en-US" sz="2400" dirty="0"/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Program</a:t>
                      </a:r>
                      <a:endParaRPr lang="en-US" sz="2400" dirty="0"/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</a:t>
                      </a:r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Users</a:t>
                      </a:r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Help</a:t>
                      </a:r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Contacts</a:t>
                      </a:r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Guide</a:t>
                      </a:r>
                    </a:p>
                  </a:txBody>
                  <a:tcPr/>
                </a:tc>
              </a:tr>
              <a:tr h="638735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CurricUSEARCH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Let’s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try this!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or E-file?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dirty="0" smtClean="0"/>
              <a:t>CurricUNET users can have it BOTH ways!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WR</a:t>
            </a:r>
            <a:r>
              <a:rPr lang="en-US" dirty="0" smtClean="0"/>
              <a:t>” icon shows existing course</a:t>
            </a:r>
          </a:p>
          <a:p>
            <a:r>
              <a:rPr lang="en-US" dirty="0" smtClean="0"/>
              <a:t>“CI” icon shows course impact</a:t>
            </a:r>
          </a:p>
          <a:p>
            <a:r>
              <a:rPr lang="en-US" dirty="0" smtClean="0"/>
              <a:t>“CC” shows a comparison of existing outline and the current proposal</a:t>
            </a:r>
          </a:p>
          <a:p>
            <a:r>
              <a:rPr lang="en-US" dirty="0" smtClean="0"/>
              <a:t>Any of these can be PRINTED or </a:t>
            </a:r>
            <a:r>
              <a:rPr lang="en-US" dirty="0" err="1" smtClean="0"/>
              <a:t>PDF’d</a:t>
            </a:r>
            <a:r>
              <a:rPr lang="en-US" dirty="0" smtClean="0"/>
              <a:t> for saving on your drive.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"/>
          <a:ext cx="8077200" cy="589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71437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Let’s Get Started!</a:t>
                      </a:r>
                      <a:endParaRPr lang="en-US" sz="44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 you want to Create </a:t>
                      </a:r>
                      <a:r>
                        <a:rPr lang="en-US" sz="3200" dirty="0" smtClean="0"/>
                        <a:t>a New </a:t>
                      </a:r>
                      <a:r>
                        <a:rPr lang="en-US" sz="3200" dirty="0" smtClean="0"/>
                        <a:t>Course?</a:t>
                      </a:r>
                      <a:endParaRPr lang="en-US" sz="32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CurricUNET Home</a:t>
                      </a:r>
                      <a:endParaRPr lang="en-US" sz="24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Create/Modify</a:t>
                      </a:r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Courses</a:t>
                      </a:r>
                    </a:p>
                    <a:p>
                      <a:pPr lvl="3">
                        <a:buFont typeface="Arial" pitchFamily="34" charset="0"/>
                        <a:buNone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(This screen will list all of the courses [if any] you are currently working on.)</a:t>
                      </a:r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Course</a:t>
                      </a:r>
                    </a:p>
                    <a:p>
                      <a:pPr lvl="3">
                        <a:buFont typeface="Arial" pitchFamily="34" charset="0"/>
                        <a:buNone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PLACE THE TEXT “TEST” BEFORE YOUR COURSE NUMBER (I.E. TEST BUS 101) SO THAT WE CAN EASILY DELETE THESE PRACTICE FILES.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304800"/>
          <a:ext cx="8077200" cy="6567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65596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You are there!!!</a:t>
                      </a:r>
                      <a:endParaRPr lang="en-US" sz="4400" dirty="0"/>
                    </a:p>
                  </a:txBody>
                  <a:tcPr/>
                </a:tc>
              </a:tr>
              <a:tr h="49853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Course Checklist </a:t>
                      </a:r>
                      <a:r>
                        <a:rPr lang="en-US" sz="3100" dirty="0" smtClean="0"/>
                        <a:t>(Right side of your screen)</a:t>
                      </a:r>
                      <a:endParaRPr lang="en-US" sz="3100" dirty="0"/>
                    </a:p>
                  </a:txBody>
                  <a:tcPr/>
                </a:tc>
              </a:tr>
              <a:tr h="918353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3200" dirty="0" smtClean="0"/>
                        <a:t>GOAL: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Every item on the checklist has a checkmark next to it.</a:t>
                      </a:r>
                      <a:endParaRPr lang="en-US" sz="3200" dirty="0"/>
                    </a:p>
                  </a:txBody>
                  <a:tcPr/>
                </a:tc>
              </a:tr>
              <a:tr h="760921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3200" dirty="0" smtClean="0"/>
                        <a:t>Click on an item </a:t>
                      </a:r>
                      <a:r>
                        <a:rPr lang="en-US" sz="2000" dirty="0" smtClean="0"/>
                        <a:t>(in</a:t>
                      </a:r>
                      <a:r>
                        <a:rPr lang="en-US" sz="2000" baseline="0" dirty="0" smtClean="0"/>
                        <a:t> any order but you will notice that the checklist is in the same order as our old paper outlines)</a:t>
                      </a:r>
                      <a:endParaRPr lang="en-US" sz="2000" dirty="0"/>
                    </a:p>
                  </a:txBody>
                  <a:tcPr/>
                </a:tc>
              </a:tr>
              <a:tr h="498534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3200" baseline="0" dirty="0" smtClean="0"/>
                        <a:t>Fill it out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8534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3200" baseline="0" dirty="0" smtClean="0"/>
                        <a:t>Save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8534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3200" baseline="0" dirty="0" smtClean="0"/>
                        <a:t>Finish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(If it doesn’t apply to your course,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leave it bland and click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“Finish” anyway)</a:t>
                      </a:r>
                    </a:p>
                  </a:txBody>
                  <a:tcPr/>
                </a:tc>
              </a:tr>
              <a:tr h="616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aseline="0" dirty="0" smtClean="0"/>
                        <a:t>Notice a checkmark is now in the box!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6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All checked?     </a:t>
                      </a: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Submit     Done!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1"/>
          <a:ext cx="8077200" cy="656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132021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 you wish to Modify </a:t>
                      </a:r>
                      <a:r>
                        <a:rPr lang="en-US" sz="4400" dirty="0" smtClean="0"/>
                        <a:t>a </a:t>
                      </a:r>
                      <a:r>
                        <a:rPr lang="en-US" sz="4400" dirty="0" smtClean="0"/>
                        <a:t>Course?</a:t>
                      </a:r>
                      <a:endParaRPr lang="en-US" sz="4400" dirty="0"/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CurricUNET Home</a:t>
                      </a:r>
                      <a:endParaRPr lang="en-US" sz="2000" dirty="0"/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Create/Modify</a:t>
                      </a:r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Courses</a:t>
                      </a:r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 Update</a:t>
                      </a:r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 Course ID</a:t>
                      </a:r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may want to print this outline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20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6060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 the Course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(You</a:t>
                      </a: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can only modify a copy of the approved course</a:t>
                      </a:r>
                      <a:r>
                        <a:rPr lang="en-US" sz="2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This is a good thing. The original/approved outline remains untouched while you are modifying a copy.)</a:t>
                      </a:r>
                      <a:endParaRPr lang="en-US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 Modification</a:t>
                      </a:r>
                    </a:p>
                  </a:txBody>
                  <a:tcPr/>
                </a:tc>
              </a:tr>
              <a:tr h="51621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 the Rationale for Modification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"/>
          <a:ext cx="8077200" cy="436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Modify a Course…cont.</a:t>
                      </a:r>
                      <a:endParaRPr lang="en-US" sz="4400" dirty="0"/>
                    </a:p>
                  </a:txBody>
                  <a:tcPr/>
                </a:tc>
              </a:tr>
              <a:tr h="3528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 you enter the Rationale for Modification, everything is the same as when you Created a New Course!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Boxes Checked?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are Done!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…well…except for the approval process 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</a:t>
                      </a:r>
                      <a:endParaRPr lang="en-US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CurricUNET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1676400"/>
          </a:xfrm>
        </p:spPr>
        <p:txBody>
          <a:bodyPr/>
          <a:lstStyle/>
          <a:p>
            <a:r>
              <a:rPr lang="en-US" dirty="0" smtClean="0"/>
              <a:t>A “Technology Focus Award”-winning</a:t>
            </a:r>
          </a:p>
          <a:p>
            <a:r>
              <a:rPr lang="en-US" dirty="0" smtClean="0"/>
              <a:t>Web-based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E0286FB-EB60-47BE-806C-CDFFD571C06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"/>
          <a:ext cx="8077200" cy="436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Notes:</a:t>
                      </a:r>
                      <a:endParaRPr lang="en-US" sz="4400" dirty="0"/>
                    </a:p>
                  </a:txBody>
                  <a:tcPr/>
                </a:tc>
              </a:tr>
              <a:tr h="3528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you are 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reviewing/auditing a course 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3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CurricUNET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make sure there are no errors…</a:t>
                      </a:r>
                      <a:r>
                        <a:rPr lang="en-US" sz="3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 NOT COPY</a:t>
                      </a: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outline.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 it.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errors.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 error notes to Cheryl.</a:t>
                      </a:r>
                      <a:endParaRPr lang="en-US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5410200"/>
          </a:xfrm>
        </p:spPr>
        <p:txBody>
          <a:bodyPr/>
          <a:lstStyle/>
          <a:p>
            <a:r>
              <a:rPr lang="en-US" sz="2400" dirty="0" smtClean="0"/>
              <a:t>CurricUNET is software that assists us in transforming our Curriculum approval and storage to an electronic process.</a:t>
            </a:r>
            <a:endParaRPr lang="en-US" sz="2400" dirty="0"/>
          </a:p>
          <a:p>
            <a:r>
              <a:rPr lang="en-US" sz="2400" dirty="0" smtClean="0"/>
              <a:t>What makes it difficult? We use it “hot and heavy” (i.e. after Program Review) then perhaps we don’t use it again for awhile.</a:t>
            </a:r>
            <a:endParaRPr lang="en-US" sz="2400" dirty="0"/>
          </a:p>
          <a:p>
            <a:r>
              <a:rPr lang="en-US" sz="2400" dirty="0" smtClean="0"/>
              <a:t>What makes it easy? We have access to HELP. Every department has a Curriculum Committee Representative. Cheryl Hesse and Pam Gilmore are also available. This PowerPoint will be posted on the Curriculum Webpage.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914400"/>
          </a:xfrm>
        </p:spPr>
        <p:txBody>
          <a:bodyPr/>
          <a:lstStyle/>
          <a:p>
            <a:r>
              <a:rPr lang="en-US" sz="3900" dirty="0"/>
              <a:t>More Information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5410200"/>
          </a:xfrm>
        </p:spPr>
        <p:txBody>
          <a:bodyPr/>
          <a:lstStyle/>
          <a:p>
            <a:r>
              <a:rPr lang="en-US" sz="2800" dirty="0" smtClean="0"/>
              <a:t>Review your outlines and report any </a:t>
            </a:r>
            <a:r>
              <a:rPr lang="en-US" sz="2800" u="sng" dirty="0" smtClean="0"/>
              <a:t>errors</a:t>
            </a:r>
            <a:r>
              <a:rPr lang="en-US" sz="2800" dirty="0" smtClean="0"/>
              <a:t> to Cheryl Hesse (RC 3307)</a:t>
            </a:r>
          </a:p>
          <a:p>
            <a:r>
              <a:rPr lang="en-US" sz="2800" dirty="0" smtClean="0"/>
              <a:t>One-on-one assistance, contact</a:t>
            </a:r>
            <a:br>
              <a:rPr lang="en-US" sz="2800" dirty="0" smtClean="0"/>
            </a:br>
            <a:r>
              <a:rPr lang="en-US" sz="2800" dirty="0" smtClean="0"/>
              <a:t>Pam Gilmore (RC 3786)</a:t>
            </a:r>
          </a:p>
          <a:p>
            <a:r>
              <a:rPr lang="en-US" sz="2800" dirty="0" smtClean="0"/>
              <a:t>First Curriculum Committee Meeting</a:t>
            </a:r>
          </a:p>
          <a:p>
            <a:pPr lvl="1"/>
            <a:r>
              <a:rPr lang="en-US" dirty="0" smtClean="0"/>
              <a:t>3-5 p.m., Thursday, </a:t>
            </a:r>
            <a:r>
              <a:rPr lang="en-US" dirty="0" smtClean="0"/>
              <a:t>9/2</a:t>
            </a:r>
            <a:endParaRPr lang="en-US" dirty="0" smtClean="0"/>
          </a:p>
          <a:p>
            <a:r>
              <a:rPr lang="en-US" sz="2800" dirty="0" smtClean="0"/>
              <a:t>Mandatory Stand-Alone Training</a:t>
            </a:r>
            <a:r>
              <a:rPr lang="en-US" sz="2800" smtClean="0"/>
              <a:t>, </a:t>
            </a:r>
            <a:r>
              <a:rPr lang="en-US" sz="2800" smtClean="0"/>
              <a:t>9/16 &amp; 9/23</a:t>
            </a:r>
            <a:endParaRPr lang="en-US" sz="2800" dirty="0" smtClean="0"/>
          </a:p>
          <a:p>
            <a:r>
              <a:rPr lang="en-US" sz="2800" dirty="0" smtClean="0"/>
              <a:t>Fall Curriculum Deadline:</a:t>
            </a:r>
          </a:p>
          <a:p>
            <a:pPr lvl="1"/>
            <a:r>
              <a:rPr lang="en-US" dirty="0" smtClean="0"/>
              <a:t>5 p.m., Friday, 10/8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2587" cy="1276350"/>
          </a:xfrm>
        </p:spPr>
        <p:txBody>
          <a:bodyPr/>
          <a:lstStyle/>
          <a:p>
            <a:r>
              <a:rPr lang="en-US" sz="3600" dirty="0" smtClean="0"/>
              <a:t>Upon completion of this session, participants will be able to:</a:t>
            </a:r>
            <a:endParaRPr lang="en-US" sz="36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229600" cy="4706938"/>
          </a:xfrm>
        </p:spPr>
        <p:txBody>
          <a:bodyPr/>
          <a:lstStyle/>
          <a:p>
            <a:r>
              <a:rPr lang="en-US" sz="2800" dirty="0" smtClean="0"/>
              <a:t>Define and state the purpose of CurricUNET</a:t>
            </a:r>
            <a:endParaRPr lang="en-US" sz="2800" dirty="0"/>
          </a:p>
          <a:p>
            <a:r>
              <a:rPr lang="en-US" sz="2800" dirty="0" smtClean="0"/>
              <a:t>Navigate the CurricUNET Website</a:t>
            </a:r>
            <a:endParaRPr lang="en-US" sz="2800" dirty="0"/>
          </a:p>
          <a:p>
            <a:r>
              <a:rPr lang="en-US" sz="2800" dirty="0" smtClean="0"/>
              <a:t>Use </a:t>
            </a:r>
            <a:r>
              <a:rPr lang="en-US" sz="2800" dirty="0" err="1" smtClean="0"/>
              <a:t>CurricUNET</a:t>
            </a:r>
            <a:r>
              <a:rPr lang="en-US" sz="2800" dirty="0" smtClean="0"/>
              <a:t> to:</a:t>
            </a:r>
          </a:p>
          <a:p>
            <a:pPr lvl="1"/>
            <a:r>
              <a:rPr lang="en-US" sz="2400" dirty="0" smtClean="0"/>
              <a:t>Create a new course outline;</a:t>
            </a:r>
          </a:p>
          <a:p>
            <a:pPr lvl="1"/>
            <a:r>
              <a:rPr lang="en-US" sz="2400" dirty="0" smtClean="0"/>
              <a:t>Modify an existing course outline;</a:t>
            </a:r>
          </a:p>
          <a:p>
            <a:pPr lvl="1"/>
            <a:r>
              <a:rPr lang="en-US" sz="2400" dirty="0" smtClean="0"/>
              <a:t>Search for existing RC as well as other college course outlines</a:t>
            </a:r>
          </a:p>
          <a:p>
            <a:r>
              <a:rPr lang="en-US" sz="2800" dirty="0" smtClean="0"/>
              <a:t>Receive assistance for future CurricUNET questions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Purpose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dirty="0" smtClean="0"/>
              <a:t>Web-based software (relational database)</a:t>
            </a:r>
            <a:endParaRPr lang="en-US" dirty="0"/>
          </a:p>
          <a:p>
            <a:r>
              <a:rPr lang="en-US" dirty="0" smtClean="0"/>
              <a:t>Automates the entire process of submitting course and program proposals</a:t>
            </a:r>
          </a:p>
          <a:p>
            <a:r>
              <a:rPr lang="en-US" dirty="0" smtClean="0"/>
              <a:t>Real-time view of the workflow</a:t>
            </a:r>
          </a:p>
          <a:p>
            <a:r>
              <a:rPr lang="en-US" dirty="0" smtClean="0"/>
              <a:t>Facilitates searches</a:t>
            </a:r>
          </a:p>
          <a:p>
            <a:r>
              <a:rPr lang="en-US" dirty="0" smtClean="0"/>
              <a:t>Facilitates automated interface to the State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762000"/>
          </a:xfrm>
        </p:spPr>
        <p:txBody>
          <a:bodyPr/>
          <a:lstStyle/>
          <a:p>
            <a:r>
              <a:rPr lang="en-US" sz="4000" dirty="0" smtClean="0"/>
              <a:t>Review of the Curriculum Process</a:t>
            </a:r>
            <a:endParaRPr lang="en-US" dirty="0"/>
          </a:p>
        </p:txBody>
      </p:sp>
      <p:graphicFrame>
        <p:nvGraphicFramePr>
          <p:cNvPr id="31" name="Diagram 30"/>
          <p:cNvGraphicFramePr/>
          <p:nvPr/>
        </p:nvGraphicFramePr>
        <p:xfrm>
          <a:off x="609600" y="990600"/>
          <a:ext cx="7924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or E-file?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CurricUNET allows us </a:t>
            </a:r>
            <a:r>
              <a:rPr lang="en-US" sz="3200" dirty="0" smtClean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to</a:t>
            </a:r>
          </a:p>
          <a:p>
            <a:pPr algn="ctr"/>
            <a:r>
              <a:rPr lang="en-US" sz="3200" dirty="0" smtClean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have </a:t>
            </a:r>
            <a:r>
              <a:rPr lang="en-US" sz="3200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it both ways!</a:t>
            </a:r>
          </a:p>
          <a:p>
            <a:r>
              <a:rPr lang="en-US" sz="3200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At any point in this process, you can: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See the outline in a view your are familiar with.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Print </a:t>
            </a:r>
            <a:r>
              <a:rPr lang="en-US" sz="3200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the outline.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PDF the outline and save it to your drive.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Save your work and return to it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2EF-9952-42EF-8A5F-A94C2B69823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762000"/>
          </a:xfrm>
        </p:spPr>
        <p:txBody>
          <a:bodyPr/>
          <a:lstStyle/>
          <a:p>
            <a:r>
              <a:rPr lang="en-US" dirty="0" smtClean="0"/>
              <a:t>Let’s Log In!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5181600"/>
          </a:xfrm>
        </p:spPr>
        <p:txBody>
          <a:bodyPr/>
          <a:lstStyle/>
          <a:p>
            <a:r>
              <a:rPr lang="en-US" sz="2800" dirty="0" smtClean="0"/>
              <a:t>Wait!</a:t>
            </a:r>
          </a:p>
          <a:p>
            <a:r>
              <a:rPr lang="en-US" sz="2800" dirty="0" smtClean="0"/>
              <a:t>Do I have to Log In?</a:t>
            </a:r>
          </a:p>
          <a:p>
            <a:r>
              <a:rPr lang="en-US" sz="2800" dirty="0" smtClean="0"/>
              <a:t>No:</a:t>
            </a:r>
          </a:p>
          <a:p>
            <a:pPr lvl="1"/>
            <a:r>
              <a:rPr lang="en-US" sz="2400" dirty="0" smtClean="0"/>
              <a:t>If you simply want to LOOK at ANY course outline for Reedley College</a:t>
            </a:r>
          </a:p>
          <a:p>
            <a:pPr lvl="1"/>
            <a:r>
              <a:rPr lang="en-US" sz="2400" dirty="0" smtClean="0"/>
              <a:t>If you simply want to PRINT ANY course outline for Reedley College</a:t>
            </a:r>
          </a:p>
          <a:p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If you want to tech review, approve, modify any course outline in your area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762000"/>
          </a:xfrm>
        </p:spPr>
        <p:txBody>
          <a:bodyPr/>
          <a:lstStyle/>
          <a:p>
            <a:r>
              <a:rPr lang="en-US" dirty="0" smtClean="0"/>
              <a:t>Let’s Log In!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5181600"/>
          </a:xfrm>
        </p:spPr>
        <p:txBody>
          <a:bodyPr/>
          <a:lstStyle/>
          <a:p>
            <a:r>
              <a:rPr lang="en-US" sz="2800" dirty="0" smtClean="0"/>
              <a:t>Reedley College Website</a:t>
            </a:r>
            <a:endParaRPr lang="en-US" sz="2800" dirty="0"/>
          </a:p>
          <a:p>
            <a:pPr lvl="1"/>
            <a:r>
              <a:rPr lang="en-US" dirty="0" smtClean="0"/>
              <a:t>Faculty &amp; Staff</a:t>
            </a:r>
          </a:p>
          <a:p>
            <a:pPr lvl="2"/>
            <a:r>
              <a:rPr lang="en-US" sz="2800" dirty="0" smtClean="0"/>
              <a:t>Curriculum Website</a:t>
            </a:r>
          </a:p>
          <a:p>
            <a:pPr lvl="3"/>
            <a:r>
              <a:rPr lang="en-US" sz="2800" dirty="0" smtClean="0"/>
              <a:t>CurricUNET</a:t>
            </a:r>
          </a:p>
          <a:p>
            <a:r>
              <a:rPr lang="en-US" sz="2800" dirty="0" smtClean="0"/>
              <a:t>User name: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part of your email address</a:t>
            </a:r>
          </a:p>
          <a:p>
            <a:r>
              <a:rPr lang="en-US" sz="2800" dirty="0" smtClean="0"/>
              <a:t>Password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time): </a:t>
            </a:r>
            <a:r>
              <a:rPr lang="en-US" sz="2800" dirty="0" err="1" smtClean="0"/>
              <a:t>changeme</a:t>
            </a:r>
            <a:endParaRPr lang="en-US" sz="2800" dirty="0" smtClean="0"/>
          </a:p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time users now go to </a:t>
            </a:r>
            <a:r>
              <a:rPr lang="en-US" sz="2800" dirty="0" err="1" smtClean="0"/>
              <a:t>Prefs</a:t>
            </a:r>
            <a:r>
              <a:rPr lang="en-US" sz="2800" dirty="0" smtClean="0"/>
              <a:t>, Personal Info, and change your password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1143000"/>
          </a:xfrm>
        </p:spPr>
        <p:txBody>
          <a:bodyPr/>
          <a:lstStyle/>
          <a:p>
            <a:r>
              <a:rPr lang="en-US" sz="4000" dirty="0" smtClean="0"/>
              <a:t>What is the purpose of your visit?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4953000"/>
          </a:xfrm>
        </p:spPr>
        <p:txBody>
          <a:bodyPr/>
          <a:lstStyle/>
          <a:p>
            <a:r>
              <a:rPr lang="en-US" dirty="0" smtClean="0"/>
              <a:t>To Simply LOOK at an outline?</a:t>
            </a:r>
          </a:p>
          <a:p>
            <a:r>
              <a:rPr lang="en-US" dirty="0" smtClean="0"/>
              <a:t>To Create a new course outline?</a:t>
            </a:r>
          </a:p>
          <a:p>
            <a:r>
              <a:rPr lang="en-US" dirty="0" smtClean="0"/>
              <a:t>To Modify an existing course outline?</a:t>
            </a:r>
          </a:p>
          <a:p>
            <a:r>
              <a:rPr lang="en-US" dirty="0" smtClean="0"/>
              <a:t>To work on the Curriculum Committee?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3B96-D125-43E6-B913-09E63649AA0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386</TotalTime>
  <Words>993</Words>
  <Application>Microsoft Office PowerPoint</Application>
  <PresentationFormat>On-screen Show (4:3)</PresentationFormat>
  <Paragraphs>166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Training seminar presentation</vt:lpstr>
      <vt:lpstr>Slide 1</vt:lpstr>
      <vt:lpstr>CurricUNET</vt:lpstr>
      <vt:lpstr>Upon completion of this session, participants will be able to:</vt:lpstr>
      <vt:lpstr>Definition and Purpose</vt:lpstr>
      <vt:lpstr>Review of the Curriculum Process</vt:lpstr>
      <vt:lpstr>Paper or E-file?</vt:lpstr>
      <vt:lpstr>Let’s Log In!</vt:lpstr>
      <vt:lpstr>Let’s Log In!</vt:lpstr>
      <vt:lpstr>What is the purpose of your visit?</vt:lpstr>
      <vt:lpstr>Slide 10</vt:lpstr>
      <vt:lpstr>Slide 11</vt:lpstr>
      <vt:lpstr>Slide 12</vt:lpstr>
      <vt:lpstr>Slide 13</vt:lpstr>
      <vt:lpstr>Slide 14</vt:lpstr>
      <vt:lpstr>Paper or E-file?</vt:lpstr>
      <vt:lpstr>Slide 16</vt:lpstr>
      <vt:lpstr>Slide 17</vt:lpstr>
      <vt:lpstr>Slide 18</vt:lpstr>
      <vt:lpstr>Slide 19</vt:lpstr>
      <vt:lpstr>Slide 20</vt:lpstr>
      <vt:lpstr>Summary</vt:lpstr>
      <vt:lpstr>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CurricUNET</dc:title>
  <dc:creator>Pam Gilmore</dc:creator>
  <cp:lastModifiedBy>pg005</cp:lastModifiedBy>
  <cp:revision>35</cp:revision>
  <cp:lastPrinted>1601-01-01T00:00:00Z</cp:lastPrinted>
  <dcterms:created xsi:type="dcterms:W3CDTF">2010-08-13T00:27:37Z</dcterms:created>
  <dcterms:modified xsi:type="dcterms:W3CDTF">2010-08-31T17:59:16Z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