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</p:sldMasterIdLst>
  <p:sldIdLst>
    <p:sldId id="256" r:id="rId2"/>
    <p:sldId id="264" r:id="rId3"/>
    <p:sldId id="265" r:id="rId4"/>
    <p:sldId id="257" r:id="rId5"/>
    <p:sldId id="258" r:id="rId6"/>
    <p:sldId id="260" r:id="rId7"/>
    <p:sldId id="259" r:id="rId8"/>
    <p:sldId id="262" r:id="rId9"/>
    <p:sldId id="263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E80666-FB37-4B36-9149-507F3B0178E3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9F3DAC-C13D-4973-BA25-793125DD4CC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873973-B181-4447-A67F-319046103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ebadvisor2.scccd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forms.com/cgi/forms/forms.cgi?sch=Facult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net.com/reedley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775787" cy="19397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Full-Time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Faculty Orientation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Wednesday, </a:t>
            </a:r>
          </a:p>
          <a:p>
            <a:r>
              <a:rPr lang="en-US" sz="2400" dirty="0" smtClean="0"/>
              <a:t>August 9, 2017</a:t>
            </a:r>
          </a:p>
          <a:p>
            <a:r>
              <a:rPr lang="en-US" sz="2400" dirty="0" smtClean="0"/>
              <a:t>9:00 a.m.</a:t>
            </a:r>
          </a:p>
          <a:p>
            <a:endParaRPr lang="en-US" sz="2400" dirty="0"/>
          </a:p>
        </p:txBody>
      </p:sp>
      <p:pic>
        <p:nvPicPr>
          <p:cNvPr id="4" name="Picture 3" descr="FinalRC [Converted]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57255" cy="5638800"/>
          </a:xfrm>
          <a:prstGeom prst="rect">
            <a:avLst/>
          </a:prstGeom>
        </p:spPr>
      </p:pic>
      <p:pic>
        <p:nvPicPr>
          <p:cNvPr id="5" name="Picture 4" descr="Madera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3276600" cy="2315565"/>
          </a:xfrm>
          <a:prstGeom prst="rect">
            <a:avLst/>
          </a:prstGeom>
        </p:spPr>
      </p:pic>
      <p:pic>
        <p:nvPicPr>
          <p:cNvPr id="6" name="Picture 5" descr="Oakhurst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3048000" cy="21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First Class Session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entury Gothic"/>
                <a:cs typeface="Century Gothic"/>
              </a:rPr>
              <a:t>In the first week it would be wise to wait </a:t>
            </a:r>
            <a:r>
              <a:rPr lang="en-US" dirty="0" smtClean="0">
                <a:latin typeface="Century Gothic"/>
                <a:cs typeface="Century Gothic"/>
              </a:rPr>
              <a:t>10 minutes </a:t>
            </a:r>
            <a:r>
              <a:rPr lang="en-US" dirty="0">
                <a:latin typeface="Century Gothic"/>
                <a:cs typeface="Century Gothic"/>
              </a:rPr>
              <a:t>before taking attendance.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/>
                <a:cs typeface="Century Gothic"/>
              </a:rPr>
              <a:t>Take the time to distribute and go over the class syllabus.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/>
                <a:cs typeface="Century Gothic"/>
              </a:rPr>
              <a:t>If students are sent to purchase books during the first class meeting, have the students make their purchase and then return to class.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/>
                <a:cs typeface="Century Gothic"/>
              </a:rPr>
              <a:t>“No Show” students should be dropped to make room for students waiting to add.  Add from the waitlist in sequence, #1 first. Waitlisted students must go through the same add procedure (with the authorization code) as walk-</a:t>
            </a:r>
            <a:r>
              <a:rPr lang="en-US" dirty="0" smtClean="0">
                <a:latin typeface="Century Gothic"/>
                <a:cs typeface="Century Gothic"/>
              </a:rPr>
              <a:t>ins.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entury Gothic"/>
                <a:cs typeface="Century Gothic"/>
              </a:rPr>
              <a:t>Class </a:t>
            </a:r>
            <a:r>
              <a:rPr lang="en-US" dirty="0">
                <a:latin typeface="Century Gothic"/>
                <a:cs typeface="Century Gothic"/>
              </a:rPr>
              <a:t>should meet the entire class period</a:t>
            </a:r>
            <a:r>
              <a:rPr lang="en-US" sz="32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Century Gothic"/>
              <a:cs typeface="Century Gothic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43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Important Dates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/>
              <a:t>August 14 (M) Start of Fall semester</a:t>
            </a:r>
          </a:p>
          <a:p>
            <a:r>
              <a:rPr lang="en-US" sz="2700" dirty="0"/>
              <a:t>August 16(W) Syllabi due to Deans office</a:t>
            </a:r>
          </a:p>
          <a:p>
            <a:r>
              <a:rPr lang="en-US" sz="2700" dirty="0"/>
              <a:t>August 25 (F) Last Day to Drop full-term class to get refund</a:t>
            </a:r>
          </a:p>
          <a:p>
            <a:r>
              <a:rPr lang="en-US" sz="2700" b="1" dirty="0"/>
              <a:t>September 1</a:t>
            </a:r>
            <a:r>
              <a:rPr lang="en-US" sz="2700" dirty="0"/>
              <a:t> (F) Last Day to register for full-length class or drop to avoid a “</a:t>
            </a:r>
            <a:r>
              <a:rPr lang="en-US" sz="2700" dirty="0" smtClean="0"/>
              <a:t>W”---ALSO KNOWN AS </a:t>
            </a:r>
            <a:r>
              <a:rPr lang="en-US" sz="2700" b="1" dirty="0" smtClean="0"/>
              <a:t>CENSUS DATE </a:t>
            </a:r>
            <a:r>
              <a:rPr lang="en-US" sz="2700" dirty="0" smtClean="0"/>
              <a:t>(rosters must be certified on this date) </a:t>
            </a:r>
            <a:endParaRPr lang="en-US" sz="2700" dirty="0"/>
          </a:p>
          <a:p>
            <a:r>
              <a:rPr lang="en-US" sz="2700" dirty="0"/>
              <a:t>September 4 (M) Labor Day (no classes held, campus closed)</a:t>
            </a:r>
          </a:p>
          <a:p>
            <a:r>
              <a:rPr lang="en-US" sz="2700" dirty="0"/>
              <a:t>September 15(F) Last day to change a fall class to/from a Pass/No-Pass grading basis</a:t>
            </a:r>
          </a:p>
          <a:p>
            <a:r>
              <a:rPr lang="en-US" sz="2700" dirty="0"/>
              <a:t>October 13 (F) Last day to drop a full-term class</a:t>
            </a:r>
          </a:p>
          <a:p>
            <a:r>
              <a:rPr lang="en-US" sz="2700" dirty="0"/>
              <a:t>October 16-December 15 (M-F) Short-Term classes, second nine weeks</a:t>
            </a:r>
          </a:p>
          <a:p>
            <a:r>
              <a:rPr lang="en-US" sz="2700" dirty="0"/>
              <a:t>November 10 (F) Veterans Day (no classes held, campus open)</a:t>
            </a:r>
          </a:p>
          <a:p>
            <a:r>
              <a:rPr lang="en-US" sz="2700" dirty="0"/>
              <a:t>November 23-24 (</a:t>
            </a:r>
            <a:r>
              <a:rPr lang="en-US" sz="2700" dirty="0" err="1"/>
              <a:t>Th</a:t>
            </a:r>
            <a:r>
              <a:rPr lang="en-US" sz="2700" dirty="0"/>
              <a:t>-F) Thanksgiving holiday (no classes held, campus closed)</a:t>
            </a:r>
          </a:p>
          <a:p>
            <a:r>
              <a:rPr lang="en-US" sz="2700" dirty="0"/>
              <a:t>December 11-15 (M-F) Final exams week </a:t>
            </a:r>
          </a:p>
          <a:p>
            <a:r>
              <a:rPr lang="en-US" sz="2700" dirty="0"/>
              <a:t>December 18 (M) Grades due by noon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43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2017-2018 Faculty Handbook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Colleagues</a:t>
            </a:r>
            <a:endParaRPr lang="en-US" dirty="0"/>
          </a:p>
          <a:p>
            <a:r>
              <a:rPr lang="en-US" dirty="0" smtClean="0"/>
              <a:t>AAUP Statement</a:t>
            </a:r>
            <a:endParaRPr lang="en-US" dirty="0"/>
          </a:p>
          <a:p>
            <a:r>
              <a:rPr lang="en-US" dirty="0" smtClean="0"/>
              <a:t>Emergency procedures</a:t>
            </a:r>
            <a:endParaRPr lang="en-US" dirty="0"/>
          </a:p>
          <a:p>
            <a:r>
              <a:rPr lang="en-US" dirty="0" smtClean="0"/>
              <a:t>Syllabus</a:t>
            </a:r>
            <a:endParaRPr lang="en-US" dirty="0"/>
          </a:p>
          <a:p>
            <a:r>
              <a:rPr lang="en-US" dirty="0" smtClean="0"/>
              <a:t>Roster management</a:t>
            </a:r>
            <a:endParaRPr lang="en-US" dirty="0"/>
          </a:p>
          <a:p>
            <a:r>
              <a:rPr lang="en-US" dirty="0" smtClean="0"/>
              <a:t>Classroom care</a:t>
            </a:r>
            <a:endParaRPr lang="en-US" dirty="0"/>
          </a:p>
          <a:p>
            <a:r>
              <a:rPr lang="en-US" dirty="0" smtClean="0"/>
              <a:t>Absences</a:t>
            </a:r>
            <a:endParaRPr lang="en-US" dirty="0"/>
          </a:p>
          <a:p>
            <a:r>
              <a:rPr lang="en-US" dirty="0" smtClean="0"/>
              <a:t>Staff development</a:t>
            </a:r>
            <a:endParaRPr lang="en-US" dirty="0"/>
          </a:p>
          <a:p>
            <a:r>
              <a:rPr lang="en-US" dirty="0" smtClean="0"/>
              <a:t>Mail room Tiger One card</a:t>
            </a:r>
          </a:p>
          <a:p>
            <a:r>
              <a:rPr lang="en-US" dirty="0" smtClean="0"/>
              <a:t>Tutorial Center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76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Colleagues</a:t>
            </a:r>
            <a:endParaRPr lang="en-US" dirty="0">
              <a:solidFill>
                <a:srgbClr val="DD7E0E"/>
              </a:solidFill>
            </a:endParaRPr>
          </a:p>
        </p:txBody>
      </p:sp>
      <p:pic>
        <p:nvPicPr>
          <p:cNvPr id="7" name="Content Placeholder 3" descr="colleag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204857" cy="4343400"/>
          </a:xfrm>
        </p:spPr>
      </p:pic>
    </p:spTree>
    <p:extLst>
      <p:ext uri="{BB962C8B-B14F-4D97-AF65-F5344CB8AC3E}">
        <p14:creationId xmlns:p14="http://schemas.microsoft.com/office/powerpoint/2010/main" val="299991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AAUP Statement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24384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Ethics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2" descr="http://z.about.com/d/politicalhumor/1/0/v/g/1/ethics_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4267200" cy="430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9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Emergency Procedures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239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Know: sign up through </a:t>
            </a:r>
            <a:r>
              <a:rPr lang="en-US" dirty="0" err="1" smtClean="0"/>
              <a:t>WebAdvisor</a:t>
            </a:r>
            <a:endParaRPr lang="en-US" dirty="0"/>
          </a:p>
          <a:p>
            <a:r>
              <a:rPr lang="en-US" dirty="0"/>
              <a:t>SCCCD Police Ex. 5911 or 244-5911</a:t>
            </a:r>
          </a:p>
          <a:p>
            <a:pPr lvl="1"/>
            <a:r>
              <a:rPr lang="en-US" dirty="0"/>
              <a:t>Oakhurst faculty only dial 911 directly</a:t>
            </a:r>
          </a:p>
          <a:p>
            <a:r>
              <a:rPr lang="en-US" dirty="0"/>
              <a:t>New Red SCCCD Emergency Procedure Posters in every classroom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645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Emergency Button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1910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Pushing the Red Button take you directly to the SCCCD Police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You will </a:t>
            </a:r>
            <a:r>
              <a:rPr lang="en-US" b="1" u="sng" dirty="0" smtClean="0"/>
              <a:t>NOT</a:t>
            </a:r>
            <a:r>
              <a:rPr lang="en-US" dirty="0" smtClean="0"/>
              <a:t> hear anything, they will remain quiet while assessing the situation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If needed, they may call you back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This button is </a:t>
            </a:r>
            <a:r>
              <a:rPr lang="en-US" b="1" u="sng" dirty="0" smtClean="0"/>
              <a:t>ONLY</a:t>
            </a:r>
            <a:r>
              <a:rPr lang="en-US" dirty="0" smtClean="0"/>
              <a:t> for emergencies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950" y="2440550"/>
            <a:ext cx="4886630" cy="274873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3276600" y="4495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5257800" cy="381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DD7E0E"/>
                </a:solidFill>
              </a:rPr>
              <a:t>Care of Classroom</a:t>
            </a:r>
            <a:r>
              <a:rPr lang="en-US" dirty="0" smtClean="0">
                <a:solidFill>
                  <a:srgbClr val="DD7E0E"/>
                </a:solidFill>
              </a:rPr>
              <a:t/>
            </a:r>
            <a:br>
              <a:rPr lang="en-US" dirty="0" smtClean="0">
                <a:solidFill>
                  <a:srgbClr val="DD7E0E"/>
                </a:solidFill>
              </a:rPr>
            </a:b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Check classroom</a:t>
            </a:r>
          </a:p>
          <a:p>
            <a:pPr>
              <a:defRPr/>
            </a:pPr>
            <a:r>
              <a:rPr lang="en-US" dirty="0"/>
              <a:t>Turn off the lights</a:t>
            </a:r>
          </a:p>
          <a:p>
            <a:pPr>
              <a:defRPr/>
            </a:pPr>
            <a:r>
              <a:rPr lang="en-US" dirty="0"/>
              <a:t>Leave computers/media in state you found them</a:t>
            </a:r>
          </a:p>
          <a:p>
            <a:pPr>
              <a:defRPr/>
            </a:pPr>
            <a:r>
              <a:rPr lang="en-US" dirty="0"/>
              <a:t>Clean the white boards</a:t>
            </a:r>
          </a:p>
          <a:p>
            <a:pPr>
              <a:defRPr/>
            </a:pPr>
            <a:r>
              <a:rPr lang="en-US" dirty="0"/>
              <a:t>Reset the alarm</a:t>
            </a:r>
          </a:p>
          <a:p>
            <a:pPr>
              <a:defRPr/>
            </a:pPr>
            <a:r>
              <a:rPr lang="en-US" dirty="0"/>
              <a:t>Lock doors</a:t>
            </a:r>
          </a:p>
          <a:p>
            <a:pPr>
              <a:defRPr/>
            </a:pPr>
            <a:r>
              <a:rPr lang="en-US" dirty="0"/>
              <a:t>Repairs submitted via online: “</a:t>
            </a:r>
            <a:r>
              <a:rPr lang="en-US" dirty="0" err="1"/>
              <a:t>schooldude</a:t>
            </a:r>
            <a:r>
              <a:rPr lang="en-US" dirty="0"/>
              <a:t>”</a:t>
            </a:r>
          </a:p>
          <a:p>
            <a:endParaRPr lang="en-US" dirty="0" smtClean="0"/>
          </a:p>
        </p:txBody>
      </p:sp>
      <p:pic>
        <p:nvPicPr>
          <p:cNvPr id="6" name="Picture 4" descr="key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838200"/>
            <a:ext cx="15716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1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Absences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388097"/>
            <a:ext cx="3962400" cy="3641103"/>
          </a:xfrm>
        </p:spPr>
        <p:txBody>
          <a:bodyPr>
            <a:normAutofit fontScale="92500" lnSpcReduction="10000"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b="1" dirty="0" smtClean="0"/>
              <a:t>REEDLEY CAMPUS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Before </a:t>
            </a:r>
            <a:r>
              <a:rPr lang="en-US" dirty="0" smtClean="0"/>
              <a:t>8 am, call 638-0306 or 637-2531</a:t>
            </a:r>
          </a:p>
          <a:p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 smtClean="0"/>
              <a:t>am – 5 pm, contact your dean’s office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5 pm, call the </a:t>
            </a:r>
            <a:r>
              <a:rPr lang="en-US" dirty="0" err="1" smtClean="0"/>
              <a:t>administartor</a:t>
            </a:r>
            <a:r>
              <a:rPr lang="en-US" dirty="0" smtClean="0"/>
              <a:t> </a:t>
            </a:r>
            <a:r>
              <a:rPr lang="en-US" dirty="0" smtClean="0"/>
              <a:t>on duty – 779-5447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9200" y="521550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Fill out an academic absence form within 2 days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364530"/>
            <a:ext cx="3962400" cy="364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 smtClean="0"/>
              <a:t>MADERA &amp; OAKHURST CCC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All Madera CCC Classes: 675-4817 or 675-4800</a:t>
            </a:r>
          </a:p>
          <a:p>
            <a:pPr marL="68580" indent="0">
              <a:buNone/>
            </a:pPr>
            <a:endParaRPr lang="en-US" sz="2200" dirty="0" smtClean="0"/>
          </a:p>
          <a:p>
            <a:r>
              <a:rPr lang="en-US" sz="2200" dirty="0" smtClean="0"/>
              <a:t>All Oakhurst CCC Classes: 683-3940</a:t>
            </a:r>
          </a:p>
          <a:p>
            <a:pPr marL="68580" indent="0">
              <a:buFont typeface="Wingdings 2" pitchFamily="18" charset="2"/>
              <a:buNone/>
            </a:pPr>
            <a:endParaRPr lang="en-US" sz="2200" dirty="0" smtClean="0"/>
          </a:p>
          <a:p>
            <a:r>
              <a:rPr lang="en-US" sz="2200" dirty="0" smtClean="0"/>
              <a:t>After 5 pm: 675-4881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2159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Staff Development</a:t>
            </a:r>
            <a:endParaRPr lang="en-US" dirty="0">
              <a:solidFill>
                <a:srgbClr val="DD7E0E"/>
              </a:solidFill>
            </a:endParaRPr>
          </a:p>
        </p:txBody>
      </p:sp>
      <p:pic>
        <p:nvPicPr>
          <p:cNvPr id="7" name="Picture 6" descr="einstein_cartoon_pro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334000" cy="44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Widely Important Goal (WIG)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6781800" cy="2442177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We Motivate and Inspire Students to Succeed!</a:t>
            </a:r>
          </a:p>
          <a:p>
            <a:endParaRPr lang="en-US" dirty="0"/>
          </a:p>
        </p:txBody>
      </p:sp>
      <p:pic>
        <p:nvPicPr>
          <p:cNvPr id="5" name="Picture 4" descr="FinalRC [Converted]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2895600" cy="3747247"/>
          </a:xfrm>
          <a:prstGeom prst="rect">
            <a:avLst/>
          </a:prstGeom>
        </p:spPr>
      </p:pic>
      <p:pic>
        <p:nvPicPr>
          <p:cNvPr id="6" name="Picture 5" descr="Madera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48200"/>
            <a:ext cx="2264335" cy="1600200"/>
          </a:xfrm>
          <a:prstGeom prst="rect">
            <a:avLst/>
          </a:prstGeom>
        </p:spPr>
      </p:pic>
      <p:pic>
        <p:nvPicPr>
          <p:cNvPr id="7" name="Picture 6" descr="Oakhurst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00600"/>
            <a:ext cx="232559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Communication/Mail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724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don’t use Facebook</a:t>
            </a:r>
            <a:endParaRPr lang="en-US" dirty="0"/>
          </a:p>
          <a:p>
            <a:r>
              <a:rPr lang="en-US" dirty="0" smtClean="0"/>
              <a:t>RC email</a:t>
            </a:r>
            <a:endParaRPr lang="en-US" dirty="0"/>
          </a:p>
          <a:p>
            <a:r>
              <a:rPr lang="en-US" dirty="0"/>
              <a:t>Tiger </a:t>
            </a:r>
            <a:r>
              <a:rPr lang="en-US" dirty="0" smtClean="0"/>
              <a:t>One </a:t>
            </a:r>
            <a:r>
              <a:rPr lang="en-US" dirty="0"/>
              <a:t>card -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Mail Room/Alarms</a:t>
            </a:r>
          </a:p>
          <a:p>
            <a:r>
              <a:rPr lang="en-US" dirty="0" smtClean="0"/>
              <a:t>Text Messages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email-co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2895600" cy="38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Tutorial Centers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86200" cy="4800600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b="1" dirty="0" smtClean="0"/>
              <a:t>REEDLEY CAMPUS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General </a:t>
            </a:r>
            <a:r>
              <a:rPr lang="en-US" dirty="0" smtClean="0"/>
              <a:t>Tutorial Center (Call the Learning Center) – Library LRC 111</a:t>
            </a:r>
            <a:endParaRPr lang="en-US" dirty="0"/>
          </a:p>
          <a:p>
            <a:r>
              <a:rPr lang="en-US" dirty="0" smtClean="0"/>
              <a:t>Reading &amp; Writing Center – HUM 58</a:t>
            </a:r>
            <a:endParaRPr lang="en-US" dirty="0"/>
          </a:p>
          <a:p>
            <a:r>
              <a:rPr lang="en-US" dirty="0" smtClean="0"/>
              <a:t>Math Center – FEM 1</a:t>
            </a:r>
            <a:endParaRPr lang="en-US" dirty="0"/>
          </a:p>
          <a:p>
            <a:r>
              <a:rPr lang="en-US" dirty="0" smtClean="0"/>
              <a:t>Communications Lab – SOC 38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1599414"/>
            <a:ext cx="3886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MADERA CAMPUS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General Tutorial Center (Call the Learning Center) – R1A</a:t>
            </a:r>
          </a:p>
          <a:p>
            <a:r>
              <a:rPr lang="en-US" dirty="0" smtClean="0"/>
              <a:t>Reading &amp; Writing Center – AM 154</a:t>
            </a:r>
          </a:p>
          <a:p>
            <a:r>
              <a:rPr lang="en-US" dirty="0" smtClean="0"/>
              <a:t>STEM Center – R4A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910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Tenure Process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r>
              <a:rPr lang="en-US" dirty="0"/>
              <a:t>Four year process</a:t>
            </a:r>
          </a:p>
          <a:p>
            <a:r>
              <a:rPr lang="en-US" dirty="0"/>
              <a:t>Review regulations and timelines</a:t>
            </a:r>
          </a:p>
          <a:p>
            <a:r>
              <a:rPr lang="en-US" dirty="0"/>
              <a:t>Committee: supervisor, two peers</a:t>
            </a:r>
          </a:p>
          <a:p>
            <a:r>
              <a:rPr lang="en-US" dirty="0"/>
              <a:t>Classroom visits and student evaluation</a:t>
            </a:r>
          </a:p>
          <a:p>
            <a:r>
              <a:rPr lang="en-US" dirty="0"/>
              <a:t>Self-evaluation included</a:t>
            </a:r>
          </a:p>
          <a:p>
            <a:r>
              <a:rPr lang="en-US" dirty="0"/>
              <a:t>Professional activities</a:t>
            </a:r>
          </a:p>
          <a:p>
            <a:r>
              <a:rPr lang="en-US" dirty="0"/>
              <a:t>Duties and responsibilities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708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Tenure Process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dirty="0" smtClean="0"/>
              <a:t>Four-year process, contract guided</a:t>
            </a:r>
          </a:p>
          <a:p>
            <a:pPr marL="68580" indent="0">
              <a:lnSpc>
                <a:spcPct val="90000"/>
              </a:lnSpc>
              <a:buNone/>
            </a:pPr>
            <a:endParaRPr lang="en-US" dirty="0" smtClean="0"/>
          </a:p>
          <a:p>
            <a:pPr marL="68580" indent="0">
              <a:lnSpc>
                <a:spcPct val="90000"/>
              </a:lnSpc>
              <a:buNone/>
            </a:pPr>
            <a:r>
              <a:rPr lang="en-US" dirty="0" smtClean="0"/>
              <a:t>Week 1-5:</a:t>
            </a:r>
            <a:endParaRPr lang="en-US" dirty="0"/>
          </a:p>
          <a:p>
            <a:r>
              <a:rPr lang="en-US" dirty="0"/>
              <a:t>Committee is established; supervisor and 2 peers</a:t>
            </a:r>
          </a:p>
          <a:p>
            <a:r>
              <a:rPr lang="en-US" dirty="0"/>
              <a:t>First meeting: review regulations and timelines</a:t>
            </a:r>
          </a:p>
          <a:p>
            <a:r>
              <a:rPr lang="en-US" dirty="0"/>
              <a:t>Supervisor starts Duties and Responsibilities Evaluation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89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Tenure Process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3581400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dirty="0"/>
              <a:t>Week </a:t>
            </a:r>
            <a:r>
              <a:rPr lang="en-US" dirty="0" smtClean="0"/>
              <a:t>6-13:</a:t>
            </a:r>
            <a:endParaRPr lang="en-US" dirty="0"/>
          </a:p>
          <a:p>
            <a:r>
              <a:rPr lang="en-US" dirty="0"/>
              <a:t>Classroom visitations (each member) and student evaluations (minimum 1 class)</a:t>
            </a:r>
          </a:p>
          <a:p>
            <a:r>
              <a:rPr lang="en-US" dirty="0"/>
              <a:t>List of professional activities </a:t>
            </a:r>
          </a:p>
          <a:p>
            <a:r>
              <a:rPr lang="en-US" dirty="0"/>
              <a:t>Copies of classroom records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24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Tenure Process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dirty="0"/>
              <a:t>Week </a:t>
            </a:r>
            <a:r>
              <a:rPr lang="en-US" dirty="0" smtClean="0"/>
              <a:t>14-16:</a:t>
            </a:r>
            <a:endParaRPr lang="en-US" dirty="0"/>
          </a:p>
          <a:p>
            <a:r>
              <a:rPr lang="en-US" dirty="0"/>
              <a:t>Self-evaluation </a:t>
            </a:r>
          </a:p>
          <a:p>
            <a:r>
              <a:rPr lang="en-US" dirty="0"/>
              <a:t>Committee </a:t>
            </a:r>
            <a:r>
              <a:rPr lang="en-US" dirty="0" smtClean="0"/>
              <a:t>meeting</a:t>
            </a:r>
          </a:p>
          <a:p>
            <a:endParaRPr lang="en-US" dirty="0"/>
          </a:p>
          <a:p>
            <a:pPr marL="68580" indent="0">
              <a:lnSpc>
                <a:spcPct val="90000"/>
              </a:lnSpc>
              <a:buNone/>
            </a:pPr>
            <a:r>
              <a:rPr lang="en-US" dirty="0"/>
              <a:t>Week </a:t>
            </a:r>
            <a:r>
              <a:rPr lang="en-US" dirty="0" smtClean="0"/>
              <a:t>17-18:</a:t>
            </a:r>
            <a:endParaRPr lang="en-US" dirty="0"/>
          </a:p>
          <a:p>
            <a:r>
              <a:rPr lang="en-US" dirty="0"/>
              <a:t>Employment recommendation to president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72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39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Faculty Responsibilities 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r>
              <a:rPr lang="en-US" dirty="0"/>
              <a:t>40 hour work week</a:t>
            </a:r>
          </a:p>
          <a:p>
            <a:r>
              <a:rPr lang="en-US" dirty="0"/>
              <a:t>177 days/year</a:t>
            </a:r>
          </a:p>
          <a:p>
            <a:r>
              <a:rPr lang="en-US" dirty="0"/>
              <a:t>1 Duty day per semester required (Thursday meeting before ea. semester starts)</a:t>
            </a:r>
          </a:p>
          <a:p>
            <a:r>
              <a:rPr lang="en-US" dirty="0" smtClean="0"/>
              <a:t> 2 “Flex Days” (10 total hours) </a:t>
            </a:r>
            <a:endParaRPr lang="en-US" dirty="0"/>
          </a:p>
          <a:p>
            <a:r>
              <a:rPr lang="en-US" dirty="0"/>
              <a:t>Office hours 3-5 hours/week</a:t>
            </a:r>
          </a:p>
          <a:p>
            <a:pPr lvl="1"/>
            <a:r>
              <a:rPr lang="en-US" sz="2400" dirty="0"/>
              <a:t>Incl. non-teaching days</a:t>
            </a:r>
          </a:p>
          <a:p>
            <a:r>
              <a:rPr lang="en-US" dirty="0"/>
              <a:t>40% of total load must be face-to-face</a:t>
            </a:r>
          </a:p>
          <a:p>
            <a:r>
              <a:rPr lang="en-US" dirty="0"/>
              <a:t>LGI load factor – per number of students above 50, at census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88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FLEX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096000" cy="2362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Flex Day </a:t>
            </a:r>
            <a:r>
              <a:rPr lang="en-US" dirty="0" smtClean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46305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Flex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>
            <a:normAutofit/>
          </a:bodyPr>
          <a:lstStyle/>
          <a:p>
            <a:r>
              <a:rPr lang="en-US" dirty="0"/>
              <a:t>Your contract is 175 teaching days and 2 Flex Days</a:t>
            </a:r>
          </a:p>
          <a:p>
            <a:r>
              <a:rPr lang="en-US" dirty="0"/>
              <a:t>600 minutes of Flex activities are required per academic year-10 hours total</a:t>
            </a:r>
          </a:p>
          <a:p>
            <a:r>
              <a:rPr lang="en-US" dirty="0"/>
              <a:t>Documents: Blackboard-Office of Instruction/Flex/Flex Reporting </a:t>
            </a:r>
          </a:p>
          <a:p>
            <a:pPr lvl="1"/>
            <a:r>
              <a:rPr lang="en-US" sz="2400" dirty="0"/>
              <a:t>Flex Reports due no later than Friday, May 18</a:t>
            </a:r>
            <a:r>
              <a:rPr lang="en-US" sz="2400" baseline="30000" dirty="0"/>
              <a:t>th</a:t>
            </a:r>
            <a:r>
              <a:rPr lang="en-US" sz="2400" dirty="0"/>
              <a:t> to </a:t>
            </a:r>
            <a:r>
              <a:rPr lang="en-US" sz="2400" dirty="0" err="1"/>
              <a:t>Sarina</a:t>
            </a:r>
            <a:r>
              <a:rPr lang="en-US" sz="2400" dirty="0"/>
              <a:t> Torres</a:t>
            </a:r>
          </a:p>
          <a:p>
            <a:r>
              <a:rPr lang="en-US" dirty="0"/>
              <a:t>Reported by O. of I. per instructor to the CCCCO</a:t>
            </a:r>
          </a:p>
          <a:p>
            <a:r>
              <a:rPr lang="en-US" dirty="0"/>
              <a:t>Today’s activities CAN be counted for Flex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03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Flex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648200"/>
          </a:xfrm>
        </p:spPr>
        <p:txBody>
          <a:bodyPr>
            <a:noAutofit/>
          </a:bodyPr>
          <a:lstStyle/>
          <a:p>
            <a:r>
              <a:rPr lang="en-US" sz="2200" dirty="0"/>
              <a:t>Activities may be on “Flex Day” (Friday before start of each semester) planned by Academic Senate or during the academic year, but not in the summer</a:t>
            </a:r>
          </a:p>
          <a:p>
            <a:pPr lvl="1"/>
            <a:r>
              <a:rPr lang="en-US" dirty="0"/>
              <a:t>List of activities for Fall 2017 Flex Day in packet and emailed</a:t>
            </a:r>
          </a:p>
          <a:p>
            <a:r>
              <a:rPr lang="en-US" sz="2200" dirty="0"/>
              <a:t>Activities may be on your own, or with department members</a:t>
            </a:r>
          </a:p>
          <a:p>
            <a:pPr lvl="1"/>
            <a:r>
              <a:rPr lang="en-US" dirty="0"/>
              <a:t>Workshops, conferences, program review activities, acceleration, assessment etc.</a:t>
            </a:r>
          </a:p>
          <a:p>
            <a:pPr lvl="2"/>
            <a:r>
              <a:rPr lang="en-US" sz="2200" dirty="0"/>
              <a:t>List of approved activities on Blackboard (RC Office of Instruction)</a:t>
            </a:r>
          </a:p>
          <a:p>
            <a:pPr lvl="1"/>
            <a:r>
              <a:rPr lang="en-US" dirty="0"/>
              <a:t>Must be outside your teaching time and office hour time   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230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Overview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086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Welcome/Introductions-Dale van Dam/Claudia </a:t>
            </a:r>
            <a:r>
              <a:rPr lang="en-US" sz="2000" dirty="0" smtClean="0"/>
              <a:t>Habib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Ice Breaker/Team Building Exercise – Marie Harris</a:t>
            </a:r>
            <a:endParaRPr lang="en-US" sz="2000" dirty="0"/>
          </a:p>
          <a:p>
            <a:r>
              <a:rPr lang="en-US" sz="2000" dirty="0"/>
              <a:t>Student Conduct, Wellness Concerns, Plagiarism-Shannon Solis</a:t>
            </a:r>
          </a:p>
          <a:p>
            <a:r>
              <a:rPr lang="en-US" sz="2000" dirty="0"/>
              <a:t>Academic Senate-Stephanie Curry</a:t>
            </a:r>
          </a:p>
          <a:p>
            <a:r>
              <a:rPr lang="en-US" sz="2000" dirty="0"/>
              <a:t>SLOs/Canvas Updates/OER-Amanda </a:t>
            </a:r>
            <a:r>
              <a:rPr lang="en-US" sz="2000" dirty="0" err="1"/>
              <a:t>Taintor</a:t>
            </a:r>
            <a:endParaRPr lang="en-US" sz="2000" dirty="0"/>
          </a:p>
          <a:p>
            <a:r>
              <a:rPr lang="en-US" sz="2000" dirty="0"/>
              <a:t>Accreditation Updates –Dale van Dam</a:t>
            </a:r>
          </a:p>
          <a:p>
            <a:r>
              <a:rPr lang="en-US" sz="2000" dirty="0"/>
              <a:t>Nuts and Bolts </a:t>
            </a:r>
            <a:r>
              <a:rPr lang="en-US" sz="2000" dirty="0" smtClean="0"/>
              <a:t>(including roster </a:t>
            </a:r>
            <a:r>
              <a:rPr lang="en-US" sz="2000" dirty="0"/>
              <a:t>management and census date awareness)-David Clark</a:t>
            </a:r>
          </a:p>
          <a:p>
            <a:r>
              <a:rPr lang="en-US" sz="2000" dirty="0"/>
              <a:t>Faculty Handbook Overview-Todd Davis</a:t>
            </a:r>
          </a:p>
          <a:p>
            <a:r>
              <a:rPr lang="en-US" sz="2000" dirty="0"/>
              <a:t>Tenure Process-Marie Harris</a:t>
            </a:r>
          </a:p>
          <a:p>
            <a:r>
              <a:rPr lang="en-US" sz="2000" dirty="0"/>
              <a:t>Flex Day Requirements-Dale van Dam/</a:t>
            </a:r>
            <a:r>
              <a:rPr lang="en-US" sz="2000" dirty="0" err="1"/>
              <a:t>Sarina</a:t>
            </a:r>
            <a:r>
              <a:rPr lang="en-US" sz="2000" dirty="0"/>
              <a:t> Torres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99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Questions???</a:t>
            </a:r>
            <a:endParaRPr lang="en-US" dirty="0">
              <a:solidFill>
                <a:srgbClr val="DD7E0E"/>
              </a:solidFill>
            </a:endParaRPr>
          </a:p>
        </p:txBody>
      </p:sp>
      <p:pic>
        <p:nvPicPr>
          <p:cNvPr id="7" name="Picture 6" descr="FinalRC [Converted]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2895600" cy="3747247"/>
          </a:xfrm>
          <a:prstGeom prst="rect">
            <a:avLst/>
          </a:prstGeom>
        </p:spPr>
      </p:pic>
      <p:pic>
        <p:nvPicPr>
          <p:cNvPr id="8" name="Picture 7" descr="Madera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2264335" cy="1600200"/>
          </a:xfrm>
          <a:prstGeom prst="rect">
            <a:avLst/>
          </a:prstGeom>
        </p:spPr>
      </p:pic>
      <p:pic>
        <p:nvPicPr>
          <p:cNvPr id="9" name="Picture 8" descr="Oakhurst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00600"/>
            <a:ext cx="232559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Nuts and Bolts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Just the essentials!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Placeholder 6" descr="MC900366098.WMF"/>
          <p:cNvPicPr>
            <a:picLocks noChangeAspect="1"/>
          </p:cNvPicPr>
          <p:nvPr/>
        </p:nvPicPr>
        <p:blipFill>
          <a:blip r:embed="rId2"/>
          <a:srcRect t="2373" b="2373"/>
          <a:stretch>
            <a:fillRect/>
          </a:stretch>
        </p:blipFill>
        <p:spPr>
          <a:xfrm>
            <a:off x="2895600" y="1828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37" y="685800"/>
            <a:ext cx="3973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DD7E0E"/>
                </a:solidFill>
              </a:rPr>
              <a:t>Roster Example</a:t>
            </a:r>
            <a:endParaRPr lang="en-US" sz="4000" dirty="0">
              <a:solidFill>
                <a:srgbClr val="DD7E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4448" b="39922"/>
          <a:stretch/>
        </p:blipFill>
        <p:spPr>
          <a:xfrm>
            <a:off x="1143000" y="3657600"/>
            <a:ext cx="6803232" cy="26599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447800"/>
            <a:ext cx="7848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/>
              <a:t>CENSUS DATE (location in yellow)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Certify Roster ON this day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Last day for student to add with add code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Last day to drop to </a:t>
            </a:r>
            <a:r>
              <a:rPr lang="en-US" sz="1600" dirty="0" err="1" smtClean="0"/>
              <a:t>avord</a:t>
            </a:r>
            <a:r>
              <a:rPr lang="en-US" sz="1600" dirty="0" smtClean="0"/>
              <a:t> a “W”</a:t>
            </a:r>
          </a:p>
          <a:p>
            <a:r>
              <a:rPr lang="en-US" sz="1800" b="1" dirty="0" smtClean="0"/>
              <a:t>DROP DATE (location in pink)</a:t>
            </a:r>
            <a:endParaRPr lang="en-US" sz="1800" dirty="0"/>
          </a:p>
          <a:p>
            <a:pPr lvl="1"/>
            <a:r>
              <a:rPr lang="en-US" sz="1600" dirty="0" smtClean="0"/>
              <a:t>Final Drop Date: Last day to drop with a “W.” Letter grades must be assigned after this date(A, B, C, D, F or I)</a:t>
            </a:r>
          </a:p>
        </p:txBody>
      </p:sp>
    </p:spTree>
    <p:extLst>
      <p:ext uri="{BB962C8B-B14F-4D97-AF65-F5344CB8AC3E}">
        <p14:creationId xmlns:p14="http://schemas.microsoft.com/office/powerpoint/2010/main" val="3922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838200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DD7E0E"/>
                </a:solidFill>
              </a:rPr>
              <a:t>WebAdvisor</a:t>
            </a:r>
            <a:endParaRPr lang="en-US" sz="4000" dirty="0" smtClean="0">
              <a:solidFill>
                <a:srgbClr val="DD7E0E"/>
              </a:solidFill>
            </a:endParaRPr>
          </a:p>
        </p:txBody>
      </p:sp>
      <p:pic>
        <p:nvPicPr>
          <p:cNvPr id="5" name="Picture 4" descr="webadviso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209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52600"/>
            <a:ext cx="7848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Grades</a:t>
            </a:r>
          </a:p>
          <a:p>
            <a:r>
              <a:rPr lang="en-US" dirty="0"/>
              <a:t>Roster Updates</a:t>
            </a:r>
          </a:p>
          <a:p>
            <a:r>
              <a:rPr lang="en-US" dirty="0"/>
              <a:t>Early Alert</a:t>
            </a:r>
          </a:p>
          <a:p>
            <a:r>
              <a:rPr lang="en-US" dirty="0"/>
              <a:t>Grades - Data Submission</a:t>
            </a:r>
          </a:p>
          <a:p>
            <a:r>
              <a:rPr lang="en-US" dirty="0"/>
              <a:t>Attendance submission</a:t>
            </a:r>
          </a:p>
          <a:p>
            <a:pPr lvl="1"/>
            <a:r>
              <a:rPr lang="en-US" dirty="0">
                <a:hlinkClick r:id="rId4"/>
              </a:rPr>
              <a:t>http://www.eduforms.com</a:t>
            </a:r>
            <a:r>
              <a:rPr lang="en-US" dirty="0" smtClean="0">
                <a:hlinkClick r:id="rId4"/>
              </a:rPr>
              <a:t>/</a:t>
            </a:r>
          </a:p>
          <a:p>
            <a:pPr marL="365760" lvl="1" indent="0">
              <a:buNone/>
            </a:pPr>
            <a:r>
              <a:rPr lang="en-US" dirty="0" smtClean="0">
                <a:hlinkClick r:id="rId4"/>
              </a:rPr>
              <a:t>cgi</a:t>
            </a:r>
            <a:r>
              <a:rPr lang="en-US" dirty="0">
                <a:hlinkClick r:id="rId4"/>
              </a:rPr>
              <a:t>/forms/forms.cgi?</a:t>
            </a:r>
            <a:r>
              <a:rPr lang="en-US" dirty="0" smtClean="0">
                <a:hlinkClick r:id="rId4"/>
              </a:rPr>
              <a:t>sch</a:t>
            </a:r>
          </a:p>
          <a:p>
            <a:pPr marL="365760" lvl="1" indent="0">
              <a:buNone/>
            </a:pPr>
            <a:r>
              <a:rPr lang="en-US" dirty="0" smtClean="0">
                <a:hlinkClick r:id="rId4"/>
              </a:rPr>
              <a:t>=</a:t>
            </a:r>
            <a:r>
              <a:rPr lang="en-US" dirty="0">
                <a:hlinkClick r:id="rId4"/>
              </a:rPr>
              <a:t>Faculty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4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D7E0E"/>
                </a:solidFill>
              </a:rPr>
              <a:t>Course Outline of Record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76400"/>
            <a:ext cx="7848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>
                <a:latin typeface="Century Gothic"/>
                <a:cs typeface="Century Gothic"/>
              </a:rPr>
              <a:t>It is extremely important that the Course Outline of Record (COR) be followed, as it has been approved by the department, the Curriculum Committee and the CCCCO. </a:t>
            </a:r>
          </a:p>
          <a:p>
            <a:pPr>
              <a:lnSpc>
                <a:spcPct val="90000"/>
              </a:lnSpc>
            </a:pPr>
            <a:endParaRPr lang="en-US" b="1" dirty="0"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Century Gothic"/>
                <a:cs typeface="Century Gothic"/>
              </a:rPr>
              <a:t>It also assures consistency among instructors and from one semester to  the next.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entury Gothic"/>
                <a:cs typeface="Century Gothic"/>
              </a:rPr>
              <a:t>    </a:t>
            </a:r>
            <a:r>
              <a:rPr lang="en-US" sz="1800" b="1" dirty="0">
                <a:latin typeface="Century Gothic"/>
                <a:cs typeface="Century Gothic"/>
                <a:hlinkClick r:id="rId2"/>
              </a:rPr>
              <a:t>http://www.curricunet.com/reedley/</a:t>
            </a:r>
            <a:endParaRPr lang="en-US" sz="1800" b="1" dirty="0">
              <a:latin typeface="Century Gothic"/>
              <a:cs typeface="Century Gothic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9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1524000"/>
            <a:ext cx="7086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DD7E0E"/>
                </a:solidFill>
              </a:rPr>
              <a:t>Participation Points vs. Attendance Points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590800"/>
            <a:ext cx="7848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b="1" dirty="0" smtClean="0">
                <a:latin typeface="Century Gothic"/>
                <a:cs typeface="Century Gothic"/>
              </a:rPr>
              <a:t>PARTICIPATION POINTS</a:t>
            </a:r>
            <a:r>
              <a:rPr lang="en-US" dirty="0" smtClean="0">
                <a:latin typeface="Century Gothic"/>
                <a:cs typeface="Century Gothic"/>
              </a:rPr>
              <a:t>: </a:t>
            </a:r>
            <a:r>
              <a:rPr lang="en-US" dirty="0">
                <a:latin typeface="Century Gothic"/>
                <a:cs typeface="Century Gothic"/>
              </a:rPr>
              <a:t>a good way to encourage regular attendance. You must provide, detailed in your syllabus, precisely how these participation points will affect the student’s grade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 Be careful to refer to it as </a:t>
            </a:r>
            <a:r>
              <a:rPr lang="en-US" b="1" dirty="0">
                <a:latin typeface="Century Gothic"/>
                <a:cs typeface="Century Gothic"/>
              </a:rPr>
              <a:t>PARTICIPATION POINTS </a:t>
            </a:r>
            <a:r>
              <a:rPr lang="en-US" dirty="0">
                <a:latin typeface="Century Gothic"/>
                <a:cs typeface="Century Gothic"/>
              </a:rPr>
              <a:t>in your syllabus and not as attendance points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D7E0E"/>
                </a:solidFill>
              </a:rPr>
              <a:t>Syllabus</a:t>
            </a:r>
            <a:endParaRPr lang="en-US" dirty="0">
              <a:solidFill>
                <a:srgbClr val="DD7E0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800600"/>
          </a:xfrm>
        </p:spPr>
        <p:txBody>
          <a:bodyPr>
            <a:normAutofit lnSpcReduction="10000"/>
          </a:bodyPr>
          <a:lstStyle/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dirty="0">
                <a:latin typeface="Century Gothic"/>
                <a:cs typeface="Century Gothic"/>
              </a:rPr>
              <a:t>copy of each class </a:t>
            </a:r>
            <a:r>
              <a:rPr lang="en-US" u="sng" dirty="0">
                <a:latin typeface="Century Gothic"/>
                <a:cs typeface="Century Gothic"/>
              </a:rPr>
              <a:t>syllabus</a:t>
            </a:r>
            <a:r>
              <a:rPr lang="en-US" dirty="0">
                <a:latin typeface="Century Gothic"/>
                <a:cs typeface="Century Gothic"/>
              </a:rPr>
              <a:t> is to be sent </a:t>
            </a:r>
          </a:p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entury Gothic"/>
                <a:cs typeface="Century Gothic"/>
              </a:rPr>
              <a:t>via </a:t>
            </a:r>
            <a:r>
              <a:rPr lang="en-US" dirty="0">
                <a:latin typeface="Century Gothic"/>
                <a:cs typeface="Century Gothic"/>
              </a:rPr>
              <a:t>e-mail to your division aide no later than </a:t>
            </a:r>
            <a:endParaRPr lang="en-US" dirty="0" smtClean="0">
              <a:latin typeface="Century Gothic"/>
              <a:cs typeface="Century Gothic"/>
            </a:endParaRPr>
          </a:p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latin typeface="Century Gothic"/>
                <a:cs typeface="Century Gothic"/>
              </a:rPr>
              <a:t>Wednesday</a:t>
            </a:r>
            <a:r>
              <a:rPr lang="en-US" b="1" dirty="0">
                <a:latin typeface="Century Gothic"/>
                <a:cs typeface="Century Gothic"/>
              </a:rPr>
              <a:t>, </a:t>
            </a:r>
            <a:r>
              <a:rPr lang="en-US" b="1" dirty="0" smtClean="0">
                <a:latin typeface="Century Gothic"/>
                <a:cs typeface="Century Gothic"/>
              </a:rPr>
              <a:t>August 16</a:t>
            </a:r>
            <a:r>
              <a:rPr lang="en-US" dirty="0" smtClean="0">
                <a:latin typeface="Century Gothic"/>
                <a:cs typeface="Century Gothic"/>
              </a:rPr>
              <a:t>.(</a:t>
            </a:r>
            <a:r>
              <a:rPr lang="en-US" dirty="0">
                <a:latin typeface="Century Gothic"/>
                <a:cs typeface="Century Gothic"/>
              </a:rPr>
              <a:t>Even if there are no </a:t>
            </a:r>
            <a:endParaRPr lang="en-US" dirty="0" smtClean="0">
              <a:latin typeface="Century Gothic"/>
              <a:cs typeface="Century Gothic"/>
            </a:endParaRPr>
          </a:p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entury Gothic"/>
                <a:cs typeface="Century Gothic"/>
              </a:rPr>
              <a:t>changes </a:t>
            </a:r>
            <a:r>
              <a:rPr lang="en-US" dirty="0">
                <a:latin typeface="Century Gothic"/>
                <a:cs typeface="Century Gothic"/>
              </a:rPr>
              <a:t>from the previous semester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</a:p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endParaRPr lang="en-US" b="1" i="1" dirty="0" smtClean="0">
              <a:latin typeface="Century Gothic"/>
              <a:cs typeface="Century Gothic"/>
            </a:endParaRPr>
          </a:p>
          <a:p>
            <a:pPr marL="55563" indent="-55563">
              <a:lnSpc>
                <a:spcPct val="80000"/>
              </a:lnSpc>
              <a:buFont typeface="Wingdings" pitchFamily="2" charset="2"/>
              <a:buNone/>
            </a:pPr>
            <a:r>
              <a:rPr lang="en-US" b="1" i="1" dirty="0" smtClean="0">
                <a:latin typeface="Century Gothic"/>
                <a:cs typeface="Century Gothic"/>
              </a:rPr>
              <a:t>Be sure to include:</a:t>
            </a:r>
            <a:endParaRPr lang="en-US" b="1" i="1" dirty="0">
              <a:latin typeface="Century Gothic"/>
              <a:cs typeface="Century Gothic"/>
            </a:endParaRPr>
          </a:p>
          <a:p>
            <a:r>
              <a:rPr lang="en-US" dirty="0" smtClean="0"/>
              <a:t>Instructor’s Full Name</a:t>
            </a:r>
          </a:p>
          <a:p>
            <a:r>
              <a:rPr lang="en-US" dirty="0" smtClean="0"/>
              <a:t>Label it: “Syllabus”</a:t>
            </a:r>
            <a:endParaRPr lang="en-US" dirty="0"/>
          </a:p>
          <a:p>
            <a:r>
              <a:rPr lang="en-US" dirty="0" smtClean="0"/>
              <a:t>Class Name and schedule #’s – example: ENGL-1A-23456</a:t>
            </a:r>
            <a:endParaRPr lang="en-US" dirty="0"/>
          </a:p>
          <a:p>
            <a:r>
              <a:rPr lang="en-US" dirty="0" smtClean="0"/>
              <a:t>Semester – “Fall 17”</a:t>
            </a:r>
            <a:endParaRPr lang="en-US" dirty="0"/>
          </a:p>
          <a:p>
            <a:r>
              <a:rPr lang="en-US" dirty="0" smtClean="0"/>
              <a:t>Class Meeting Days, Time, and Location</a:t>
            </a:r>
            <a:endParaRPr lang="en-US" dirty="0"/>
          </a:p>
          <a:p>
            <a:r>
              <a:rPr lang="en-US" dirty="0" smtClean="0"/>
              <a:t>Refer to Faculty Handbook for a sample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8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1361</TotalTime>
  <Words>1245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2</vt:lpstr>
      <vt:lpstr>Austin</vt:lpstr>
      <vt:lpstr>New Full-Time Faculty Orientation </vt:lpstr>
      <vt:lpstr>Widely Important Goal (WIG)</vt:lpstr>
      <vt:lpstr>Overview</vt:lpstr>
      <vt:lpstr>Nuts and Bolts </vt:lpstr>
      <vt:lpstr>PowerPoint Presentation</vt:lpstr>
      <vt:lpstr>PowerPoint Presentation</vt:lpstr>
      <vt:lpstr>PowerPoint Presentation</vt:lpstr>
      <vt:lpstr>PowerPoint Presentation</vt:lpstr>
      <vt:lpstr>Syllabus</vt:lpstr>
      <vt:lpstr>First Class Session</vt:lpstr>
      <vt:lpstr>Important Dates</vt:lpstr>
      <vt:lpstr>2017-2018 Faculty Handbook</vt:lpstr>
      <vt:lpstr>Colleagues</vt:lpstr>
      <vt:lpstr>AAUP Statement</vt:lpstr>
      <vt:lpstr>Emergency Procedures</vt:lpstr>
      <vt:lpstr>Emergency Button</vt:lpstr>
      <vt:lpstr>Care of Classroom </vt:lpstr>
      <vt:lpstr>Absences</vt:lpstr>
      <vt:lpstr>Staff Development</vt:lpstr>
      <vt:lpstr>Communication/Mail</vt:lpstr>
      <vt:lpstr>Tutorial Centers</vt:lpstr>
      <vt:lpstr>Tenure Process</vt:lpstr>
      <vt:lpstr>Tenure Process</vt:lpstr>
      <vt:lpstr>Tenure Process</vt:lpstr>
      <vt:lpstr>Tenure Process</vt:lpstr>
      <vt:lpstr>Faculty Responsibilities </vt:lpstr>
      <vt:lpstr>FLEX</vt:lpstr>
      <vt:lpstr>Flex</vt:lpstr>
      <vt:lpstr>Flex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</dc:title>
  <dc:creator>Jan Dekker</dc:creator>
  <cp:lastModifiedBy>Sarina Torres</cp:lastModifiedBy>
  <cp:revision>78</cp:revision>
  <dcterms:created xsi:type="dcterms:W3CDTF">2015-02-17T05:32:19Z</dcterms:created>
  <dcterms:modified xsi:type="dcterms:W3CDTF">2017-08-07T17:15:22Z</dcterms:modified>
</cp:coreProperties>
</file>