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1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5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5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3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3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8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AF77-7499-4A51-8030-F2692133D97A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CCDC7-9E1C-446D-8A30-7158A6AC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459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 smtClean="0"/>
              <a:t>Budget Development Process</a:t>
            </a:r>
            <a:endParaRPr lang="en-US" b="1" dirty="0"/>
          </a:p>
        </p:txBody>
      </p:sp>
      <p:pic>
        <p:nvPicPr>
          <p:cNvPr id="4" name="image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4310" y="1864591"/>
            <a:ext cx="6054436" cy="13717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158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3657" t="25679" r="1662" b="4493"/>
          <a:stretch/>
        </p:blipFill>
        <p:spPr>
          <a:xfrm>
            <a:off x="3556748" y="298580"/>
            <a:ext cx="7173456" cy="63556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83" y="298580"/>
            <a:ext cx="4117909" cy="9330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583" y="2034073"/>
            <a:ext cx="36676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Integrated Planning Cycle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137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497" y="0"/>
            <a:ext cx="7616182" cy="12271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687" y="690319"/>
            <a:ext cx="12339373" cy="2316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11" y="3946444"/>
            <a:ext cx="12022354" cy="1414395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-171660" y="3249258"/>
            <a:ext cx="12282225" cy="3462485"/>
            <a:chOff x="-171660" y="3249258"/>
            <a:chExt cx="12282225" cy="3462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71660" y="3249258"/>
              <a:ext cx="9730059" cy="859611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211" y="5460565"/>
              <a:ext cx="2286198" cy="119492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02120" y="5472830"/>
              <a:ext cx="2292295" cy="119492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01074" y="5438831"/>
              <a:ext cx="2292295" cy="119492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428431" y="5378483"/>
              <a:ext cx="4682134" cy="1249788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661307" y="5666014"/>
              <a:ext cx="1630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Budget Committee</a:t>
              </a:r>
              <a:endParaRPr 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30425" y="5511414"/>
              <a:ext cx="159056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President’s Advisory Council</a:t>
              </a:r>
              <a:endParaRPr lang="en-US" sz="24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478235" y="5576896"/>
            <a:ext cx="161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President’s</a:t>
            </a:r>
          </a:p>
          <a:p>
            <a:pPr algn="ctr"/>
            <a:r>
              <a:rPr lang="en-US" sz="2400" dirty="0" smtClean="0"/>
              <a:t>Cabinet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393136" y="5761561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President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6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5078"/>
            <a:ext cx="10730593" cy="50618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Manage resources to fund Strategic Initiatives that directly support student success, program growth, and Vision 2025</a:t>
            </a:r>
          </a:p>
          <a:p>
            <a:r>
              <a:rPr lang="en-US" dirty="0" smtClean="0"/>
              <a:t>Align </a:t>
            </a:r>
            <a:r>
              <a:rPr lang="en-US" dirty="0"/>
              <a:t>with the strategic plan of the </a:t>
            </a:r>
            <a:r>
              <a:rPr lang="en-US" dirty="0" smtClean="0"/>
              <a:t>college including Vision, Mission and Program Review</a:t>
            </a:r>
            <a:endParaRPr lang="en-US" dirty="0"/>
          </a:p>
          <a:p>
            <a:r>
              <a:rPr lang="en-US" dirty="0" smtClean="0"/>
              <a:t>Achieve </a:t>
            </a:r>
            <a:r>
              <a:rPr lang="en-US" dirty="0"/>
              <a:t>Strategic Goals - ensuring sufficient resources for student success, expanding services (growth) and institutional support</a:t>
            </a:r>
          </a:p>
          <a:p>
            <a:r>
              <a:rPr lang="en-US" dirty="0" smtClean="0"/>
              <a:t>Maintain </a:t>
            </a:r>
            <a:r>
              <a:rPr lang="en-US" dirty="0"/>
              <a:t>a college reserve of no less than 3%</a:t>
            </a:r>
          </a:p>
          <a:p>
            <a:r>
              <a:rPr lang="en-US" dirty="0" smtClean="0"/>
              <a:t>Continuous </a:t>
            </a:r>
            <a:r>
              <a:rPr lang="en-US" dirty="0"/>
              <a:t>improvement (assessment and evaluation) of process to ensure effectiveness in allocating resources</a:t>
            </a:r>
          </a:p>
          <a:p>
            <a:r>
              <a:rPr lang="en-US" dirty="0" smtClean="0"/>
              <a:t>Align </a:t>
            </a:r>
            <a:r>
              <a:rPr lang="en-US" dirty="0"/>
              <a:t>categorical/restricted programs with Strategic Goals; to the degree possible, use those funds to support on-going College expenditures even if on a one-time basis. Make maximum use of </a:t>
            </a:r>
            <a:r>
              <a:rPr lang="en-US" dirty="0" smtClean="0"/>
              <a:t>“</a:t>
            </a:r>
            <a:r>
              <a:rPr lang="en-US" dirty="0"/>
              <a:t>flexibility with Categorical </a:t>
            </a:r>
            <a:r>
              <a:rPr lang="en-US" dirty="0" smtClean="0"/>
              <a:t>funds” as allowed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9059</TotalTime>
  <Words>129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Budget Development Process</vt:lpstr>
      <vt:lpstr>PowerPoint Presentation</vt:lpstr>
      <vt:lpstr>PowerPoint Presentation</vt:lpstr>
      <vt:lpstr>Budget Guidelines</vt:lpstr>
    </vt:vector>
  </TitlesOfParts>
  <Company>Fresno City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City College Budget Process</dc:title>
  <dc:creator>Cheryl Sullivan</dc:creator>
  <cp:lastModifiedBy>Donna Berry</cp:lastModifiedBy>
  <cp:revision>45</cp:revision>
  <cp:lastPrinted>2016-07-25T17:16:32Z</cp:lastPrinted>
  <dcterms:created xsi:type="dcterms:W3CDTF">2016-07-09T22:52:39Z</dcterms:created>
  <dcterms:modified xsi:type="dcterms:W3CDTF">2016-07-26T19:41:44Z</dcterms:modified>
</cp:coreProperties>
</file>