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1"/>
  </p:sldMasterIdLst>
  <p:notesMasterIdLst>
    <p:notesMasterId r:id="rId33"/>
  </p:notesMasterIdLst>
  <p:handoutMasterIdLst>
    <p:handoutMasterId r:id="rId34"/>
  </p:handoutMasterIdLst>
  <p:sldIdLst>
    <p:sldId id="256" r:id="rId2"/>
    <p:sldId id="288" r:id="rId3"/>
    <p:sldId id="332" r:id="rId4"/>
    <p:sldId id="333" r:id="rId5"/>
    <p:sldId id="334" r:id="rId6"/>
    <p:sldId id="308" r:id="rId7"/>
    <p:sldId id="320" r:id="rId8"/>
    <p:sldId id="322" r:id="rId9"/>
    <p:sldId id="321" r:id="rId10"/>
    <p:sldId id="305" r:id="rId11"/>
    <p:sldId id="318" r:id="rId12"/>
    <p:sldId id="307" r:id="rId13"/>
    <p:sldId id="326" r:id="rId14"/>
    <p:sldId id="325" r:id="rId15"/>
    <p:sldId id="327" r:id="rId16"/>
    <p:sldId id="328" r:id="rId17"/>
    <p:sldId id="329" r:id="rId18"/>
    <p:sldId id="330" r:id="rId19"/>
    <p:sldId id="310" r:id="rId20"/>
    <p:sldId id="344" r:id="rId21"/>
    <p:sldId id="343" r:id="rId22"/>
    <p:sldId id="315" r:id="rId23"/>
    <p:sldId id="316" r:id="rId24"/>
    <p:sldId id="317" r:id="rId25"/>
    <p:sldId id="341" r:id="rId26"/>
    <p:sldId id="337" r:id="rId27"/>
    <p:sldId id="339" r:id="rId28"/>
    <p:sldId id="265" r:id="rId29"/>
    <p:sldId id="340" r:id="rId30"/>
    <p:sldId id="331" r:id="rId31"/>
    <p:sldId id="303" r:id="rId3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75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68097" autoAdjust="0"/>
  </p:normalViewPr>
  <p:slideViewPr>
    <p:cSldViewPr>
      <p:cViewPr varScale="1">
        <p:scale>
          <a:sx n="75" d="100"/>
          <a:sy n="75" d="100"/>
        </p:scale>
        <p:origin x="2178" y="60"/>
      </p:cViewPr>
      <p:guideLst>
        <p:guide orient="horz" pos="2160"/>
        <p:guide pos="2880"/>
      </p:guideLst>
    </p:cSldViewPr>
  </p:slideViewPr>
  <p:outlineViewPr>
    <p:cViewPr>
      <p:scale>
        <a:sx n="33" d="100"/>
        <a:sy n="33" d="100"/>
      </p:scale>
      <p:origin x="0" y="-653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28" y="-22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BB1813-23F9-4963-B51B-DF66436D7A4D}" type="doc">
      <dgm:prSet loTypeId="urn:microsoft.com/office/officeart/2005/8/layout/cycle5" loCatId="cycle" qsTypeId="urn:microsoft.com/office/officeart/2005/8/quickstyle/simple1" qsCatId="simple" csTypeId="urn:microsoft.com/office/officeart/2005/8/colors/colorful5" csCatId="colorful" phldr="1"/>
      <dgm:spPr/>
      <dgm:t>
        <a:bodyPr/>
        <a:lstStyle/>
        <a:p>
          <a:endParaRPr lang="en-US"/>
        </a:p>
      </dgm:t>
    </dgm:pt>
    <dgm:pt modelId="{116B57EB-85FE-43CF-A225-CD64C5FDB99F}">
      <dgm:prSet phldrT="[Text]" custT="1"/>
      <dgm:spPr>
        <a:solidFill>
          <a:schemeClr val="accent2">
            <a:lumMod val="75000"/>
          </a:schemeClr>
        </a:solidFill>
        <a:effectLst>
          <a:outerShdw blurRad="50800" dist="38100" dir="2700000" algn="tl" rotWithShape="0">
            <a:prstClr val="black">
              <a:alpha val="40000"/>
            </a:prstClr>
          </a:outerShdw>
        </a:effectLst>
      </dgm:spPr>
      <dgm:t>
        <a:bodyPr/>
        <a:lstStyle/>
        <a:p>
          <a:r>
            <a:rPr lang="en-US" sz="1400" b="1" cap="none" spc="0" dirty="0" smtClean="0">
              <a:ln w="0"/>
              <a:solidFill>
                <a:schemeClr val="tx1"/>
              </a:solidFill>
              <a:effectLst/>
            </a:rPr>
            <a:t>Set goals and objectives</a:t>
          </a:r>
          <a:endParaRPr lang="en-US" sz="1400" b="1" cap="none" spc="0" dirty="0">
            <a:ln w="0"/>
            <a:solidFill>
              <a:schemeClr val="tx1"/>
            </a:solidFill>
            <a:effectLst/>
          </a:endParaRPr>
        </a:p>
      </dgm:t>
    </dgm:pt>
    <dgm:pt modelId="{C6C4568F-7687-4B65-A8A9-3C4F86BD345A}" type="parTrans" cxnId="{C1F797BB-CA87-4D10-B27C-6D6502E0EAA9}">
      <dgm:prSet/>
      <dgm:spPr/>
      <dgm:t>
        <a:bodyPr/>
        <a:lstStyle/>
        <a:p>
          <a:endParaRPr lang="en-US"/>
        </a:p>
      </dgm:t>
    </dgm:pt>
    <dgm:pt modelId="{2AEC42A4-6BB2-4D61-AC40-1C3AAD16B6A3}" type="sibTrans" cxnId="{C1F797BB-CA87-4D10-B27C-6D6502E0EAA9}">
      <dgm:prSet/>
      <dgm:spPr>
        <a:ln w="28575"/>
      </dgm:spPr>
      <dgm:t>
        <a:bodyPr/>
        <a:lstStyle/>
        <a:p>
          <a:endParaRPr lang="en-US"/>
        </a:p>
      </dgm:t>
    </dgm:pt>
    <dgm:pt modelId="{36336A76-A63B-4BA6-AA5E-C8864840C692}">
      <dgm:prSet phldrT="[Text]" custT="1"/>
      <dgm:spPr>
        <a:solidFill>
          <a:srgbClr val="FF0000"/>
        </a:solidFill>
        <a:effectLst>
          <a:outerShdw blurRad="50800" dist="38100" dir="2700000" algn="tl" rotWithShape="0">
            <a:prstClr val="black">
              <a:alpha val="40000"/>
            </a:prstClr>
          </a:outerShdw>
        </a:effectLst>
      </dgm:spPr>
      <dgm:t>
        <a:bodyPr/>
        <a:lstStyle/>
        <a:p>
          <a:r>
            <a:rPr lang="en-US" sz="1400" b="1" dirty="0" smtClean="0">
              <a:ln>
                <a:noFill/>
              </a:ln>
              <a:solidFill>
                <a:schemeClr val="tx1"/>
              </a:solidFill>
              <a:effectLst/>
            </a:rPr>
            <a:t>Provide continual feedback</a:t>
          </a:r>
          <a:endParaRPr lang="en-US" sz="1400" b="1" dirty="0">
            <a:ln>
              <a:noFill/>
            </a:ln>
            <a:solidFill>
              <a:schemeClr val="tx1"/>
            </a:solidFill>
            <a:effectLst/>
          </a:endParaRPr>
        </a:p>
      </dgm:t>
    </dgm:pt>
    <dgm:pt modelId="{3FF84AC4-AD17-458F-A423-6340C048E474}" type="parTrans" cxnId="{442571E2-B5ED-41EA-8A11-1D6911E1F91A}">
      <dgm:prSet/>
      <dgm:spPr/>
      <dgm:t>
        <a:bodyPr/>
        <a:lstStyle/>
        <a:p>
          <a:endParaRPr lang="en-US"/>
        </a:p>
      </dgm:t>
    </dgm:pt>
    <dgm:pt modelId="{E6BC35F3-3E7B-4539-841B-8EF9766A21A1}" type="sibTrans" cxnId="{442571E2-B5ED-41EA-8A11-1D6911E1F91A}">
      <dgm:prSet/>
      <dgm:spPr>
        <a:ln w="28575"/>
      </dgm:spPr>
      <dgm:t>
        <a:bodyPr/>
        <a:lstStyle/>
        <a:p>
          <a:endParaRPr lang="en-US"/>
        </a:p>
      </dgm:t>
    </dgm:pt>
    <dgm:pt modelId="{69233ACB-9654-449E-9560-C1DDD4E308F7}">
      <dgm:prSet phldrT="[Text]" custT="1"/>
      <dgm:spPr>
        <a:effectLst>
          <a:outerShdw blurRad="50800" dist="38100" dir="2700000" algn="tl" rotWithShape="0">
            <a:prstClr val="black">
              <a:alpha val="40000"/>
            </a:prstClr>
          </a:outerShdw>
        </a:effectLst>
      </dgm:spPr>
      <dgm:t>
        <a:bodyPr/>
        <a:lstStyle/>
        <a:p>
          <a:pPr>
            <a:spcAft>
              <a:spcPts val="0"/>
            </a:spcAft>
          </a:pPr>
          <a:r>
            <a:rPr lang="en-US" sz="1400" b="1" dirty="0" smtClean="0">
              <a:solidFill>
                <a:schemeClr val="tx1"/>
              </a:solidFill>
            </a:rPr>
            <a:t>Isolate performance issues, provide coaching/</a:t>
          </a:r>
        </a:p>
        <a:p>
          <a:pPr>
            <a:spcAft>
              <a:spcPts val="0"/>
            </a:spcAft>
          </a:pPr>
          <a:r>
            <a:rPr lang="en-US" sz="1400" b="1" dirty="0" smtClean="0">
              <a:solidFill>
                <a:schemeClr val="tx1"/>
              </a:solidFill>
            </a:rPr>
            <a:t>training</a:t>
          </a:r>
          <a:endParaRPr lang="en-US" sz="1400" b="1" dirty="0">
            <a:solidFill>
              <a:schemeClr val="tx1"/>
            </a:solidFill>
          </a:endParaRPr>
        </a:p>
      </dgm:t>
    </dgm:pt>
    <dgm:pt modelId="{9465FD0A-B0A0-4247-B989-707EDEF36016}" type="parTrans" cxnId="{E7B5C5F6-74EB-4822-923E-EDD570D79FF9}">
      <dgm:prSet/>
      <dgm:spPr/>
      <dgm:t>
        <a:bodyPr/>
        <a:lstStyle/>
        <a:p>
          <a:endParaRPr lang="en-US"/>
        </a:p>
      </dgm:t>
    </dgm:pt>
    <dgm:pt modelId="{5F7B903A-7BF8-4E26-BA3E-052402F6720C}" type="sibTrans" cxnId="{E7B5C5F6-74EB-4822-923E-EDD570D79FF9}">
      <dgm:prSet/>
      <dgm:spPr>
        <a:ln w="28575"/>
      </dgm:spPr>
      <dgm:t>
        <a:bodyPr/>
        <a:lstStyle/>
        <a:p>
          <a:endParaRPr lang="en-US"/>
        </a:p>
      </dgm:t>
    </dgm:pt>
    <dgm:pt modelId="{6AF275C7-26A5-4B59-94A7-29793054E36A}">
      <dgm:prSet phldrT="[Text]" custT="1"/>
      <dgm:spPr>
        <a:solidFill>
          <a:srgbClr val="FFFF00"/>
        </a:solidFill>
        <a:effectLst>
          <a:outerShdw blurRad="50800" dist="38100" dir="2700000" algn="tl" rotWithShape="0">
            <a:prstClr val="black">
              <a:alpha val="40000"/>
            </a:prstClr>
          </a:outerShdw>
        </a:effectLst>
      </dgm:spPr>
      <dgm:t>
        <a:bodyPr/>
        <a:lstStyle/>
        <a:p>
          <a:r>
            <a:rPr lang="en-US" sz="1400" b="1" dirty="0" smtClean="0">
              <a:solidFill>
                <a:schemeClr val="tx1"/>
              </a:solidFill>
            </a:rPr>
            <a:t>Evaluate &amp; measure performance progress</a:t>
          </a:r>
          <a:endParaRPr lang="en-US" sz="1400" b="1" dirty="0">
            <a:solidFill>
              <a:schemeClr val="tx1"/>
            </a:solidFill>
          </a:endParaRPr>
        </a:p>
      </dgm:t>
    </dgm:pt>
    <dgm:pt modelId="{584C76F4-E58C-41EF-9289-FC719B133C2C}" type="parTrans" cxnId="{1EF9B9FC-C5A4-4EC9-B62D-64064324C08A}">
      <dgm:prSet/>
      <dgm:spPr/>
      <dgm:t>
        <a:bodyPr/>
        <a:lstStyle/>
        <a:p>
          <a:endParaRPr lang="en-US"/>
        </a:p>
      </dgm:t>
    </dgm:pt>
    <dgm:pt modelId="{368752B2-5633-47AC-808E-969F13E9CC65}" type="sibTrans" cxnId="{1EF9B9FC-C5A4-4EC9-B62D-64064324C08A}">
      <dgm:prSet/>
      <dgm:spPr>
        <a:ln w="28575"/>
      </dgm:spPr>
      <dgm:t>
        <a:bodyPr/>
        <a:lstStyle/>
        <a:p>
          <a:endParaRPr lang="en-US"/>
        </a:p>
      </dgm:t>
    </dgm:pt>
    <dgm:pt modelId="{A98DD8E2-DE31-44F6-8B37-321FEF12A081}">
      <dgm:prSet phldrT="[Text]" custT="1"/>
      <dgm:spPr>
        <a:solidFill>
          <a:srgbClr val="9966FF"/>
        </a:solidFill>
        <a:effectLst>
          <a:outerShdw blurRad="50800" dist="38100" dir="2700000" algn="tl" rotWithShape="0">
            <a:prstClr val="black">
              <a:alpha val="40000"/>
            </a:prstClr>
          </a:outerShdw>
        </a:effectLst>
      </dgm:spPr>
      <dgm:t>
        <a:bodyPr/>
        <a:lstStyle/>
        <a:p>
          <a:r>
            <a:rPr lang="en-US" sz="1400" b="1" dirty="0" smtClean="0">
              <a:solidFill>
                <a:schemeClr val="tx1"/>
              </a:solidFill>
            </a:rPr>
            <a:t>Recognize &amp; reinforce positive performance</a:t>
          </a:r>
          <a:endParaRPr lang="en-US" sz="1400" b="1" dirty="0">
            <a:solidFill>
              <a:schemeClr val="tx1"/>
            </a:solidFill>
          </a:endParaRPr>
        </a:p>
      </dgm:t>
    </dgm:pt>
    <dgm:pt modelId="{A481CA77-F748-4BE1-B39E-3E7C47493404}" type="parTrans" cxnId="{5A6D953C-A6D9-437D-9FE6-66E46D343859}">
      <dgm:prSet/>
      <dgm:spPr/>
      <dgm:t>
        <a:bodyPr/>
        <a:lstStyle/>
        <a:p>
          <a:endParaRPr lang="en-US"/>
        </a:p>
      </dgm:t>
    </dgm:pt>
    <dgm:pt modelId="{EE2EA46B-153A-42C6-A444-678DDF78CEC4}" type="sibTrans" cxnId="{5A6D953C-A6D9-437D-9FE6-66E46D343859}">
      <dgm:prSet/>
      <dgm:spPr>
        <a:ln w="28575"/>
      </dgm:spPr>
      <dgm:t>
        <a:bodyPr/>
        <a:lstStyle/>
        <a:p>
          <a:endParaRPr lang="en-US"/>
        </a:p>
      </dgm:t>
    </dgm:pt>
    <dgm:pt modelId="{A149A473-289B-46E5-B379-DFA4B20C05D7}" type="pres">
      <dgm:prSet presAssocID="{6ABB1813-23F9-4963-B51B-DF66436D7A4D}" presName="cycle" presStyleCnt="0">
        <dgm:presLayoutVars>
          <dgm:dir/>
          <dgm:resizeHandles val="exact"/>
        </dgm:presLayoutVars>
      </dgm:prSet>
      <dgm:spPr/>
      <dgm:t>
        <a:bodyPr/>
        <a:lstStyle/>
        <a:p>
          <a:endParaRPr lang="en-US"/>
        </a:p>
      </dgm:t>
    </dgm:pt>
    <dgm:pt modelId="{426B0499-5821-4F95-9B11-5E8BE110053D}" type="pres">
      <dgm:prSet presAssocID="{116B57EB-85FE-43CF-A225-CD64C5FDB99F}" presName="node" presStyleLbl="node1" presStyleIdx="0" presStyleCnt="5" custScaleX="122812">
        <dgm:presLayoutVars>
          <dgm:bulletEnabled val="1"/>
        </dgm:presLayoutVars>
      </dgm:prSet>
      <dgm:spPr/>
      <dgm:t>
        <a:bodyPr/>
        <a:lstStyle/>
        <a:p>
          <a:endParaRPr lang="en-US"/>
        </a:p>
      </dgm:t>
    </dgm:pt>
    <dgm:pt modelId="{071AA338-4909-4CD8-9A04-07647E47509F}" type="pres">
      <dgm:prSet presAssocID="{116B57EB-85FE-43CF-A225-CD64C5FDB99F}" presName="spNode" presStyleCnt="0"/>
      <dgm:spPr/>
    </dgm:pt>
    <dgm:pt modelId="{B2651F37-6978-483B-AD66-A82B9B25B93A}" type="pres">
      <dgm:prSet presAssocID="{2AEC42A4-6BB2-4D61-AC40-1C3AAD16B6A3}" presName="sibTrans" presStyleLbl="sibTrans1D1" presStyleIdx="0" presStyleCnt="5"/>
      <dgm:spPr/>
      <dgm:t>
        <a:bodyPr/>
        <a:lstStyle/>
        <a:p>
          <a:endParaRPr lang="en-US"/>
        </a:p>
      </dgm:t>
    </dgm:pt>
    <dgm:pt modelId="{256FEFB6-9E6F-45CD-AC10-CE55E8C1F3BA}" type="pres">
      <dgm:prSet presAssocID="{36336A76-A63B-4BA6-AA5E-C8864840C692}" presName="node" presStyleLbl="node1" presStyleIdx="1" presStyleCnt="5" custScaleX="127716">
        <dgm:presLayoutVars>
          <dgm:bulletEnabled val="1"/>
        </dgm:presLayoutVars>
      </dgm:prSet>
      <dgm:spPr/>
      <dgm:t>
        <a:bodyPr/>
        <a:lstStyle/>
        <a:p>
          <a:endParaRPr lang="en-US"/>
        </a:p>
      </dgm:t>
    </dgm:pt>
    <dgm:pt modelId="{A1627505-60FB-4DD4-A18A-1F7C9815EAE5}" type="pres">
      <dgm:prSet presAssocID="{36336A76-A63B-4BA6-AA5E-C8864840C692}" presName="spNode" presStyleCnt="0"/>
      <dgm:spPr/>
    </dgm:pt>
    <dgm:pt modelId="{E8F186D5-D852-40F1-87AB-387441BB3826}" type="pres">
      <dgm:prSet presAssocID="{E6BC35F3-3E7B-4539-841B-8EF9766A21A1}" presName="sibTrans" presStyleLbl="sibTrans1D1" presStyleIdx="1" presStyleCnt="5"/>
      <dgm:spPr/>
      <dgm:t>
        <a:bodyPr/>
        <a:lstStyle/>
        <a:p>
          <a:endParaRPr lang="en-US"/>
        </a:p>
      </dgm:t>
    </dgm:pt>
    <dgm:pt modelId="{F13051E1-6463-4D22-B7E4-2016D12D5D32}" type="pres">
      <dgm:prSet presAssocID="{69233ACB-9654-449E-9560-C1DDD4E308F7}" presName="node" presStyleLbl="node1" presStyleIdx="2" presStyleCnt="5" custScaleX="164531" custScaleY="94057" custRadScaleRad="108608" custRadScaleInc="-51339">
        <dgm:presLayoutVars>
          <dgm:bulletEnabled val="1"/>
        </dgm:presLayoutVars>
      </dgm:prSet>
      <dgm:spPr/>
      <dgm:t>
        <a:bodyPr/>
        <a:lstStyle/>
        <a:p>
          <a:endParaRPr lang="en-US"/>
        </a:p>
      </dgm:t>
    </dgm:pt>
    <dgm:pt modelId="{52A321D8-4779-4BE4-8FD9-314E3B513A83}" type="pres">
      <dgm:prSet presAssocID="{69233ACB-9654-449E-9560-C1DDD4E308F7}" presName="spNode" presStyleCnt="0"/>
      <dgm:spPr/>
    </dgm:pt>
    <dgm:pt modelId="{04A745DF-8312-4305-A753-DB459363A9E8}" type="pres">
      <dgm:prSet presAssocID="{5F7B903A-7BF8-4E26-BA3E-052402F6720C}" presName="sibTrans" presStyleLbl="sibTrans1D1" presStyleIdx="2" presStyleCnt="5"/>
      <dgm:spPr/>
      <dgm:t>
        <a:bodyPr/>
        <a:lstStyle/>
        <a:p>
          <a:endParaRPr lang="en-US"/>
        </a:p>
      </dgm:t>
    </dgm:pt>
    <dgm:pt modelId="{C2A25ABC-CEF1-4C8F-A162-68236AF65E06}" type="pres">
      <dgm:prSet presAssocID="{6AF275C7-26A5-4B59-94A7-29793054E36A}" presName="node" presStyleLbl="node1" presStyleIdx="3" presStyleCnt="5" custScaleX="139355" custScaleY="94058" custRadScaleRad="95836" custRadScaleInc="19043">
        <dgm:presLayoutVars>
          <dgm:bulletEnabled val="1"/>
        </dgm:presLayoutVars>
      </dgm:prSet>
      <dgm:spPr/>
      <dgm:t>
        <a:bodyPr/>
        <a:lstStyle/>
        <a:p>
          <a:endParaRPr lang="en-US"/>
        </a:p>
      </dgm:t>
    </dgm:pt>
    <dgm:pt modelId="{8F729A69-7270-44CB-A0BD-6A5E29A2386C}" type="pres">
      <dgm:prSet presAssocID="{6AF275C7-26A5-4B59-94A7-29793054E36A}" presName="spNode" presStyleCnt="0"/>
      <dgm:spPr/>
    </dgm:pt>
    <dgm:pt modelId="{83BA19AD-19E0-4812-95AA-7503F025B5BD}" type="pres">
      <dgm:prSet presAssocID="{368752B2-5633-47AC-808E-969F13E9CC65}" presName="sibTrans" presStyleLbl="sibTrans1D1" presStyleIdx="3" presStyleCnt="5"/>
      <dgm:spPr/>
      <dgm:t>
        <a:bodyPr/>
        <a:lstStyle/>
        <a:p>
          <a:endParaRPr lang="en-US"/>
        </a:p>
      </dgm:t>
    </dgm:pt>
    <dgm:pt modelId="{A604145F-04B3-413D-93E9-7C56FF025647}" type="pres">
      <dgm:prSet presAssocID="{A98DD8E2-DE31-44F6-8B37-321FEF12A081}" presName="node" presStyleLbl="node1" presStyleIdx="4" presStyleCnt="5" custScaleX="131687">
        <dgm:presLayoutVars>
          <dgm:bulletEnabled val="1"/>
        </dgm:presLayoutVars>
      </dgm:prSet>
      <dgm:spPr/>
      <dgm:t>
        <a:bodyPr/>
        <a:lstStyle/>
        <a:p>
          <a:endParaRPr lang="en-US"/>
        </a:p>
      </dgm:t>
    </dgm:pt>
    <dgm:pt modelId="{4F70EC6C-5903-4239-B0B5-C436FD1EEBCD}" type="pres">
      <dgm:prSet presAssocID="{A98DD8E2-DE31-44F6-8B37-321FEF12A081}" presName="spNode" presStyleCnt="0"/>
      <dgm:spPr/>
    </dgm:pt>
    <dgm:pt modelId="{0FA826C7-ADEF-4EFE-A2B4-DF323C8E0336}" type="pres">
      <dgm:prSet presAssocID="{EE2EA46B-153A-42C6-A444-678DDF78CEC4}" presName="sibTrans" presStyleLbl="sibTrans1D1" presStyleIdx="4" presStyleCnt="5"/>
      <dgm:spPr/>
      <dgm:t>
        <a:bodyPr/>
        <a:lstStyle/>
        <a:p>
          <a:endParaRPr lang="en-US"/>
        </a:p>
      </dgm:t>
    </dgm:pt>
  </dgm:ptLst>
  <dgm:cxnLst>
    <dgm:cxn modelId="{71C1E071-ABC3-49C2-A1F4-03793F6D6A83}" type="presOf" srcId="{69233ACB-9654-449E-9560-C1DDD4E308F7}" destId="{F13051E1-6463-4D22-B7E4-2016D12D5D32}" srcOrd="0" destOrd="0" presId="urn:microsoft.com/office/officeart/2005/8/layout/cycle5"/>
    <dgm:cxn modelId="{E8DF86FB-7FD7-4403-8B0B-37ECA24A702F}" type="presOf" srcId="{E6BC35F3-3E7B-4539-841B-8EF9766A21A1}" destId="{E8F186D5-D852-40F1-87AB-387441BB3826}" srcOrd="0" destOrd="0" presId="urn:microsoft.com/office/officeart/2005/8/layout/cycle5"/>
    <dgm:cxn modelId="{ECC7EBC3-EFD5-4801-AB07-5C7C12614830}" type="presOf" srcId="{6AF275C7-26A5-4B59-94A7-29793054E36A}" destId="{C2A25ABC-CEF1-4C8F-A162-68236AF65E06}" srcOrd="0" destOrd="0" presId="urn:microsoft.com/office/officeart/2005/8/layout/cycle5"/>
    <dgm:cxn modelId="{B2F391C7-B77E-4201-B55C-A6CBCE9AC357}" type="presOf" srcId="{2AEC42A4-6BB2-4D61-AC40-1C3AAD16B6A3}" destId="{B2651F37-6978-483B-AD66-A82B9B25B93A}" srcOrd="0" destOrd="0" presId="urn:microsoft.com/office/officeart/2005/8/layout/cycle5"/>
    <dgm:cxn modelId="{C1F797BB-CA87-4D10-B27C-6D6502E0EAA9}" srcId="{6ABB1813-23F9-4963-B51B-DF66436D7A4D}" destId="{116B57EB-85FE-43CF-A225-CD64C5FDB99F}" srcOrd="0" destOrd="0" parTransId="{C6C4568F-7687-4B65-A8A9-3C4F86BD345A}" sibTransId="{2AEC42A4-6BB2-4D61-AC40-1C3AAD16B6A3}"/>
    <dgm:cxn modelId="{FD966B40-4EF1-481B-A9D2-0A22A716B009}" type="presOf" srcId="{EE2EA46B-153A-42C6-A444-678DDF78CEC4}" destId="{0FA826C7-ADEF-4EFE-A2B4-DF323C8E0336}" srcOrd="0" destOrd="0" presId="urn:microsoft.com/office/officeart/2005/8/layout/cycle5"/>
    <dgm:cxn modelId="{E7B5C5F6-74EB-4822-923E-EDD570D79FF9}" srcId="{6ABB1813-23F9-4963-B51B-DF66436D7A4D}" destId="{69233ACB-9654-449E-9560-C1DDD4E308F7}" srcOrd="2" destOrd="0" parTransId="{9465FD0A-B0A0-4247-B989-707EDEF36016}" sibTransId="{5F7B903A-7BF8-4E26-BA3E-052402F6720C}"/>
    <dgm:cxn modelId="{5922D859-FBC0-4174-B55E-5D37C6DEF377}" type="presOf" srcId="{368752B2-5633-47AC-808E-969F13E9CC65}" destId="{83BA19AD-19E0-4812-95AA-7503F025B5BD}" srcOrd="0" destOrd="0" presId="urn:microsoft.com/office/officeart/2005/8/layout/cycle5"/>
    <dgm:cxn modelId="{37ED5248-2570-4A2A-8C43-C0448E7D1B67}" type="presOf" srcId="{6ABB1813-23F9-4963-B51B-DF66436D7A4D}" destId="{A149A473-289B-46E5-B379-DFA4B20C05D7}" srcOrd="0" destOrd="0" presId="urn:microsoft.com/office/officeart/2005/8/layout/cycle5"/>
    <dgm:cxn modelId="{A61EEEFB-6333-40D3-B5F7-8826C487D36D}" type="presOf" srcId="{5F7B903A-7BF8-4E26-BA3E-052402F6720C}" destId="{04A745DF-8312-4305-A753-DB459363A9E8}" srcOrd="0" destOrd="0" presId="urn:microsoft.com/office/officeart/2005/8/layout/cycle5"/>
    <dgm:cxn modelId="{6F2F4738-05D9-4979-9DDE-362B5650ADC4}" type="presOf" srcId="{36336A76-A63B-4BA6-AA5E-C8864840C692}" destId="{256FEFB6-9E6F-45CD-AC10-CE55E8C1F3BA}" srcOrd="0" destOrd="0" presId="urn:microsoft.com/office/officeart/2005/8/layout/cycle5"/>
    <dgm:cxn modelId="{442571E2-B5ED-41EA-8A11-1D6911E1F91A}" srcId="{6ABB1813-23F9-4963-B51B-DF66436D7A4D}" destId="{36336A76-A63B-4BA6-AA5E-C8864840C692}" srcOrd="1" destOrd="0" parTransId="{3FF84AC4-AD17-458F-A423-6340C048E474}" sibTransId="{E6BC35F3-3E7B-4539-841B-8EF9766A21A1}"/>
    <dgm:cxn modelId="{3D2FE797-81E0-41F1-A4EE-415D65559AFC}" type="presOf" srcId="{A98DD8E2-DE31-44F6-8B37-321FEF12A081}" destId="{A604145F-04B3-413D-93E9-7C56FF025647}" srcOrd="0" destOrd="0" presId="urn:microsoft.com/office/officeart/2005/8/layout/cycle5"/>
    <dgm:cxn modelId="{592A85F3-8117-454B-B916-B532D86A9E9B}" type="presOf" srcId="{116B57EB-85FE-43CF-A225-CD64C5FDB99F}" destId="{426B0499-5821-4F95-9B11-5E8BE110053D}" srcOrd="0" destOrd="0" presId="urn:microsoft.com/office/officeart/2005/8/layout/cycle5"/>
    <dgm:cxn modelId="{1EF9B9FC-C5A4-4EC9-B62D-64064324C08A}" srcId="{6ABB1813-23F9-4963-B51B-DF66436D7A4D}" destId="{6AF275C7-26A5-4B59-94A7-29793054E36A}" srcOrd="3" destOrd="0" parTransId="{584C76F4-E58C-41EF-9289-FC719B133C2C}" sibTransId="{368752B2-5633-47AC-808E-969F13E9CC65}"/>
    <dgm:cxn modelId="{5A6D953C-A6D9-437D-9FE6-66E46D343859}" srcId="{6ABB1813-23F9-4963-B51B-DF66436D7A4D}" destId="{A98DD8E2-DE31-44F6-8B37-321FEF12A081}" srcOrd="4" destOrd="0" parTransId="{A481CA77-F748-4BE1-B39E-3E7C47493404}" sibTransId="{EE2EA46B-153A-42C6-A444-678DDF78CEC4}"/>
    <dgm:cxn modelId="{2261BA6E-1681-4DDF-982C-CA8F35F1C3A0}" type="presParOf" srcId="{A149A473-289B-46E5-B379-DFA4B20C05D7}" destId="{426B0499-5821-4F95-9B11-5E8BE110053D}" srcOrd="0" destOrd="0" presId="urn:microsoft.com/office/officeart/2005/8/layout/cycle5"/>
    <dgm:cxn modelId="{ECF7E856-C9E6-4E6A-BA15-FCD8FDC312B3}" type="presParOf" srcId="{A149A473-289B-46E5-B379-DFA4B20C05D7}" destId="{071AA338-4909-4CD8-9A04-07647E47509F}" srcOrd="1" destOrd="0" presId="urn:microsoft.com/office/officeart/2005/8/layout/cycle5"/>
    <dgm:cxn modelId="{81B145F0-8FC1-4A8F-B1AA-3DE8CD51130E}" type="presParOf" srcId="{A149A473-289B-46E5-B379-DFA4B20C05D7}" destId="{B2651F37-6978-483B-AD66-A82B9B25B93A}" srcOrd="2" destOrd="0" presId="urn:microsoft.com/office/officeart/2005/8/layout/cycle5"/>
    <dgm:cxn modelId="{AC2E9393-74D4-46F2-836C-D6C97330FA38}" type="presParOf" srcId="{A149A473-289B-46E5-B379-DFA4B20C05D7}" destId="{256FEFB6-9E6F-45CD-AC10-CE55E8C1F3BA}" srcOrd="3" destOrd="0" presId="urn:microsoft.com/office/officeart/2005/8/layout/cycle5"/>
    <dgm:cxn modelId="{5EAF8C7E-CF50-4F29-8586-212F683BDE70}" type="presParOf" srcId="{A149A473-289B-46E5-B379-DFA4B20C05D7}" destId="{A1627505-60FB-4DD4-A18A-1F7C9815EAE5}" srcOrd="4" destOrd="0" presId="urn:microsoft.com/office/officeart/2005/8/layout/cycle5"/>
    <dgm:cxn modelId="{80F58FC5-38B0-4BF6-9239-6EF4796411F5}" type="presParOf" srcId="{A149A473-289B-46E5-B379-DFA4B20C05D7}" destId="{E8F186D5-D852-40F1-87AB-387441BB3826}" srcOrd="5" destOrd="0" presId="urn:microsoft.com/office/officeart/2005/8/layout/cycle5"/>
    <dgm:cxn modelId="{3CCB1FF3-7F61-4B77-93F2-642484333F57}" type="presParOf" srcId="{A149A473-289B-46E5-B379-DFA4B20C05D7}" destId="{F13051E1-6463-4D22-B7E4-2016D12D5D32}" srcOrd="6" destOrd="0" presId="urn:microsoft.com/office/officeart/2005/8/layout/cycle5"/>
    <dgm:cxn modelId="{AEF74CB3-D7F0-4759-923E-2B82DABF0E4B}" type="presParOf" srcId="{A149A473-289B-46E5-B379-DFA4B20C05D7}" destId="{52A321D8-4779-4BE4-8FD9-314E3B513A83}" srcOrd="7" destOrd="0" presId="urn:microsoft.com/office/officeart/2005/8/layout/cycle5"/>
    <dgm:cxn modelId="{484B4F48-908E-479F-A5B0-1B2248423704}" type="presParOf" srcId="{A149A473-289B-46E5-B379-DFA4B20C05D7}" destId="{04A745DF-8312-4305-A753-DB459363A9E8}" srcOrd="8" destOrd="0" presId="urn:microsoft.com/office/officeart/2005/8/layout/cycle5"/>
    <dgm:cxn modelId="{AE74B436-4517-435B-8781-03828EE4C8CA}" type="presParOf" srcId="{A149A473-289B-46E5-B379-DFA4B20C05D7}" destId="{C2A25ABC-CEF1-4C8F-A162-68236AF65E06}" srcOrd="9" destOrd="0" presId="urn:microsoft.com/office/officeart/2005/8/layout/cycle5"/>
    <dgm:cxn modelId="{C6768944-DD36-4F38-8F0C-D7E26BF223EA}" type="presParOf" srcId="{A149A473-289B-46E5-B379-DFA4B20C05D7}" destId="{8F729A69-7270-44CB-A0BD-6A5E29A2386C}" srcOrd="10" destOrd="0" presId="urn:microsoft.com/office/officeart/2005/8/layout/cycle5"/>
    <dgm:cxn modelId="{2047B94F-CB2E-40B8-A6A3-AD7B1B6D5A82}" type="presParOf" srcId="{A149A473-289B-46E5-B379-DFA4B20C05D7}" destId="{83BA19AD-19E0-4812-95AA-7503F025B5BD}" srcOrd="11" destOrd="0" presId="urn:microsoft.com/office/officeart/2005/8/layout/cycle5"/>
    <dgm:cxn modelId="{7D13840B-244E-4D16-ACFD-45CE0596B13A}" type="presParOf" srcId="{A149A473-289B-46E5-B379-DFA4B20C05D7}" destId="{A604145F-04B3-413D-93E9-7C56FF025647}" srcOrd="12" destOrd="0" presId="urn:microsoft.com/office/officeart/2005/8/layout/cycle5"/>
    <dgm:cxn modelId="{162826CA-4333-43B5-B866-EB6F599DDC7E}" type="presParOf" srcId="{A149A473-289B-46E5-B379-DFA4B20C05D7}" destId="{4F70EC6C-5903-4239-B0B5-C436FD1EEBCD}" srcOrd="13" destOrd="0" presId="urn:microsoft.com/office/officeart/2005/8/layout/cycle5"/>
    <dgm:cxn modelId="{6FA62545-B146-4F30-825D-35483E05C267}" type="presParOf" srcId="{A149A473-289B-46E5-B379-DFA4B20C05D7}" destId="{0FA826C7-ADEF-4EFE-A2B4-DF323C8E0336}"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D595262-0B9B-4C7A-A804-58C213B6AA3D}" type="doc">
      <dgm:prSet loTypeId="urn:microsoft.com/office/officeart/2005/8/layout/process2" loCatId="process" qsTypeId="urn:microsoft.com/office/officeart/2005/8/quickstyle/simple1" qsCatId="simple" csTypeId="urn:microsoft.com/office/officeart/2005/8/colors/colorful1" csCatId="colorful" phldr="1"/>
      <dgm:spPr/>
    </dgm:pt>
    <dgm:pt modelId="{3808AAF7-43C5-4119-B135-C127B6EC8726}">
      <dgm:prSet phldrT="[Text]" custT="1"/>
      <dgm:spPr>
        <a:solidFill>
          <a:srgbClr val="FFC000"/>
        </a:solidFill>
        <a:effectLst>
          <a:outerShdw blurRad="50800" dist="38100" dir="2700000" algn="tl" rotWithShape="0">
            <a:prstClr val="black">
              <a:alpha val="40000"/>
            </a:prstClr>
          </a:outerShdw>
        </a:effectLst>
      </dgm:spPr>
      <dgm:t>
        <a:bodyPr/>
        <a:lstStyle/>
        <a:p>
          <a:r>
            <a:rPr lang="en-US" sz="1400" b="1" dirty="0" smtClean="0">
              <a:solidFill>
                <a:schemeClr val="tx1"/>
              </a:solidFill>
            </a:rPr>
            <a:t>Review job description and duties</a:t>
          </a:r>
          <a:endParaRPr lang="en-US" sz="1400" b="1" dirty="0">
            <a:solidFill>
              <a:schemeClr val="tx1"/>
            </a:solidFill>
          </a:endParaRPr>
        </a:p>
      </dgm:t>
    </dgm:pt>
    <dgm:pt modelId="{D9E52F67-C0F1-4AED-B7DF-254915C4189C}" type="parTrans" cxnId="{6B669545-3CE1-4A21-9DF5-8AC40464A140}">
      <dgm:prSet/>
      <dgm:spPr/>
      <dgm:t>
        <a:bodyPr/>
        <a:lstStyle/>
        <a:p>
          <a:endParaRPr lang="en-US"/>
        </a:p>
      </dgm:t>
    </dgm:pt>
    <dgm:pt modelId="{976A813E-D56F-499F-96E2-3715EF22455C}" type="sibTrans" cxnId="{6B669545-3CE1-4A21-9DF5-8AC40464A140}">
      <dgm:prSet/>
      <dgm:spPr>
        <a:solidFill>
          <a:schemeClr val="tx1"/>
        </a:solidFill>
      </dgm:spPr>
      <dgm:t>
        <a:bodyPr/>
        <a:lstStyle/>
        <a:p>
          <a:endParaRPr lang="en-US" dirty="0"/>
        </a:p>
      </dgm:t>
    </dgm:pt>
    <dgm:pt modelId="{5C82505F-7517-4280-822C-8074EA810A50}">
      <dgm:prSet phldrT="[Text]" custT="1"/>
      <dgm:spPr>
        <a:effectLst>
          <a:outerShdw blurRad="50800" dist="38100" dir="2700000" algn="tl" rotWithShape="0">
            <a:prstClr val="black">
              <a:alpha val="40000"/>
            </a:prstClr>
          </a:outerShdw>
        </a:effectLst>
      </dgm:spPr>
      <dgm:t>
        <a:bodyPr/>
        <a:lstStyle/>
        <a:p>
          <a:r>
            <a:rPr lang="en-US" sz="1400" b="1" dirty="0" smtClean="0">
              <a:solidFill>
                <a:schemeClr val="tx1"/>
              </a:solidFill>
            </a:rPr>
            <a:t>Ensure employee trained to perform essential duties</a:t>
          </a:r>
          <a:endParaRPr lang="en-US" sz="1400" b="1" dirty="0">
            <a:solidFill>
              <a:schemeClr val="tx1"/>
            </a:solidFill>
          </a:endParaRPr>
        </a:p>
      </dgm:t>
    </dgm:pt>
    <dgm:pt modelId="{93C0BD21-9C35-47AD-957D-BF11F174E6B4}" type="parTrans" cxnId="{13573CDA-8F3A-43F7-BB58-A7A3955C54B8}">
      <dgm:prSet/>
      <dgm:spPr/>
      <dgm:t>
        <a:bodyPr/>
        <a:lstStyle/>
        <a:p>
          <a:endParaRPr lang="en-US"/>
        </a:p>
      </dgm:t>
    </dgm:pt>
    <dgm:pt modelId="{A0239BD8-E7AD-4226-A778-E9437C7187C9}" type="sibTrans" cxnId="{13573CDA-8F3A-43F7-BB58-A7A3955C54B8}">
      <dgm:prSet/>
      <dgm:spPr/>
      <dgm:t>
        <a:bodyPr/>
        <a:lstStyle/>
        <a:p>
          <a:endParaRPr lang="en-US"/>
        </a:p>
      </dgm:t>
    </dgm:pt>
    <dgm:pt modelId="{5136A3C9-7A5D-4FDA-8FF1-DE28D0849521}" type="pres">
      <dgm:prSet presAssocID="{AD595262-0B9B-4C7A-A804-58C213B6AA3D}" presName="linearFlow" presStyleCnt="0">
        <dgm:presLayoutVars>
          <dgm:resizeHandles val="exact"/>
        </dgm:presLayoutVars>
      </dgm:prSet>
      <dgm:spPr/>
    </dgm:pt>
    <dgm:pt modelId="{E5972300-36B6-46A1-9C70-49929EBB55E1}" type="pres">
      <dgm:prSet presAssocID="{3808AAF7-43C5-4119-B135-C127B6EC8726}" presName="node" presStyleLbl="node1" presStyleIdx="0" presStyleCnt="2" custScaleX="87992">
        <dgm:presLayoutVars>
          <dgm:bulletEnabled val="1"/>
        </dgm:presLayoutVars>
      </dgm:prSet>
      <dgm:spPr/>
      <dgm:t>
        <a:bodyPr/>
        <a:lstStyle/>
        <a:p>
          <a:endParaRPr lang="en-US"/>
        </a:p>
      </dgm:t>
    </dgm:pt>
    <dgm:pt modelId="{85C9ECD8-32DF-42EC-B632-21624D54939E}" type="pres">
      <dgm:prSet presAssocID="{976A813E-D56F-499F-96E2-3715EF22455C}" presName="sibTrans" presStyleLbl="sibTrans2D1" presStyleIdx="0" presStyleCnt="1" custScaleX="96544" custScaleY="41436" custLinFactNeighborX="-7488" custLinFactNeighborY="80112"/>
      <dgm:spPr/>
      <dgm:t>
        <a:bodyPr/>
        <a:lstStyle/>
        <a:p>
          <a:endParaRPr lang="en-US"/>
        </a:p>
      </dgm:t>
    </dgm:pt>
    <dgm:pt modelId="{DD18708F-4F5D-4E02-8E26-53F5B00D7DC5}" type="pres">
      <dgm:prSet presAssocID="{976A813E-D56F-499F-96E2-3715EF22455C}" presName="connectorText" presStyleLbl="sibTrans2D1" presStyleIdx="0" presStyleCnt="1"/>
      <dgm:spPr/>
      <dgm:t>
        <a:bodyPr/>
        <a:lstStyle/>
        <a:p>
          <a:endParaRPr lang="en-US"/>
        </a:p>
      </dgm:t>
    </dgm:pt>
    <dgm:pt modelId="{76AE95E2-87E2-4820-8C50-287EA579E7EF}" type="pres">
      <dgm:prSet presAssocID="{5C82505F-7517-4280-822C-8074EA810A50}" presName="node" presStyleLbl="node1" presStyleIdx="1" presStyleCnt="2" custScaleX="104426" custLinFactNeighborX="-1581" custLinFactNeighborY="-16806">
        <dgm:presLayoutVars>
          <dgm:bulletEnabled val="1"/>
        </dgm:presLayoutVars>
      </dgm:prSet>
      <dgm:spPr/>
      <dgm:t>
        <a:bodyPr/>
        <a:lstStyle/>
        <a:p>
          <a:endParaRPr lang="en-US"/>
        </a:p>
      </dgm:t>
    </dgm:pt>
  </dgm:ptLst>
  <dgm:cxnLst>
    <dgm:cxn modelId="{C5C15DC8-71BB-4E34-9B71-83E264A18D91}" type="presOf" srcId="{5C82505F-7517-4280-822C-8074EA810A50}" destId="{76AE95E2-87E2-4820-8C50-287EA579E7EF}" srcOrd="0" destOrd="0" presId="urn:microsoft.com/office/officeart/2005/8/layout/process2"/>
    <dgm:cxn modelId="{13573CDA-8F3A-43F7-BB58-A7A3955C54B8}" srcId="{AD595262-0B9B-4C7A-A804-58C213B6AA3D}" destId="{5C82505F-7517-4280-822C-8074EA810A50}" srcOrd="1" destOrd="0" parTransId="{93C0BD21-9C35-47AD-957D-BF11F174E6B4}" sibTransId="{A0239BD8-E7AD-4226-A778-E9437C7187C9}"/>
    <dgm:cxn modelId="{D9B58009-9BDF-47A2-A505-D070CCDCE6A0}" type="presOf" srcId="{976A813E-D56F-499F-96E2-3715EF22455C}" destId="{85C9ECD8-32DF-42EC-B632-21624D54939E}" srcOrd="0" destOrd="0" presId="urn:microsoft.com/office/officeart/2005/8/layout/process2"/>
    <dgm:cxn modelId="{30F55301-07B6-4A5A-A52C-310165AAB29E}" type="presOf" srcId="{976A813E-D56F-499F-96E2-3715EF22455C}" destId="{DD18708F-4F5D-4E02-8E26-53F5B00D7DC5}" srcOrd="1" destOrd="0" presId="urn:microsoft.com/office/officeart/2005/8/layout/process2"/>
    <dgm:cxn modelId="{6B669545-3CE1-4A21-9DF5-8AC40464A140}" srcId="{AD595262-0B9B-4C7A-A804-58C213B6AA3D}" destId="{3808AAF7-43C5-4119-B135-C127B6EC8726}" srcOrd="0" destOrd="0" parTransId="{D9E52F67-C0F1-4AED-B7DF-254915C4189C}" sibTransId="{976A813E-D56F-499F-96E2-3715EF22455C}"/>
    <dgm:cxn modelId="{81E1B264-EF76-422B-A16D-4ECC28FB56D5}" type="presOf" srcId="{3808AAF7-43C5-4119-B135-C127B6EC8726}" destId="{E5972300-36B6-46A1-9C70-49929EBB55E1}" srcOrd="0" destOrd="0" presId="urn:microsoft.com/office/officeart/2005/8/layout/process2"/>
    <dgm:cxn modelId="{98869C36-6541-4B34-8D75-F7C2272A05F9}" type="presOf" srcId="{AD595262-0B9B-4C7A-A804-58C213B6AA3D}" destId="{5136A3C9-7A5D-4FDA-8FF1-DE28D0849521}" srcOrd="0" destOrd="0" presId="urn:microsoft.com/office/officeart/2005/8/layout/process2"/>
    <dgm:cxn modelId="{CE0E069D-2808-479B-B8E0-0598ED56D2E2}" type="presParOf" srcId="{5136A3C9-7A5D-4FDA-8FF1-DE28D0849521}" destId="{E5972300-36B6-46A1-9C70-49929EBB55E1}" srcOrd="0" destOrd="0" presId="urn:microsoft.com/office/officeart/2005/8/layout/process2"/>
    <dgm:cxn modelId="{2CFCACD0-2693-42BD-828A-5696EBBFB3CE}" type="presParOf" srcId="{5136A3C9-7A5D-4FDA-8FF1-DE28D0849521}" destId="{85C9ECD8-32DF-42EC-B632-21624D54939E}" srcOrd="1" destOrd="0" presId="urn:microsoft.com/office/officeart/2005/8/layout/process2"/>
    <dgm:cxn modelId="{99362491-3B99-4406-8FCA-6BD466A6A8AB}" type="presParOf" srcId="{85C9ECD8-32DF-42EC-B632-21624D54939E}" destId="{DD18708F-4F5D-4E02-8E26-53F5B00D7DC5}" srcOrd="0" destOrd="0" presId="urn:microsoft.com/office/officeart/2005/8/layout/process2"/>
    <dgm:cxn modelId="{D5336420-A40D-482B-938E-A226F0C7BA09}" type="presParOf" srcId="{5136A3C9-7A5D-4FDA-8FF1-DE28D0849521}" destId="{76AE95E2-87E2-4820-8C50-287EA579E7EF}" srcOrd="2" destOrd="0" presId="urn:microsoft.com/office/officeart/2005/8/layout/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6B0499-5821-4F95-9B11-5E8BE110053D}">
      <dsp:nvSpPr>
        <dsp:cNvPr id="0" name=""/>
        <dsp:cNvSpPr/>
      </dsp:nvSpPr>
      <dsp:spPr>
        <a:xfrm>
          <a:off x="2589428" y="888"/>
          <a:ext cx="1604726" cy="849324"/>
        </a:xfrm>
        <a:prstGeom prst="roundRect">
          <a:avLst/>
        </a:prstGeom>
        <a:solidFill>
          <a:schemeClr val="accent2">
            <a:lumMod val="75000"/>
          </a:schemeClr>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cap="none" spc="0" dirty="0" smtClean="0">
              <a:ln w="0"/>
              <a:solidFill>
                <a:schemeClr val="tx1"/>
              </a:solidFill>
              <a:effectLst/>
            </a:rPr>
            <a:t>Set goals and objectives</a:t>
          </a:r>
          <a:endParaRPr lang="en-US" sz="1400" b="1" kern="1200" cap="none" spc="0" dirty="0">
            <a:ln w="0"/>
            <a:solidFill>
              <a:schemeClr val="tx1"/>
            </a:solidFill>
            <a:effectLst/>
          </a:endParaRPr>
        </a:p>
      </dsp:txBody>
      <dsp:txXfrm>
        <a:off x="2630889" y="42349"/>
        <a:ext cx="1521804" cy="766402"/>
      </dsp:txXfrm>
    </dsp:sp>
    <dsp:sp modelId="{B2651F37-6978-483B-AD66-A82B9B25B93A}">
      <dsp:nvSpPr>
        <dsp:cNvPr id="0" name=""/>
        <dsp:cNvSpPr/>
      </dsp:nvSpPr>
      <dsp:spPr>
        <a:xfrm>
          <a:off x="1694846" y="425550"/>
          <a:ext cx="3393892" cy="3393892"/>
        </a:xfrm>
        <a:custGeom>
          <a:avLst/>
          <a:gdLst/>
          <a:ahLst/>
          <a:cxnLst/>
          <a:rect l="0" t="0" r="0" b="0"/>
          <a:pathLst>
            <a:path>
              <a:moveTo>
                <a:pt x="2638958" y="285479"/>
              </a:moveTo>
              <a:arcTo wR="1696946" hR="1696946" stAng="18223148" swAng="1006474"/>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256FEFB6-9E6F-45CD-AC10-CE55E8C1F3BA}">
      <dsp:nvSpPr>
        <dsp:cNvPr id="0" name=""/>
        <dsp:cNvSpPr/>
      </dsp:nvSpPr>
      <dsp:spPr>
        <a:xfrm>
          <a:off x="4171281" y="1173449"/>
          <a:ext cx="1668805" cy="849324"/>
        </a:xfrm>
        <a:prstGeom prst="roundRect">
          <a:avLst/>
        </a:prstGeom>
        <a:solidFill>
          <a:srgbClr val="FF0000"/>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n>
                <a:noFill/>
              </a:ln>
              <a:solidFill>
                <a:schemeClr val="tx1"/>
              </a:solidFill>
              <a:effectLst/>
            </a:rPr>
            <a:t>Provide continual feedback</a:t>
          </a:r>
          <a:endParaRPr lang="en-US" sz="1400" b="1" kern="1200" dirty="0">
            <a:ln>
              <a:noFill/>
            </a:ln>
            <a:solidFill>
              <a:schemeClr val="tx1"/>
            </a:solidFill>
            <a:effectLst/>
          </a:endParaRPr>
        </a:p>
      </dsp:txBody>
      <dsp:txXfrm>
        <a:off x="4212742" y="1214910"/>
        <a:ext cx="1585883" cy="766402"/>
      </dsp:txXfrm>
    </dsp:sp>
    <dsp:sp modelId="{E8F186D5-D852-40F1-87AB-387441BB3826}">
      <dsp:nvSpPr>
        <dsp:cNvPr id="0" name=""/>
        <dsp:cNvSpPr/>
      </dsp:nvSpPr>
      <dsp:spPr>
        <a:xfrm>
          <a:off x="1735241" y="706843"/>
          <a:ext cx="3393892" cy="3393892"/>
        </a:xfrm>
        <a:custGeom>
          <a:avLst/>
          <a:gdLst/>
          <a:ahLst/>
          <a:cxnLst/>
          <a:rect l="0" t="0" r="0" b="0"/>
          <a:pathLst>
            <a:path>
              <a:moveTo>
                <a:pt x="3382249" y="1498506"/>
              </a:moveTo>
              <a:arcTo wR="1696946" hR="1696946" stAng="21197071" swAng="1150925"/>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F13051E1-6463-4D22-B7E4-2016D12D5D32}">
      <dsp:nvSpPr>
        <dsp:cNvPr id="0" name=""/>
        <dsp:cNvSpPr/>
      </dsp:nvSpPr>
      <dsp:spPr>
        <a:xfrm>
          <a:off x="3693393" y="2948591"/>
          <a:ext cx="2149849" cy="798849"/>
        </a:xfrm>
        <a:prstGeom prst="roundRect">
          <a:avLst/>
        </a:prstGeom>
        <a:solidFill>
          <a:schemeClr val="accent5">
            <a:hueOff val="-1307943"/>
            <a:satOff val="7781"/>
            <a:lumOff val="3137"/>
            <a:alphaOff val="0"/>
          </a:schemeClr>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0"/>
            </a:spcAft>
          </a:pPr>
          <a:r>
            <a:rPr lang="en-US" sz="1400" b="1" kern="1200" dirty="0" smtClean="0">
              <a:solidFill>
                <a:schemeClr val="tx1"/>
              </a:solidFill>
            </a:rPr>
            <a:t>Isolate performance issues, provide coaching/</a:t>
          </a:r>
        </a:p>
        <a:p>
          <a:pPr lvl="0" algn="ctr" defTabSz="622300">
            <a:lnSpc>
              <a:spcPct val="90000"/>
            </a:lnSpc>
            <a:spcBef>
              <a:spcPct val="0"/>
            </a:spcBef>
            <a:spcAft>
              <a:spcPts val="0"/>
            </a:spcAft>
          </a:pPr>
          <a:r>
            <a:rPr lang="en-US" sz="1400" b="1" kern="1200" dirty="0" smtClean="0">
              <a:solidFill>
                <a:schemeClr val="tx1"/>
              </a:solidFill>
            </a:rPr>
            <a:t>training</a:t>
          </a:r>
          <a:endParaRPr lang="en-US" sz="1400" b="1" kern="1200" dirty="0">
            <a:solidFill>
              <a:schemeClr val="tx1"/>
            </a:solidFill>
          </a:endParaRPr>
        </a:p>
      </dsp:txBody>
      <dsp:txXfrm>
        <a:off x="3732390" y="2987588"/>
        <a:ext cx="2071855" cy="720855"/>
      </dsp:txXfrm>
    </dsp:sp>
    <dsp:sp modelId="{04A745DF-8312-4305-A753-DB459363A9E8}">
      <dsp:nvSpPr>
        <dsp:cNvPr id="0" name=""/>
        <dsp:cNvSpPr/>
      </dsp:nvSpPr>
      <dsp:spPr>
        <a:xfrm>
          <a:off x="2064537" y="428867"/>
          <a:ext cx="3393892" cy="3393892"/>
        </a:xfrm>
        <a:custGeom>
          <a:avLst/>
          <a:gdLst/>
          <a:ahLst/>
          <a:cxnLst/>
          <a:rect l="0" t="0" r="0" b="0"/>
          <a:pathLst>
            <a:path>
              <a:moveTo>
                <a:pt x="1999419" y="3366717"/>
              </a:moveTo>
              <a:arcTo wR="1696946" hR="1696946" stAng="4783945" swAng="1268212"/>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C2A25ABC-CEF1-4C8F-A162-68236AF65E06}">
      <dsp:nvSpPr>
        <dsp:cNvPr id="0" name=""/>
        <dsp:cNvSpPr/>
      </dsp:nvSpPr>
      <dsp:spPr>
        <a:xfrm>
          <a:off x="1423644" y="2958407"/>
          <a:ext cx="1820886" cy="798857"/>
        </a:xfrm>
        <a:prstGeom prst="roundRect">
          <a:avLst/>
        </a:prstGeom>
        <a:solidFill>
          <a:srgbClr val="FFFF00"/>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Evaluate &amp; measure performance progress</a:t>
          </a:r>
          <a:endParaRPr lang="en-US" sz="1400" b="1" kern="1200" dirty="0">
            <a:solidFill>
              <a:schemeClr val="tx1"/>
            </a:solidFill>
          </a:endParaRPr>
        </a:p>
      </dsp:txBody>
      <dsp:txXfrm>
        <a:off x="1462641" y="2997404"/>
        <a:ext cx="1742892" cy="720863"/>
      </dsp:txXfrm>
    </dsp:sp>
    <dsp:sp modelId="{83BA19AD-19E0-4812-95AA-7503F025B5BD}">
      <dsp:nvSpPr>
        <dsp:cNvPr id="0" name=""/>
        <dsp:cNvSpPr/>
      </dsp:nvSpPr>
      <dsp:spPr>
        <a:xfrm>
          <a:off x="1697569" y="299192"/>
          <a:ext cx="3393892" cy="3393892"/>
        </a:xfrm>
        <a:custGeom>
          <a:avLst/>
          <a:gdLst/>
          <a:ahLst/>
          <a:cxnLst/>
          <a:rect l="0" t="0" r="0" b="0"/>
          <a:pathLst>
            <a:path>
              <a:moveTo>
                <a:pt x="197416" y="2491325"/>
              </a:moveTo>
              <a:arcTo wR="1696946" hR="1696946" stAng="9125250" swAng="1222811"/>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 modelId="{A604145F-04B3-413D-93E9-7C56FF025647}">
      <dsp:nvSpPr>
        <dsp:cNvPr id="0" name=""/>
        <dsp:cNvSpPr/>
      </dsp:nvSpPr>
      <dsp:spPr>
        <a:xfrm>
          <a:off x="917554" y="1173449"/>
          <a:ext cx="1720692" cy="849324"/>
        </a:xfrm>
        <a:prstGeom prst="roundRect">
          <a:avLst/>
        </a:prstGeom>
        <a:solidFill>
          <a:srgbClr val="9966FF"/>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Recognize &amp; reinforce positive performance</a:t>
          </a:r>
          <a:endParaRPr lang="en-US" sz="1400" b="1" kern="1200" dirty="0">
            <a:solidFill>
              <a:schemeClr val="tx1"/>
            </a:solidFill>
          </a:endParaRPr>
        </a:p>
      </dsp:txBody>
      <dsp:txXfrm>
        <a:off x="959015" y="1214910"/>
        <a:ext cx="1637770" cy="766402"/>
      </dsp:txXfrm>
    </dsp:sp>
    <dsp:sp modelId="{0FA826C7-ADEF-4EFE-A2B4-DF323C8E0336}">
      <dsp:nvSpPr>
        <dsp:cNvPr id="0" name=""/>
        <dsp:cNvSpPr/>
      </dsp:nvSpPr>
      <dsp:spPr>
        <a:xfrm>
          <a:off x="1694846" y="425550"/>
          <a:ext cx="3393892" cy="3393892"/>
        </a:xfrm>
        <a:custGeom>
          <a:avLst/>
          <a:gdLst/>
          <a:ahLst/>
          <a:cxnLst/>
          <a:rect l="0" t="0" r="0" b="0"/>
          <a:pathLst>
            <a:path>
              <a:moveTo>
                <a:pt x="387659" y="617411"/>
              </a:moveTo>
              <a:arcTo wR="1696946" hR="1696946" stAng="13170378" swAng="1006474"/>
            </a:path>
          </a:pathLst>
        </a:custGeom>
        <a:noFill/>
        <a:ln w="28575" cap="rnd" cmpd="sng" algn="ctr">
          <a:solidFill>
            <a:scrgbClr r="0" g="0" b="0"/>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972300-36B6-46A1-9C70-49929EBB55E1}">
      <dsp:nvSpPr>
        <dsp:cNvPr id="0" name=""/>
        <dsp:cNvSpPr/>
      </dsp:nvSpPr>
      <dsp:spPr>
        <a:xfrm>
          <a:off x="897068" y="232"/>
          <a:ext cx="1528181" cy="761305"/>
        </a:xfrm>
        <a:prstGeom prst="roundRect">
          <a:avLst>
            <a:gd name="adj" fmla="val 10000"/>
          </a:avLst>
        </a:prstGeom>
        <a:solidFill>
          <a:srgbClr val="FFC000"/>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Review job description and duties</a:t>
          </a:r>
          <a:endParaRPr lang="en-US" sz="1400" b="1" kern="1200" dirty="0">
            <a:solidFill>
              <a:schemeClr val="tx1"/>
            </a:solidFill>
          </a:endParaRPr>
        </a:p>
      </dsp:txBody>
      <dsp:txXfrm>
        <a:off x="919366" y="22530"/>
        <a:ext cx="1483585" cy="716709"/>
      </dsp:txXfrm>
    </dsp:sp>
    <dsp:sp modelId="{85C9ECD8-32DF-42EC-B632-21624D54939E}">
      <dsp:nvSpPr>
        <dsp:cNvPr id="0" name=""/>
        <dsp:cNvSpPr/>
      </dsp:nvSpPr>
      <dsp:spPr>
        <a:xfrm rot="5495556">
          <a:off x="1552770" y="1078146"/>
          <a:ext cx="163896" cy="141954"/>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dirty="0"/>
        </a:p>
      </dsp:txBody>
      <dsp:txXfrm rot="-5400000">
        <a:off x="1592724" y="1067183"/>
        <a:ext cx="85172" cy="121310"/>
      </dsp:txXfrm>
    </dsp:sp>
    <dsp:sp modelId="{76AE95E2-87E2-4820-8C50-287EA579E7EF}">
      <dsp:nvSpPr>
        <dsp:cNvPr id="0" name=""/>
        <dsp:cNvSpPr/>
      </dsp:nvSpPr>
      <dsp:spPr>
        <a:xfrm>
          <a:off x="726904" y="987801"/>
          <a:ext cx="1813595" cy="761305"/>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Ensure employee trained to perform essential duties</a:t>
          </a:r>
          <a:endParaRPr lang="en-US" sz="1400" b="1" kern="1200" dirty="0">
            <a:solidFill>
              <a:schemeClr val="tx1"/>
            </a:solidFill>
          </a:endParaRPr>
        </a:p>
      </dsp:txBody>
      <dsp:txXfrm>
        <a:off x="749202" y="1010099"/>
        <a:ext cx="1768999" cy="716709"/>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smtClean="0"/>
            </a:lvl1pPr>
          </a:lstStyle>
          <a:p>
            <a:pPr>
              <a:defRPr/>
            </a:pPr>
            <a:endParaRPr lang="en-US" dirty="0"/>
          </a:p>
        </p:txBody>
      </p:sp>
      <p:sp>
        <p:nvSpPr>
          <p:cNvPr id="56323" name="Rectangle 3"/>
          <p:cNvSpPr>
            <a:spLocks noGrp="1" noChangeArrowheads="1"/>
          </p:cNvSpPr>
          <p:nvPr>
            <p:ph type="dt" sz="quarter" idx="1"/>
          </p:nvPr>
        </p:nvSpPr>
        <p:spPr bwMode="auto">
          <a:xfrm>
            <a:off x="3884614" y="0"/>
            <a:ext cx="2971800" cy="464820"/>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smtClean="0"/>
            </a:lvl1pPr>
          </a:lstStyle>
          <a:p>
            <a:pPr>
              <a:defRPr/>
            </a:pPr>
            <a:endParaRPr lang="en-US" dirty="0"/>
          </a:p>
        </p:txBody>
      </p:sp>
      <p:sp>
        <p:nvSpPr>
          <p:cNvPr id="56324" name="Rectangle 4"/>
          <p:cNvSpPr>
            <a:spLocks noGrp="1" noChangeArrowheads="1"/>
          </p:cNvSpPr>
          <p:nvPr>
            <p:ph type="ftr" sz="quarter" idx="2"/>
          </p:nvPr>
        </p:nvSpPr>
        <p:spPr bwMode="auto">
          <a:xfrm>
            <a:off x="0" y="8829966"/>
            <a:ext cx="2971800" cy="464820"/>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smtClean="0"/>
            </a:lvl1pPr>
          </a:lstStyle>
          <a:p>
            <a:pPr>
              <a:defRPr/>
            </a:pPr>
            <a:endParaRPr lang="en-US" dirty="0"/>
          </a:p>
        </p:txBody>
      </p:sp>
      <p:sp>
        <p:nvSpPr>
          <p:cNvPr id="56325" name="Rectangle 5"/>
          <p:cNvSpPr>
            <a:spLocks noGrp="1" noChangeArrowheads="1"/>
          </p:cNvSpPr>
          <p:nvPr>
            <p:ph type="sldNum" sz="quarter" idx="3"/>
          </p:nvPr>
        </p:nvSpPr>
        <p:spPr bwMode="auto">
          <a:xfrm>
            <a:off x="3884614" y="8829966"/>
            <a:ext cx="2971800" cy="464820"/>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smtClean="0"/>
            </a:lvl1pPr>
          </a:lstStyle>
          <a:p>
            <a:pPr>
              <a:defRPr/>
            </a:pPr>
            <a:fld id="{1372F2EB-9D20-48D9-85D0-538497BEA376}" type="slidenum">
              <a:rPr lang="en-US"/>
              <a:pPr>
                <a:defRPr/>
              </a:pPr>
              <a:t>‹#›</a:t>
            </a:fld>
            <a:endParaRPr lang="en-US" dirty="0"/>
          </a:p>
        </p:txBody>
      </p:sp>
    </p:spTree>
    <p:extLst>
      <p:ext uri="{BB962C8B-B14F-4D97-AF65-F5344CB8AC3E}">
        <p14:creationId xmlns:p14="http://schemas.microsoft.com/office/powerpoint/2010/main" val="2801737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884614" y="0"/>
            <a:ext cx="2971800" cy="464820"/>
          </a:xfrm>
          <a:prstGeom prst="rect">
            <a:avLst/>
          </a:prstGeom>
        </p:spPr>
        <p:txBody>
          <a:bodyPr vert="horz" lIns="92492" tIns="46246" rIns="92492" bIns="46246" rtlCol="0"/>
          <a:lstStyle>
            <a:lvl1pPr algn="r">
              <a:defRPr sz="1200"/>
            </a:lvl1pPr>
          </a:lstStyle>
          <a:p>
            <a:fld id="{0A84240E-603C-4199-B8EA-219D365C178C}" type="datetimeFigureOut">
              <a:rPr lang="en-US" smtClean="0"/>
              <a:t>1/22/2019</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6"/>
            <a:ext cx="2971800" cy="464820"/>
          </a:xfrm>
          <a:prstGeom prst="rect">
            <a:avLst/>
          </a:prstGeom>
        </p:spPr>
        <p:txBody>
          <a:bodyPr vert="horz" lIns="92492" tIns="46246" rIns="92492" bIns="46246" rtlCol="0" anchor="b"/>
          <a:lstStyle>
            <a:lvl1pPr algn="r">
              <a:defRPr sz="1200"/>
            </a:lvl1pPr>
          </a:lstStyle>
          <a:p>
            <a:fld id="{F182F79B-B28F-4A46-9A00-86E11536DE6B}" type="slidenum">
              <a:rPr lang="en-US" smtClean="0"/>
              <a:t>‹#›</a:t>
            </a:fld>
            <a:endParaRPr lang="en-US"/>
          </a:p>
        </p:txBody>
      </p:sp>
    </p:spTree>
    <p:extLst>
      <p:ext uri="{BB962C8B-B14F-4D97-AF65-F5344CB8AC3E}">
        <p14:creationId xmlns:p14="http://schemas.microsoft.com/office/powerpoint/2010/main" val="89673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Good </a:t>
            </a:r>
            <a:r>
              <a:rPr lang="en-US" dirty="0"/>
              <a:t>morning, thank you for inviting </a:t>
            </a:r>
            <a:r>
              <a:rPr lang="en-US" dirty="0" smtClean="0"/>
              <a:t>us </a:t>
            </a:r>
            <a:r>
              <a:rPr lang="en-US" dirty="0"/>
              <a:t>to be here </a:t>
            </a:r>
            <a:r>
              <a:rPr lang="en-US" dirty="0" smtClean="0"/>
              <a:t>today</a:t>
            </a:r>
            <a:r>
              <a:rPr lang="en-US" baseline="0" dirty="0" smtClean="0"/>
              <a:t> to talk about Performance management.</a:t>
            </a:r>
          </a:p>
          <a:p>
            <a:pPr marL="171450" lvl="0" indent="-171450">
              <a:buFont typeface="Arial" panose="020B0604020202020204" pitchFamily="34" charset="0"/>
              <a:buChar char="•"/>
            </a:pPr>
            <a:endParaRPr lang="en-US" baseline="0" dirty="0" smtClean="0"/>
          </a:p>
          <a:p>
            <a:pPr marL="171450" lvl="0" indent="-171450">
              <a:buFont typeface="Arial" panose="020B0604020202020204" pitchFamily="34" charset="0"/>
              <a:buChar char="•"/>
            </a:pPr>
            <a:r>
              <a:rPr lang="en-US" baseline="0" dirty="0" smtClean="0"/>
              <a:t>Sam – go faster on 1- 12 don’t cover every little thing</a:t>
            </a:r>
            <a:endParaRPr lang="en-US" dirty="0" smtClean="0"/>
          </a:p>
        </p:txBody>
      </p:sp>
      <p:sp>
        <p:nvSpPr>
          <p:cNvPr id="4" name="Slide Number Placeholder 3"/>
          <p:cNvSpPr>
            <a:spLocks noGrp="1"/>
          </p:cNvSpPr>
          <p:nvPr>
            <p:ph type="sldNum" sz="quarter" idx="10"/>
          </p:nvPr>
        </p:nvSpPr>
        <p:spPr/>
        <p:txBody>
          <a:bodyPr/>
          <a:lstStyle/>
          <a:p>
            <a:fld id="{F182F79B-B28F-4A46-9A00-86E11536DE6B}" type="slidenum">
              <a:rPr lang="en-US" smtClean="0"/>
              <a:t>1</a:t>
            </a:fld>
            <a:endParaRPr lang="en-US"/>
          </a:p>
        </p:txBody>
      </p:sp>
    </p:spTree>
    <p:extLst>
      <p:ext uri="{BB962C8B-B14F-4D97-AF65-F5344CB8AC3E}">
        <p14:creationId xmlns:p14="http://schemas.microsoft.com/office/powerpoint/2010/main" val="3064593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Performance</a:t>
            </a:r>
            <a:r>
              <a:rPr lang="en-US" sz="1200" kern="1200" baseline="0" dirty="0" smtClean="0">
                <a:solidFill>
                  <a:schemeClr val="tx1"/>
                </a:solidFill>
                <a:effectLst/>
                <a:latin typeface="+mn-lt"/>
                <a:ea typeface="+mn-ea"/>
                <a:cs typeface="+mn-cs"/>
              </a:rPr>
              <a:t> Evaluations serve as a very important communication tool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Employees have been shown to perform at their best when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they receive regular and positive reinforcement for their good work and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when they are notified as early as possible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if they are doing something wrong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Its a critical tool for managers to ensure regular, and constructive feedback to employees.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its done right,</a:t>
            </a:r>
            <a:r>
              <a:rPr lang="en-US" sz="1200" kern="1200" baseline="0" dirty="0" smtClean="0">
                <a:solidFill>
                  <a:schemeClr val="tx1"/>
                </a:solidFill>
                <a:effectLst/>
                <a:latin typeface="+mn-lt"/>
                <a:ea typeface="+mn-ea"/>
                <a:cs typeface="+mn-cs"/>
              </a:rPr>
              <a:t> the performance evaluation will recognize good performance and reinforce positive behaviors that we want the employee to continue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And it will identify areas</a:t>
            </a:r>
            <a:r>
              <a:rPr lang="en-US" sz="1200" kern="1200" baseline="0" dirty="0" smtClean="0">
                <a:solidFill>
                  <a:schemeClr val="tx1"/>
                </a:solidFill>
                <a:effectLst/>
                <a:latin typeface="+mn-lt"/>
                <a:ea typeface="+mn-ea"/>
                <a:cs typeface="+mn-cs"/>
              </a:rPr>
              <a:t> where employees need to improve, so the employee can be successful</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It helps us managers get the results we want from the employees we supervise</a:t>
            </a:r>
          </a:p>
          <a:p>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10</a:t>
            </a:fld>
            <a:endParaRPr lang="en-US"/>
          </a:p>
        </p:txBody>
      </p:sp>
    </p:spTree>
    <p:extLst>
      <p:ext uri="{BB962C8B-B14F-4D97-AF65-F5344CB8AC3E}">
        <p14:creationId xmlns:p14="http://schemas.microsoft.com/office/powerpoint/2010/main" val="495110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11</a:t>
            </a:fld>
            <a:endParaRPr lang="en-US"/>
          </a:p>
        </p:txBody>
      </p:sp>
    </p:spTree>
    <p:extLst>
      <p:ext uri="{BB962C8B-B14F-4D97-AF65-F5344CB8AC3E}">
        <p14:creationId xmlns:p14="http://schemas.microsoft.com/office/powerpoint/2010/main" val="3066035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12</a:t>
            </a:fld>
            <a:endParaRPr lang="en-US"/>
          </a:p>
        </p:txBody>
      </p:sp>
    </p:spTree>
    <p:extLst>
      <p:ext uri="{BB962C8B-B14F-4D97-AF65-F5344CB8AC3E}">
        <p14:creationId xmlns:p14="http://schemas.microsoft.com/office/powerpoint/2010/main" val="635999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13</a:t>
            </a:fld>
            <a:endParaRPr lang="en-US"/>
          </a:p>
        </p:txBody>
      </p:sp>
    </p:spTree>
    <p:extLst>
      <p:ext uri="{BB962C8B-B14F-4D97-AF65-F5344CB8AC3E}">
        <p14:creationId xmlns:p14="http://schemas.microsoft.com/office/powerpoint/2010/main" val="4290871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14</a:t>
            </a:fld>
            <a:endParaRPr lang="en-US"/>
          </a:p>
        </p:txBody>
      </p:sp>
    </p:spTree>
    <p:extLst>
      <p:ext uri="{BB962C8B-B14F-4D97-AF65-F5344CB8AC3E}">
        <p14:creationId xmlns:p14="http://schemas.microsoft.com/office/powerpoint/2010/main" val="506220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15</a:t>
            </a:fld>
            <a:endParaRPr lang="en-US"/>
          </a:p>
        </p:txBody>
      </p:sp>
    </p:spTree>
    <p:extLst>
      <p:ext uri="{BB962C8B-B14F-4D97-AF65-F5344CB8AC3E}">
        <p14:creationId xmlns:p14="http://schemas.microsoft.com/office/powerpoint/2010/main" val="3168374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16</a:t>
            </a:fld>
            <a:endParaRPr lang="en-US"/>
          </a:p>
        </p:txBody>
      </p:sp>
    </p:spTree>
    <p:extLst>
      <p:ext uri="{BB962C8B-B14F-4D97-AF65-F5344CB8AC3E}">
        <p14:creationId xmlns:p14="http://schemas.microsoft.com/office/powerpoint/2010/main" val="20136747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17</a:t>
            </a:fld>
            <a:endParaRPr lang="en-US"/>
          </a:p>
        </p:txBody>
      </p:sp>
    </p:spTree>
    <p:extLst>
      <p:ext uri="{BB962C8B-B14F-4D97-AF65-F5344CB8AC3E}">
        <p14:creationId xmlns:p14="http://schemas.microsoft.com/office/powerpoint/2010/main" val="188980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Performance Evaluations also support disciplinary actions </a:t>
            </a:r>
          </a:p>
          <a:p>
            <a:pPr marL="171450" indent="-171450">
              <a:buFont typeface="Arial" panose="020B0604020202020204" pitchFamily="34" charset="0"/>
              <a:buChar char="•"/>
            </a:pPr>
            <a:r>
              <a:rPr lang="en-US" dirty="0" smtClean="0"/>
              <a:t>now I hesitate</a:t>
            </a:r>
            <a:r>
              <a:rPr lang="en-US" baseline="0" dirty="0" smtClean="0"/>
              <a:t> to even talk about discipline, because an evaluation is not discipline, </a:t>
            </a:r>
          </a:p>
          <a:p>
            <a:pPr marL="171450" indent="-171450">
              <a:buFont typeface="Arial" panose="020B0604020202020204" pitchFamily="34" charset="0"/>
              <a:buChar char="•"/>
            </a:pPr>
            <a:r>
              <a:rPr lang="en-US" baseline="0" dirty="0" smtClean="0"/>
              <a:t>but it does serve as the District’s official record of the employee’s work performance.</a:t>
            </a:r>
          </a:p>
          <a:p>
            <a:pPr marL="171450" indent="-171450">
              <a:buFont typeface="Arial" panose="020B0604020202020204" pitchFamily="34" charset="0"/>
              <a:buChar char="•"/>
            </a:pPr>
            <a:r>
              <a:rPr lang="en-US" baseline="0" dirty="0" smtClean="0"/>
              <a:t>And because of that - its important evidence in legal proceedings</a:t>
            </a:r>
          </a:p>
          <a:p>
            <a:pPr marL="171450" indent="-171450">
              <a:buFont typeface="Arial" panose="020B0604020202020204" pitchFamily="34" charset="0"/>
              <a:buChar char="•"/>
            </a:pPr>
            <a:r>
              <a:rPr lang="en-US" baseline="0" dirty="0" smtClean="0"/>
              <a:t>It helps defend the District in grievances and other legal claims</a:t>
            </a:r>
          </a:p>
          <a:p>
            <a:pPr marL="171450" indent="-171450">
              <a:buFont typeface="Arial" panose="020B0604020202020204" pitchFamily="34" charset="0"/>
              <a:buChar char="•"/>
            </a:pPr>
            <a:r>
              <a:rPr lang="en-US" baseline="0" dirty="0" smtClean="0"/>
              <a:t>Anytime a manager wants to discipline an employee one of the first things we do is look at their past evaluations.</a:t>
            </a:r>
          </a:p>
          <a:p>
            <a:pPr marL="171450" indent="-171450">
              <a:buFont typeface="Arial" panose="020B0604020202020204" pitchFamily="34" charset="0"/>
              <a:buChar char="•"/>
            </a:pPr>
            <a:r>
              <a:rPr lang="en-US" baseline="0" dirty="0" smtClean="0"/>
              <a:t>By law, we can’t even give a 90 day notice without attaching their latest evaluation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18</a:t>
            </a:fld>
            <a:endParaRPr lang="en-US"/>
          </a:p>
        </p:txBody>
      </p:sp>
    </p:spTree>
    <p:extLst>
      <p:ext uri="{BB962C8B-B14F-4D97-AF65-F5344CB8AC3E}">
        <p14:creationId xmlns:p14="http://schemas.microsoft.com/office/powerpoint/2010/main" val="1567361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19</a:t>
            </a:fld>
            <a:endParaRPr lang="en-US"/>
          </a:p>
        </p:txBody>
      </p:sp>
    </p:spTree>
    <p:extLst>
      <p:ext uri="{BB962C8B-B14F-4D97-AF65-F5344CB8AC3E}">
        <p14:creationId xmlns:p14="http://schemas.microsoft.com/office/powerpoint/2010/main" val="900944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l" defTabSz="914400" rtl="0" eaLnBrk="1" latinLnBrk="0" hangingPunct="1">
              <a:buFont typeface="Arial" panose="020B0604020202020204" pitchFamily="34" charset="0"/>
              <a:buChar char="•"/>
            </a:pPr>
            <a:r>
              <a:rPr lang="en-US" sz="1200" kern="1200" dirty="0" smtClean="0">
                <a:solidFill>
                  <a:srgbClr val="FF0000"/>
                </a:solidFill>
                <a:latin typeface="+mn-lt"/>
                <a:ea typeface="+mn-ea"/>
                <a:cs typeface="+mn-cs"/>
              </a:rPr>
              <a:t>When you leave here today my hope is that</a:t>
            </a:r>
          </a:p>
          <a:p>
            <a:pPr marL="628650" lvl="1" indent="-171450" algn="l" defTabSz="914400" rtl="0" eaLnBrk="1" latinLnBrk="0" hangingPunct="1">
              <a:buFont typeface="Arial" panose="020B0604020202020204" pitchFamily="34" charset="0"/>
              <a:buChar char="•"/>
            </a:pPr>
            <a:r>
              <a:rPr lang="en-US" sz="1200" kern="1200" dirty="0" smtClean="0">
                <a:solidFill>
                  <a:srgbClr val="FF0000"/>
                </a:solidFill>
                <a:latin typeface="+mn-lt"/>
                <a:ea typeface="+mn-ea"/>
                <a:cs typeface="+mn-cs"/>
              </a:rPr>
              <a:t>You </a:t>
            </a:r>
            <a:r>
              <a:rPr lang="en-US" sz="1200" kern="1200" baseline="0" dirty="0" smtClean="0">
                <a:solidFill>
                  <a:srgbClr val="FF0000"/>
                </a:solidFill>
                <a:latin typeface="+mn-lt"/>
                <a:ea typeface="+mn-ea"/>
                <a:cs typeface="+mn-cs"/>
              </a:rPr>
              <a:t>gain an understanding of the importance of performance evaluations</a:t>
            </a:r>
          </a:p>
          <a:p>
            <a:pPr marL="628650" lvl="1" indent="-171450" algn="l" defTabSz="914400" rtl="0" eaLnBrk="1" latinLnBrk="0" hangingPunct="1">
              <a:buFont typeface="Arial" panose="020B0604020202020204" pitchFamily="34" charset="0"/>
              <a:buChar char="•"/>
            </a:pPr>
            <a:r>
              <a:rPr lang="en-US" sz="1200" kern="1200" baseline="0" dirty="0" smtClean="0">
                <a:solidFill>
                  <a:srgbClr val="FF0000"/>
                </a:solidFill>
                <a:latin typeface="+mn-lt"/>
                <a:ea typeface="+mn-ea"/>
                <a:cs typeface="+mn-cs"/>
              </a:rPr>
              <a:t>That you understand the performance management cycle</a:t>
            </a:r>
          </a:p>
          <a:p>
            <a:pPr marL="628650" lvl="1" indent="-171450" algn="l" defTabSz="914400" rtl="0" eaLnBrk="1" latinLnBrk="0" hangingPunct="1">
              <a:buFont typeface="Arial" panose="020B0604020202020204" pitchFamily="34" charset="0"/>
              <a:buChar char="•"/>
            </a:pPr>
            <a:r>
              <a:rPr lang="en-US" sz="1200" kern="1200" baseline="0" dirty="0" smtClean="0">
                <a:solidFill>
                  <a:srgbClr val="FF0000"/>
                </a:solidFill>
                <a:latin typeface="+mn-lt"/>
                <a:ea typeface="+mn-ea"/>
                <a:cs typeface="+mn-cs"/>
              </a:rPr>
              <a:t>That you are confident you could write and conduct an excellent performance evaluation</a:t>
            </a:r>
          </a:p>
          <a:p>
            <a:pPr marL="628650" lvl="1" indent="-171450" algn="l" defTabSz="914400" rtl="0" eaLnBrk="1" latinLnBrk="0" hangingPunct="1">
              <a:buFont typeface="Arial" panose="020B0604020202020204" pitchFamily="34" charset="0"/>
              <a:buChar char="•"/>
            </a:pPr>
            <a:r>
              <a:rPr lang="en-US" sz="1200" kern="1200" baseline="0" dirty="0" smtClean="0">
                <a:solidFill>
                  <a:srgbClr val="FF0000"/>
                </a:solidFill>
                <a:latin typeface="+mn-lt"/>
                <a:ea typeface="+mn-ea"/>
                <a:cs typeface="+mn-cs"/>
              </a:rPr>
              <a:t>And that you learn some best practices for conducting a performance evaluation.</a:t>
            </a:r>
          </a:p>
          <a:p>
            <a:pPr marL="628650" lvl="1" indent="-171450" algn="l" defTabSz="914400" rtl="0" eaLnBrk="1" latinLnBrk="0" hangingPunct="1">
              <a:buFont typeface="Arial" panose="020B0604020202020204" pitchFamily="34" charset="0"/>
              <a:buChar char="•"/>
            </a:pPr>
            <a:endParaRPr lang="en-US" sz="1200" kern="1200" baseline="0" dirty="0" smtClean="0">
              <a:solidFill>
                <a:srgbClr val="FF0000"/>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rgbClr val="FF0000"/>
                </a:solidFill>
                <a:effectLst/>
                <a:latin typeface="+mn-lt"/>
                <a:ea typeface="+mn-ea"/>
                <a:cs typeface="+mn-cs"/>
              </a:rPr>
              <a:t>So can someone tell me why Performance Evaluations</a:t>
            </a:r>
            <a:r>
              <a:rPr lang="en-US" sz="1200" kern="1200" baseline="0" dirty="0" smtClean="0">
                <a:solidFill>
                  <a:srgbClr val="FF0000"/>
                </a:solidFill>
                <a:effectLst/>
                <a:latin typeface="+mn-lt"/>
                <a:ea typeface="+mn-ea"/>
                <a:cs typeface="+mn-cs"/>
              </a:rPr>
              <a:t> so important?</a:t>
            </a:r>
          </a:p>
          <a:p>
            <a:pPr marL="628650" lvl="1" indent="-171450" algn="l" defTabSz="914400" rtl="0" eaLnBrk="1" latinLnBrk="0" hangingPunct="1">
              <a:buFont typeface="Arial" panose="020B0604020202020204" pitchFamily="34" charset="0"/>
              <a:buChar char="•"/>
            </a:pPr>
            <a:endParaRPr lang="en-US" sz="1200" kern="1200" dirty="0" smtClean="0">
              <a:solidFill>
                <a:schemeClr val="tx1"/>
              </a:solidFill>
              <a:latin typeface="+mn-lt"/>
              <a:ea typeface="+mn-ea"/>
              <a:cs typeface="+mn-cs"/>
            </a:endParaRP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2</a:t>
            </a:fld>
            <a:endParaRPr lang="en-US"/>
          </a:p>
        </p:txBody>
      </p:sp>
    </p:spTree>
    <p:extLst>
      <p:ext uri="{BB962C8B-B14F-4D97-AF65-F5344CB8AC3E}">
        <p14:creationId xmlns:p14="http://schemas.microsoft.com/office/powerpoint/2010/main" val="1307393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20</a:t>
            </a:fld>
            <a:endParaRPr lang="en-US"/>
          </a:p>
        </p:txBody>
      </p:sp>
    </p:spTree>
    <p:extLst>
      <p:ext uri="{BB962C8B-B14F-4D97-AF65-F5344CB8AC3E}">
        <p14:creationId xmlns:p14="http://schemas.microsoft.com/office/powerpoint/2010/main" val="1230665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So what are the best practices for on-going performance evaluations?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I recommend face to face meetings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I have weekly project meetings with my staff, now I only have 4 employees, so that may not work if you have a larger staff, but these project meetings make it very easy for me to complete annual evaluations.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Documentation is essential for a successful performance evaluation process.  When I meet with my employees its all documented by both manager and employee.</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They create their project lists, which I can access at the meeting, and I comment on each project and provide direction, correction, and guidance, I type in my comments in the meeting, in their project file.  </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Then the following week they update me on their progress.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At the time of the annual review I can easily explain their successes, what projects they completed, I have dates, I have documentation.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Another best practice is providing constructive feedback.</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The focus of constructive feedback is to encourage a change in behavior by the employee on a voluntary basis.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Be Direct, Not Vague – sometimes managers will try to soften the blow and instead of giving direct criticism, its vague, is that fair to the employee? Why?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When you’re vague, it prevents you from discussing real solutions.  And its frustrating because how can the employee know they need to do to improve.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It is very important that you include dates and deadlines.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Focus on the Conduct, Not the Person and Link the Conduct to Its impact  – de-personalize the feedback, try not to be overly judgmental.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Sometimes its hard for the manager to take ownership of their feedback and they blame the feedback on everyone else, or says everyone else agrees with me.  This undermines the managers authority, and then you get in a debate of who is :everybody else” and its just not productive.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And don’t just describe what is wrong, describe what is expected and a strategy to get there.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For example, you may need to offer training in Microsoft Word or Access to assist an employee be more efficient.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Also, don’t shy away from giving a needs improvement rating, you can have a great employee who also received a needs improvement as well.  We all have different strengths and weaknesses.  </a:t>
            </a:r>
          </a:p>
        </p:txBody>
      </p:sp>
      <p:sp>
        <p:nvSpPr>
          <p:cNvPr id="4" name="Slide Number Placeholder 3"/>
          <p:cNvSpPr>
            <a:spLocks noGrp="1"/>
          </p:cNvSpPr>
          <p:nvPr>
            <p:ph type="sldNum" sz="quarter" idx="10"/>
          </p:nvPr>
        </p:nvSpPr>
        <p:spPr/>
        <p:txBody>
          <a:bodyPr/>
          <a:lstStyle/>
          <a:p>
            <a:fld id="{F182F79B-B28F-4A46-9A00-86E11536DE6B}" type="slidenum">
              <a:rPr lang="en-US" smtClean="0"/>
              <a:t>21</a:t>
            </a:fld>
            <a:endParaRPr lang="en-US"/>
          </a:p>
        </p:txBody>
      </p:sp>
    </p:spTree>
    <p:extLst>
      <p:ext uri="{BB962C8B-B14F-4D97-AF65-F5344CB8AC3E}">
        <p14:creationId xmlns:p14="http://schemas.microsoft.com/office/powerpoint/2010/main" val="5546494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22</a:t>
            </a:fld>
            <a:endParaRPr lang="en-US"/>
          </a:p>
        </p:txBody>
      </p:sp>
    </p:spTree>
    <p:extLst>
      <p:ext uri="{BB962C8B-B14F-4D97-AF65-F5344CB8AC3E}">
        <p14:creationId xmlns:p14="http://schemas.microsoft.com/office/powerpoint/2010/main" val="16227464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23</a:t>
            </a:fld>
            <a:endParaRPr lang="en-US"/>
          </a:p>
        </p:txBody>
      </p:sp>
    </p:spTree>
    <p:extLst>
      <p:ext uri="{BB962C8B-B14F-4D97-AF65-F5344CB8AC3E}">
        <p14:creationId xmlns:p14="http://schemas.microsoft.com/office/powerpoint/2010/main" val="19371529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24</a:t>
            </a:fld>
            <a:endParaRPr lang="en-US"/>
          </a:p>
        </p:txBody>
      </p:sp>
    </p:spTree>
    <p:extLst>
      <p:ext uri="{BB962C8B-B14F-4D97-AF65-F5344CB8AC3E}">
        <p14:creationId xmlns:p14="http://schemas.microsoft.com/office/powerpoint/2010/main" val="26825041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25</a:t>
            </a:fld>
            <a:endParaRPr lang="en-US"/>
          </a:p>
        </p:txBody>
      </p:sp>
    </p:spTree>
    <p:extLst>
      <p:ext uri="{BB962C8B-B14F-4D97-AF65-F5344CB8AC3E}">
        <p14:creationId xmlns:p14="http://schemas.microsoft.com/office/powerpoint/2010/main" val="37022457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28</a:t>
            </a:fld>
            <a:endParaRPr lang="en-US"/>
          </a:p>
        </p:txBody>
      </p:sp>
    </p:spTree>
    <p:extLst>
      <p:ext uri="{BB962C8B-B14F-4D97-AF65-F5344CB8AC3E}">
        <p14:creationId xmlns:p14="http://schemas.microsoft.com/office/powerpoint/2010/main" val="20694254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29</a:t>
            </a:fld>
            <a:endParaRPr lang="en-US"/>
          </a:p>
        </p:txBody>
      </p:sp>
    </p:spTree>
    <p:extLst>
      <p:ext uri="{BB962C8B-B14F-4D97-AF65-F5344CB8AC3E}">
        <p14:creationId xmlns:p14="http://schemas.microsoft.com/office/powerpoint/2010/main" val="33553576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82F79B-B28F-4A46-9A00-86E11536DE6B}" type="slidenum">
              <a:rPr lang="en-US" smtClean="0"/>
              <a:t>31</a:t>
            </a:fld>
            <a:endParaRPr lang="en-US"/>
          </a:p>
        </p:txBody>
      </p:sp>
    </p:spTree>
    <p:extLst>
      <p:ext uri="{BB962C8B-B14F-4D97-AF65-F5344CB8AC3E}">
        <p14:creationId xmlns:p14="http://schemas.microsoft.com/office/powerpoint/2010/main" val="685693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smtClean="0"/>
          </a:p>
          <a:p>
            <a:pPr marL="628650" lvl="1" indent="-171450">
              <a:buFont typeface="Arial" panose="020B0604020202020204" pitchFamily="34" charset="0"/>
              <a:buChar char="•"/>
            </a:pPr>
            <a:r>
              <a:rPr lang="en-US" dirty="0" smtClean="0"/>
              <a:t>Give</a:t>
            </a:r>
            <a:r>
              <a:rPr lang="en-US" baseline="0" dirty="0" smtClean="0"/>
              <a:t> audience time to answer, or call on people</a:t>
            </a: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3</a:t>
            </a:fld>
            <a:endParaRPr lang="en-US"/>
          </a:p>
        </p:txBody>
      </p:sp>
    </p:spTree>
    <p:extLst>
      <p:ext uri="{BB962C8B-B14F-4D97-AF65-F5344CB8AC3E}">
        <p14:creationId xmlns:p14="http://schemas.microsoft.com/office/powerpoint/2010/main" val="3856525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smtClean="0"/>
          </a:p>
          <a:p>
            <a:pPr marL="628650" lvl="1" indent="-171450">
              <a:buFont typeface="Arial" panose="020B0604020202020204" pitchFamily="34" charset="0"/>
              <a:buChar char="•"/>
            </a:pPr>
            <a:r>
              <a:rPr lang="en-US" dirty="0" smtClean="0"/>
              <a:t>Go over list</a:t>
            </a:r>
          </a:p>
          <a:p>
            <a:pPr marL="628650" lvl="1" indent="-171450">
              <a:buFont typeface="Arial" panose="020B0604020202020204" pitchFamily="34" charset="0"/>
              <a:buChar char="•"/>
            </a:pPr>
            <a:endParaRPr lang="en-US" dirty="0" smtClean="0"/>
          </a:p>
          <a:p>
            <a:pPr marL="628650" lvl="1" indent="-171450">
              <a:buFont typeface="Arial" panose="020B0604020202020204" pitchFamily="34" charset="0"/>
              <a:buChar char="•"/>
            </a:pPr>
            <a:r>
              <a:rPr lang="en-US" dirty="0" smtClean="0"/>
              <a:t>These</a:t>
            </a:r>
            <a:r>
              <a:rPr lang="en-US" baseline="0" dirty="0" smtClean="0"/>
              <a:t> are common reasons HR hears all the time, but </a:t>
            </a:r>
            <a:endParaRPr lang="en-US" dirty="0" smtClean="0"/>
          </a:p>
          <a:p>
            <a:pPr marL="457200" lvl="1" indent="0">
              <a:buFont typeface="Arial" panose="020B0604020202020204" pitchFamily="34" charset="0"/>
              <a:buNone/>
            </a:pPr>
            <a:endParaRPr lang="en-US" dirty="0" smtClean="0"/>
          </a:p>
          <a:p>
            <a:pPr marL="628650" lvl="1" indent="-171450">
              <a:buFont typeface="Arial" panose="020B0604020202020204" pitchFamily="34" charset="0"/>
              <a:buChar char="•"/>
            </a:pPr>
            <a:r>
              <a:rPr lang="en-US" dirty="0" smtClean="0"/>
              <a:t>Its interesting, many of the reasons why managers avoid doing evaluations,</a:t>
            </a:r>
            <a:r>
              <a:rPr lang="en-US" baseline="0" dirty="0" smtClean="0"/>
              <a:t> (uncomfortable, fear of grievances, the union going after me, I want to be liked, etc.,) could be avoided if we implemented a culture of continuous feedback through an on-going evaluation system, and I will explain how.</a:t>
            </a: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4</a:t>
            </a:fld>
            <a:endParaRPr lang="en-US"/>
          </a:p>
        </p:txBody>
      </p:sp>
    </p:spTree>
    <p:extLst>
      <p:ext uri="{BB962C8B-B14F-4D97-AF65-F5344CB8AC3E}">
        <p14:creationId xmlns:p14="http://schemas.microsoft.com/office/powerpoint/2010/main" val="537193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smtClean="0"/>
          </a:p>
          <a:p>
            <a:pPr marL="628650" lvl="1" indent="-171450">
              <a:buFont typeface="Arial" panose="020B0604020202020204" pitchFamily="34" charset="0"/>
              <a:buChar char="•"/>
            </a:pPr>
            <a:r>
              <a:rPr lang="en-US" dirty="0" smtClean="0"/>
              <a:t>Go over list</a:t>
            </a:r>
          </a:p>
          <a:p>
            <a:pPr marL="628650" lvl="1" indent="-171450">
              <a:buFont typeface="Arial" panose="020B0604020202020204" pitchFamily="34" charset="0"/>
              <a:buChar char="•"/>
            </a:pPr>
            <a:endParaRPr lang="en-US" dirty="0" smtClean="0"/>
          </a:p>
          <a:p>
            <a:pPr marL="628650" lvl="1" indent="-171450">
              <a:buFont typeface="Arial" panose="020B0604020202020204" pitchFamily="34" charset="0"/>
              <a:buChar char="•"/>
            </a:pPr>
            <a:r>
              <a:rPr lang="en-US" dirty="0" smtClean="0"/>
              <a:t>These</a:t>
            </a:r>
            <a:r>
              <a:rPr lang="en-US" baseline="0" dirty="0" smtClean="0"/>
              <a:t> are common reasons HR hears all the time, but </a:t>
            </a:r>
            <a:endParaRPr lang="en-US" dirty="0" smtClean="0"/>
          </a:p>
          <a:p>
            <a:pPr marL="457200" lvl="1" indent="0">
              <a:buFont typeface="Arial" panose="020B0604020202020204" pitchFamily="34" charset="0"/>
              <a:buNone/>
            </a:pPr>
            <a:endParaRPr lang="en-US" dirty="0" smtClean="0"/>
          </a:p>
          <a:p>
            <a:pPr marL="628650" lvl="1" indent="-171450">
              <a:buFont typeface="Arial" panose="020B0604020202020204" pitchFamily="34" charset="0"/>
              <a:buChar char="•"/>
            </a:pPr>
            <a:r>
              <a:rPr lang="en-US" dirty="0" smtClean="0"/>
              <a:t>Its interesting, many of the reasons why managers avoid doing evaluations,</a:t>
            </a:r>
            <a:r>
              <a:rPr lang="en-US" baseline="0" dirty="0" smtClean="0"/>
              <a:t> (uncomfortable, fear of grievances, the union going after me, I want to be liked, etc.,) could be avoided if we implemented a culture of continuous feedback through an on-going evaluation system, and I will explain how.</a:t>
            </a: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5</a:t>
            </a:fld>
            <a:endParaRPr lang="en-US"/>
          </a:p>
        </p:txBody>
      </p:sp>
    </p:spTree>
    <p:extLst>
      <p:ext uri="{BB962C8B-B14F-4D97-AF65-F5344CB8AC3E}">
        <p14:creationId xmlns:p14="http://schemas.microsoft.com/office/powerpoint/2010/main" val="2435906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1"/>
            <a:ext cx="5486400" cy="4652009"/>
          </a:xfrm>
        </p:spPr>
        <p:txBody>
          <a:bodyPr/>
          <a:lstStyle/>
          <a:p>
            <a:pPr marL="171450" indent="-171450">
              <a:buFont typeface="Arial" panose="020B0604020202020204" pitchFamily="34" charset="0"/>
              <a:buChar char="•"/>
            </a:pPr>
            <a:r>
              <a:rPr lang="en-US" dirty="0" smtClean="0"/>
              <a:t>Performance management is more than the annual performance evaluation meeting – it should be an ongoing process throughout the year. </a:t>
            </a:r>
          </a:p>
          <a:p>
            <a:pPr marL="171450" indent="-171450">
              <a:buFont typeface="Arial" panose="020B0604020202020204" pitchFamily="34" charset="0"/>
              <a:buChar char="•"/>
            </a:pPr>
            <a:r>
              <a:rPr lang="en-US" dirty="0" smtClean="0"/>
              <a:t>Many managers view performance evaluations as a record of the employees performance </a:t>
            </a:r>
            <a:r>
              <a:rPr lang="en-US" b="1" u="sng" dirty="0" smtClean="0"/>
              <a:t>only</a:t>
            </a:r>
            <a:r>
              <a:rPr lang="en-US" dirty="0" smtClean="0"/>
              <a:t>,</a:t>
            </a:r>
            <a:r>
              <a:rPr lang="en-US" baseline="0" dirty="0" smtClean="0"/>
              <a:t> but that’s not all, what can the evaluation tell you about the manager? </a:t>
            </a:r>
            <a:endParaRPr lang="en-US" dirty="0" smtClean="0"/>
          </a:p>
          <a:p>
            <a:pPr marL="628650" lvl="1" indent="-171450">
              <a:buFont typeface="Arial" panose="020B0604020202020204" pitchFamily="34" charset="0"/>
              <a:buChar char="•"/>
            </a:pPr>
            <a:r>
              <a:rPr lang="en-US" dirty="0" smtClean="0"/>
              <a:t>It shows us how</a:t>
            </a:r>
            <a:r>
              <a:rPr lang="en-US" baseline="0" dirty="0" smtClean="0"/>
              <a:t> the manager </a:t>
            </a:r>
            <a:r>
              <a:rPr lang="en-US" dirty="0" smtClean="0"/>
              <a:t>communicates, how well they document, how organized they are.</a:t>
            </a:r>
          </a:p>
          <a:p>
            <a:pPr marL="171450" lvl="0" indent="-171450">
              <a:buFont typeface="Arial" panose="020B0604020202020204" pitchFamily="34" charset="0"/>
              <a:buChar char="•"/>
            </a:pPr>
            <a:r>
              <a:rPr lang="en-US" dirty="0" smtClean="0"/>
              <a:t>Performance management is a cycle</a:t>
            </a:r>
            <a:r>
              <a:rPr lang="en-US" baseline="0" dirty="0" smtClean="0"/>
              <a:t> and includes</a:t>
            </a:r>
          </a:p>
          <a:p>
            <a:pPr marL="171450" indent="-171450">
              <a:buFont typeface="Arial" panose="020B0604020202020204" pitchFamily="34" charset="0"/>
              <a:buChar char="•"/>
            </a:pPr>
            <a:r>
              <a:rPr lang="en-US" cap="all" dirty="0" smtClean="0"/>
              <a:t>Setting goals and objectives with employees</a:t>
            </a:r>
          </a:p>
          <a:p>
            <a:pPr marL="34290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kern="1200" dirty="0" smtClean="0">
                <a:solidFill>
                  <a:schemeClr val="tx1"/>
                </a:solidFill>
                <a:effectLst/>
                <a:latin typeface="+mn-lt"/>
                <a:ea typeface="+mn-ea"/>
                <a:cs typeface="+mn-cs"/>
              </a:rPr>
              <a:t>You’ve probably</a:t>
            </a:r>
            <a:r>
              <a:rPr lang="en-US" kern="1200" baseline="0" dirty="0" smtClean="0">
                <a:solidFill>
                  <a:schemeClr val="tx1"/>
                </a:solidFill>
                <a:effectLst/>
                <a:latin typeface="+mn-lt"/>
                <a:ea typeface="+mn-ea"/>
                <a:cs typeface="+mn-cs"/>
              </a:rPr>
              <a:t> heard me quote </a:t>
            </a:r>
            <a:r>
              <a:rPr lang="en-US" kern="1200" dirty="0" smtClean="0">
                <a:solidFill>
                  <a:schemeClr val="tx1"/>
                </a:solidFill>
                <a:effectLst/>
                <a:latin typeface="+mn-lt"/>
                <a:ea typeface="+mn-ea"/>
                <a:cs typeface="+mn-cs"/>
              </a:rPr>
              <a:t>Peter Drucker’s saying before its “What gets measured gets done” </a:t>
            </a:r>
          </a:p>
          <a:p>
            <a:pPr marL="342900" lvl="1" indent="-171450">
              <a:buFont typeface="Arial" panose="020B0604020202020204" pitchFamily="34" charset="0"/>
              <a:buChar char="•"/>
            </a:pPr>
            <a:r>
              <a:rPr lang="en-US" kern="1200" dirty="0" smtClean="0">
                <a:solidFill>
                  <a:schemeClr val="tx1"/>
                </a:solidFill>
                <a:effectLst/>
                <a:latin typeface="+mn-lt"/>
                <a:ea typeface="+mn-ea"/>
                <a:cs typeface="+mn-cs"/>
              </a:rPr>
              <a:t>Evaluations are a great tool for </a:t>
            </a:r>
            <a:r>
              <a:rPr lang="en-US" b="1" i="1" kern="1200" dirty="0" smtClean="0">
                <a:solidFill>
                  <a:schemeClr val="tx1"/>
                </a:solidFill>
                <a:effectLst/>
                <a:latin typeface="+mn-lt"/>
                <a:ea typeface="+mn-ea"/>
                <a:cs typeface="+mn-cs"/>
              </a:rPr>
              <a:t>both</a:t>
            </a:r>
            <a:r>
              <a:rPr lang="en-US" kern="1200" dirty="0" smtClean="0">
                <a:solidFill>
                  <a:schemeClr val="tx1"/>
                </a:solidFill>
                <a:effectLst/>
                <a:latin typeface="+mn-lt"/>
                <a:ea typeface="+mn-ea"/>
                <a:cs typeface="+mn-cs"/>
              </a:rPr>
              <a:t> the employee </a:t>
            </a:r>
            <a:r>
              <a:rPr lang="en-US" b="1" u="sng" kern="1200" dirty="0" smtClean="0">
                <a:solidFill>
                  <a:schemeClr val="tx1"/>
                </a:solidFill>
                <a:effectLst/>
                <a:latin typeface="+mn-lt"/>
                <a:ea typeface="+mn-ea"/>
                <a:cs typeface="+mn-cs"/>
              </a:rPr>
              <a:t>and</a:t>
            </a:r>
            <a:r>
              <a:rPr lang="en-US" kern="1200" dirty="0" smtClean="0">
                <a:solidFill>
                  <a:schemeClr val="tx1"/>
                </a:solidFill>
                <a:effectLst/>
                <a:latin typeface="+mn-lt"/>
                <a:ea typeface="+mn-ea"/>
                <a:cs typeface="+mn-cs"/>
              </a:rPr>
              <a:t> the manager to set goals for the upcoming year.  </a:t>
            </a:r>
          </a:p>
          <a:p>
            <a:pPr marL="171450" indent="-171450">
              <a:buFont typeface="Arial" panose="020B0604020202020204" pitchFamily="34" charset="0"/>
              <a:buChar char="•"/>
            </a:pPr>
            <a:r>
              <a:rPr lang="en-US" cap="all" dirty="0" smtClean="0"/>
              <a:t>Its </a:t>
            </a:r>
            <a:r>
              <a:rPr lang="en-US" cap="all" dirty="0"/>
              <a:t>to Evaluate and measure an employee’s progress</a:t>
            </a:r>
          </a:p>
          <a:p>
            <a:pPr marL="171450" lvl="1" indent="-171450">
              <a:buFont typeface="Arial" panose="020B0604020202020204" pitchFamily="34" charset="0"/>
              <a:buChar char="•"/>
            </a:pPr>
            <a:r>
              <a:rPr lang="en-US" cap="all" dirty="0"/>
              <a:t>To Provide continual feedback and </a:t>
            </a:r>
          </a:p>
          <a:p>
            <a:pPr marL="171450" marR="0" lvl="1" indent="-171450" fontAlgn="auto">
              <a:lnSpc>
                <a:spcPct val="100000"/>
              </a:lnSpc>
              <a:spcBef>
                <a:spcPts val="0"/>
              </a:spcBef>
              <a:spcAft>
                <a:spcPts val="0"/>
              </a:spcAft>
              <a:buClrTx/>
              <a:buSzTx/>
              <a:buFont typeface="Arial" panose="020B0604020202020204" pitchFamily="34" charset="0"/>
              <a:buChar char="•"/>
              <a:tabLst/>
              <a:defRPr/>
            </a:pPr>
            <a:r>
              <a:rPr lang="en-US" cap="all" dirty="0"/>
              <a:t>To Identify problems and provide coaching</a:t>
            </a:r>
          </a:p>
          <a:p>
            <a:pPr marL="628650" lvl="2" indent="-171450">
              <a:buFont typeface="Arial" panose="020B0604020202020204" pitchFamily="34" charset="0"/>
              <a:buChar char="•"/>
            </a:pPr>
            <a:r>
              <a:rPr lang="en-US" kern="1200" dirty="0" smtClean="0">
                <a:solidFill>
                  <a:schemeClr val="tx1"/>
                </a:solidFill>
                <a:effectLst/>
              </a:rPr>
              <a:t>You really should aim at creating a culture of continuous improvement</a:t>
            </a:r>
          </a:p>
          <a:p>
            <a:pPr marL="628650" lvl="2" indent="-171450">
              <a:buFont typeface="Arial" panose="020B0604020202020204" pitchFamily="34" charset="0"/>
              <a:buChar char="•"/>
            </a:pPr>
            <a:r>
              <a:rPr lang="en-US" kern="1200" dirty="0" smtClean="0">
                <a:solidFill>
                  <a:schemeClr val="tx1"/>
                </a:solidFill>
                <a:effectLst/>
              </a:rPr>
              <a:t>As managers, if we do not inform our employees that they are not meeting our expectations, we are part of the problem.  </a:t>
            </a:r>
          </a:p>
          <a:p>
            <a:pPr marL="628650" lvl="2" indent="-171450">
              <a:buFont typeface="Arial" panose="020B0604020202020204" pitchFamily="34" charset="0"/>
              <a:buChar char="•"/>
            </a:pPr>
            <a:r>
              <a:rPr lang="en-US" kern="1200" dirty="0" smtClean="0">
                <a:solidFill>
                  <a:schemeClr val="tx1"/>
                </a:solidFill>
                <a:effectLst/>
              </a:rPr>
              <a:t>Give employees the opportunity to correct their behavior and be successful.  </a:t>
            </a:r>
            <a:endParaRPr lang="en-US" dirty="0" smtClean="0"/>
          </a:p>
          <a:p>
            <a:pPr marL="171450" indent="-171450">
              <a:buFont typeface="Arial" panose="020B0604020202020204" pitchFamily="34" charset="0"/>
              <a:buChar char="•"/>
            </a:pPr>
            <a:r>
              <a:rPr lang="en-US" baseline="0" dirty="0" smtClean="0"/>
              <a:t>And finally, </a:t>
            </a:r>
            <a:r>
              <a:rPr lang="en-US" cap="all" baseline="0" dirty="0" smtClean="0"/>
              <a:t>Recognizing and reinforcing positive performance.</a:t>
            </a:r>
            <a:endParaRPr lang="en-US" cap="all" dirty="0" smtClean="0"/>
          </a:p>
          <a:p>
            <a:pPr marL="628650" lvl="1" indent="-171450">
              <a:buFont typeface="Arial" panose="020B0604020202020204" pitchFamily="34" charset="0"/>
              <a:buChar char="•"/>
            </a:pPr>
            <a:r>
              <a:rPr lang="en-US" kern="1200" dirty="0" smtClean="0">
                <a:solidFill>
                  <a:schemeClr val="tx1"/>
                </a:solidFill>
                <a:effectLst/>
              </a:rPr>
              <a:t>It’s important to recognize when employees do things well.</a:t>
            </a:r>
          </a:p>
          <a:p>
            <a:pPr marL="628650" lvl="1" indent="-171450">
              <a:buFont typeface="Arial" panose="020B0604020202020204" pitchFamily="34" charset="0"/>
              <a:buChar char="•"/>
            </a:pPr>
            <a:r>
              <a:rPr lang="en-US" kern="1200" dirty="0" smtClean="0">
                <a:solidFill>
                  <a:schemeClr val="tx1"/>
                </a:solidFill>
                <a:effectLst/>
              </a:rPr>
              <a:t>Give positive feedback to the behaviors you want repeated.</a:t>
            </a:r>
          </a:p>
          <a:p>
            <a:pPr marL="628650" lvl="1" indent="-171450">
              <a:buFont typeface="Arial" panose="020B0604020202020204" pitchFamily="34" charset="0"/>
              <a:buChar char="•"/>
            </a:pPr>
            <a:r>
              <a:rPr lang="en-US" kern="1200" dirty="0" smtClean="0">
                <a:solidFill>
                  <a:schemeClr val="tx1"/>
                </a:solidFill>
                <a:effectLst/>
              </a:rPr>
              <a:t>Especially, if an</a:t>
            </a:r>
            <a:r>
              <a:rPr lang="en-US" kern="1200" baseline="0" dirty="0" smtClean="0">
                <a:solidFill>
                  <a:schemeClr val="tx1"/>
                </a:solidFill>
                <a:effectLst/>
              </a:rPr>
              <a:t> employee has </a:t>
            </a:r>
            <a:r>
              <a:rPr lang="en-US" kern="1200" dirty="0" smtClean="0">
                <a:solidFill>
                  <a:schemeClr val="tx1"/>
                </a:solidFill>
                <a:effectLst/>
              </a:rPr>
              <a:t>gone above and beyond your expectations.  </a:t>
            </a:r>
          </a:p>
          <a:p>
            <a:pPr marL="171450" lvl="0" indent="-171450">
              <a:buFont typeface="Arial" panose="020B0604020202020204" pitchFamily="34" charset="0"/>
              <a:buChar char="•"/>
            </a:pPr>
            <a:endParaRPr lang="en-US" dirty="0" smtClean="0"/>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182F79B-B28F-4A46-9A00-86E11536DE6B}" type="slidenum">
              <a:rPr lang="en-US" smtClean="0"/>
              <a:t>6</a:t>
            </a:fld>
            <a:endParaRPr lang="en-US" dirty="0"/>
          </a:p>
        </p:txBody>
      </p:sp>
    </p:spTree>
    <p:extLst>
      <p:ext uri="{BB962C8B-B14F-4D97-AF65-F5344CB8AC3E}">
        <p14:creationId xmlns:p14="http://schemas.microsoft.com/office/powerpoint/2010/main" val="909671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7</a:t>
            </a:fld>
            <a:endParaRPr lang="en-US"/>
          </a:p>
        </p:txBody>
      </p:sp>
    </p:spTree>
    <p:extLst>
      <p:ext uri="{BB962C8B-B14F-4D97-AF65-F5344CB8AC3E}">
        <p14:creationId xmlns:p14="http://schemas.microsoft.com/office/powerpoint/2010/main" val="2216721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Effective performance management should start from day one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Ideally, what HR would like to see happen is for managers to really sit down with their employees on the first day and go over their expectations and the essential functions of their position.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Managers should evaluate employee performance every day not just once a year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One of the most important elements of the performance evaluation process is timeliness.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And I don’t necessarily mean getting the evaluation done in time, I mean providing immediate, timely feedback, preferably in writing, easiest way is via email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A year round approach will reduce, if not eliminate, negative aspects of the annual performance appraisal.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Your employees will become used to continuous feedback, maybe not at first, but over</a:t>
            </a:r>
            <a:r>
              <a:rPr lang="en-US" sz="1200" baseline="0" dirty="0" smtClean="0"/>
              <a:t> time they will not become defensive because they are used to you correcting their behavior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t>The manager will be seen not only as an evaluator but as a coach as well</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smtClean="0"/>
              <a:t>Problems will be identified sooner</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Hopefully the employee will correct their behavior, but if they don’t, your conscience is clear, how many of you have purposefully not rated someone honestly because you said to yourself, well I never corrected them so its not fair for me to ding them on following directions?  So we feel bad, or we feel guilty so we give an inaccurate evaluation.</a:t>
            </a:r>
          </a:p>
          <a:p>
            <a:pPr marL="1085850" marR="0" lvl="2"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Conversely, how does it make you feel when you know you have clearly communicated your direction, its in writing, but the employee has not followed your direction - its not as difficult, right to address it in the annual evaluation, and you have documentation to back you up. </a:t>
            </a:r>
          </a:p>
        </p:txBody>
      </p:sp>
      <p:sp>
        <p:nvSpPr>
          <p:cNvPr id="4" name="Slide Number Placeholder 3"/>
          <p:cNvSpPr>
            <a:spLocks noGrp="1"/>
          </p:cNvSpPr>
          <p:nvPr>
            <p:ph type="sldNum" sz="quarter" idx="10"/>
          </p:nvPr>
        </p:nvSpPr>
        <p:spPr/>
        <p:txBody>
          <a:bodyPr/>
          <a:lstStyle/>
          <a:p>
            <a:fld id="{F182F79B-B28F-4A46-9A00-86E11536DE6B}" type="slidenum">
              <a:rPr lang="en-US" smtClean="0"/>
              <a:t>8</a:t>
            </a:fld>
            <a:endParaRPr lang="en-US"/>
          </a:p>
        </p:txBody>
      </p:sp>
    </p:spTree>
    <p:extLst>
      <p:ext uri="{BB962C8B-B14F-4D97-AF65-F5344CB8AC3E}">
        <p14:creationId xmlns:p14="http://schemas.microsoft.com/office/powerpoint/2010/main" val="2751707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On going review avoids surprises, encourages two way dialogue instead of the one way monologue that typically occurs in an annual evaluation meeting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It enhances morale, and balances the managers workload.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smtClean="0">
                <a:solidFill>
                  <a:schemeClr val="tx1"/>
                </a:solidFill>
                <a:latin typeface="+mn-lt"/>
                <a:ea typeface="+mn-ea"/>
                <a:cs typeface="+mn-cs"/>
              </a:rPr>
              <a:t>Part of the reason why an evaluation can be time consuming is because a manager has to try and review and remember everything that happened in the last 12 months, and if you are not providing continuous feedback and documenting what occurred you can end up wasting a lot of time in preparing the annual evaluation.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182F79B-B28F-4A46-9A00-86E11536DE6B}" type="slidenum">
              <a:rPr lang="en-US" smtClean="0"/>
              <a:t>9</a:t>
            </a:fld>
            <a:endParaRPr lang="en-US"/>
          </a:p>
        </p:txBody>
      </p:sp>
    </p:spTree>
    <p:extLst>
      <p:ext uri="{BB962C8B-B14F-4D97-AF65-F5344CB8AC3E}">
        <p14:creationId xmlns:p14="http://schemas.microsoft.com/office/powerpoint/2010/main" val="2933187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F8B9093-4546-4D11-B0B5-ACB944004E69}" type="slidenum">
              <a:rPr lang="en-US" smtClean="0"/>
              <a:pPr>
                <a:defRPr/>
              </a:pPr>
              <a:t>‹#›</a:t>
            </a:fld>
            <a:endParaRPr lang="en-US" dirty="0"/>
          </a:p>
        </p:txBody>
      </p:sp>
    </p:spTree>
    <p:extLst>
      <p:ext uri="{BB962C8B-B14F-4D97-AF65-F5344CB8AC3E}">
        <p14:creationId xmlns:p14="http://schemas.microsoft.com/office/powerpoint/2010/main" val="55023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392639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2317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154583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88922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1280257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BAE4952-4D81-47CB-8D5A-FF01606C40A2}" type="slidenum">
              <a:rPr lang="en-US" smtClean="0"/>
              <a:pPr>
                <a:defRPr/>
              </a:pPr>
              <a:t>‹#›</a:t>
            </a:fld>
            <a:endParaRPr lang="en-US" dirty="0"/>
          </a:p>
        </p:txBody>
      </p:sp>
    </p:spTree>
    <p:extLst>
      <p:ext uri="{BB962C8B-B14F-4D97-AF65-F5344CB8AC3E}">
        <p14:creationId xmlns:p14="http://schemas.microsoft.com/office/powerpoint/2010/main" val="1390445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7FF43B2-F568-490E-8677-67E8044A4A74}" type="slidenum">
              <a:rPr lang="en-US" smtClean="0"/>
              <a:pPr>
                <a:defRPr/>
              </a:pPr>
              <a:t>‹#›</a:t>
            </a:fld>
            <a:endParaRPr lang="en-US" dirty="0"/>
          </a:p>
        </p:txBody>
      </p:sp>
    </p:spTree>
    <p:extLst>
      <p:ext uri="{BB962C8B-B14F-4D97-AF65-F5344CB8AC3E}">
        <p14:creationId xmlns:p14="http://schemas.microsoft.com/office/powerpoint/2010/main" val="221210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FBA9413-1019-44FC-98F2-F0B7AEAEF993}" type="slidenum">
              <a:rPr lang="en-US" smtClean="0"/>
              <a:pPr>
                <a:defRPr/>
              </a:pPr>
              <a:t>‹#›</a:t>
            </a:fld>
            <a:endParaRPr lang="en-US" dirty="0"/>
          </a:p>
        </p:txBody>
      </p:sp>
    </p:spTree>
    <p:extLst>
      <p:ext uri="{BB962C8B-B14F-4D97-AF65-F5344CB8AC3E}">
        <p14:creationId xmlns:p14="http://schemas.microsoft.com/office/powerpoint/2010/main" val="3494165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2E38094-08A6-41D2-A8CB-336C504D8171}" type="slidenum">
              <a:rPr lang="en-US" smtClean="0"/>
              <a:pPr>
                <a:defRPr/>
              </a:pPr>
              <a:t>‹#›</a:t>
            </a:fld>
            <a:endParaRPr lang="en-US" dirty="0"/>
          </a:p>
        </p:txBody>
      </p:sp>
    </p:spTree>
    <p:extLst>
      <p:ext uri="{BB962C8B-B14F-4D97-AF65-F5344CB8AC3E}">
        <p14:creationId xmlns:p14="http://schemas.microsoft.com/office/powerpoint/2010/main" val="818276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3A8C545-43A8-4CE8-ACA3-6E1502EACDAE}" type="slidenum">
              <a:rPr lang="en-US" smtClean="0"/>
              <a:pPr>
                <a:defRPr/>
              </a:pPr>
              <a:t>‹#›</a:t>
            </a:fld>
            <a:endParaRPr lang="en-US" dirty="0"/>
          </a:p>
        </p:txBody>
      </p:sp>
    </p:spTree>
    <p:extLst>
      <p:ext uri="{BB962C8B-B14F-4D97-AF65-F5344CB8AC3E}">
        <p14:creationId xmlns:p14="http://schemas.microsoft.com/office/powerpoint/2010/main" val="2191546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83EFCEBF-BE13-449F-AAA0-AA0E5750622D}" type="slidenum">
              <a:rPr lang="en-US" smtClean="0"/>
              <a:pPr>
                <a:defRPr/>
              </a:pPr>
              <a:t>‹#›</a:t>
            </a:fld>
            <a:endParaRPr lang="en-US" dirty="0"/>
          </a:p>
        </p:txBody>
      </p:sp>
    </p:spTree>
    <p:extLst>
      <p:ext uri="{BB962C8B-B14F-4D97-AF65-F5344CB8AC3E}">
        <p14:creationId xmlns:p14="http://schemas.microsoft.com/office/powerpoint/2010/main" val="3788325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6C074471-8E31-45C0-A80D-BF7C09DA3486}" type="slidenum">
              <a:rPr lang="en-US" smtClean="0"/>
              <a:pPr>
                <a:defRPr/>
              </a:pPr>
              <a:t>‹#›</a:t>
            </a:fld>
            <a:endParaRPr lang="en-US" dirty="0"/>
          </a:p>
        </p:txBody>
      </p:sp>
    </p:spTree>
    <p:extLst>
      <p:ext uri="{BB962C8B-B14F-4D97-AF65-F5344CB8AC3E}">
        <p14:creationId xmlns:p14="http://schemas.microsoft.com/office/powerpoint/2010/main" val="180093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3E46A0A-9E9B-4AB5-AD0E-A16B5DE1DDFC}" type="slidenum">
              <a:rPr lang="en-US" smtClean="0"/>
              <a:pPr>
                <a:defRPr/>
              </a:pPr>
              <a:t>‹#›</a:t>
            </a:fld>
            <a:endParaRPr lang="en-US" dirty="0"/>
          </a:p>
        </p:txBody>
      </p:sp>
    </p:spTree>
    <p:extLst>
      <p:ext uri="{BB962C8B-B14F-4D97-AF65-F5344CB8AC3E}">
        <p14:creationId xmlns:p14="http://schemas.microsoft.com/office/powerpoint/2010/main" val="1282723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77CB7D0-8866-429A-8619-3D2F260D4DE7}" type="slidenum">
              <a:rPr lang="en-US" smtClean="0"/>
              <a:pPr>
                <a:defRPr/>
              </a:pPr>
              <a:t>‹#›</a:t>
            </a:fld>
            <a:endParaRPr lang="en-US" dirty="0"/>
          </a:p>
        </p:txBody>
      </p:sp>
    </p:spTree>
    <p:extLst>
      <p:ext uri="{BB962C8B-B14F-4D97-AF65-F5344CB8AC3E}">
        <p14:creationId xmlns:p14="http://schemas.microsoft.com/office/powerpoint/2010/main" val="338264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0829C69-66BB-434E-A9EF-A009DB2A48FE}" type="slidenum">
              <a:rPr lang="en-US" smtClean="0"/>
              <a:pPr>
                <a:defRPr/>
              </a:pPr>
              <a:t>‹#›</a:t>
            </a:fld>
            <a:endParaRPr lang="en-US" dirty="0"/>
          </a:p>
        </p:txBody>
      </p:sp>
    </p:spTree>
    <p:extLst>
      <p:ext uri="{BB962C8B-B14F-4D97-AF65-F5344CB8AC3E}">
        <p14:creationId xmlns:p14="http://schemas.microsoft.com/office/powerpoint/2010/main" val="244094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BC596A7E-A1A8-4C18-88B4-4715E9A85649}" type="slidenum">
              <a:rPr lang="en-US" smtClean="0"/>
              <a:pPr>
                <a:defRPr/>
              </a:pPr>
              <a:t>‹#›</a:t>
            </a:fld>
            <a:endParaRPr lang="en-US" dirty="0"/>
          </a:p>
        </p:txBody>
      </p:sp>
    </p:spTree>
    <p:extLst>
      <p:ext uri="{BB962C8B-B14F-4D97-AF65-F5344CB8AC3E}">
        <p14:creationId xmlns:p14="http://schemas.microsoft.com/office/powerpoint/2010/main" val="206732730"/>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 id="2147483994" r:id="rId12"/>
    <p:sldLayoutId id="2147483995" r:id="rId13"/>
    <p:sldLayoutId id="2147483996" r:id="rId14"/>
    <p:sldLayoutId id="2147483997" r:id="rId15"/>
    <p:sldLayoutId id="214748399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228600" y="457200"/>
            <a:ext cx="7467600" cy="6096000"/>
          </a:xfrm>
        </p:spPr>
        <p:txBody>
          <a:bodyPr>
            <a:normAutofit fontScale="90000"/>
          </a:bodyPr>
          <a:lstStyle/>
          <a:p>
            <a:pPr algn="ctr"/>
            <a:r>
              <a:rPr lang="en-US" sz="4800" dirty="0" smtClean="0">
                <a:solidFill>
                  <a:schemeClr val="tx1"/>
                </a:solidFill>
                <a:latin typeface="+mn-lt"/>
              </a:rPr>
              <a:t/>
            </a:r>
            <a:br>
              <a:rPr lang="en-US" sz="4800" dirty="0" smtClean="0">
                <a:solidFill>
                  <a:schemeClr val="tx1"/>
                </a:solidFill>
                <a:latin typeface="+mn-lt"/>
              </a:rPr>
            </a:br>
            <a:r>
              <a:rPr lang="en-US" sz="4800" dirty="0">
                <a:solidFill>
                  <a:schemeClr val="tx1"/>
                </a:solidFill>
                <a:latin typeface="+mn-lt"/>
              </a:rPr>
              <a:t/>
            </a:r>
            <a:br>
              <a:rPr lang="en-US" sz="4800" dirty="0">
                <a:solidFill>
                  <a:schemeClr val="tx1"/>
                </a:solidFill>
                <a:latin typeface="+mn-lt"/>
              </a:rPr>
            </a:br>
            <a:r>
              <a:rPr lang="en-US" sz="4800" dirty="0" smtClean="0">
                <a:solidFill>
                  <a:schemeClr val="tx1"/>
                </a:solidFill>
                <a:latin typeface="+mn-lt"/>
              </a:rPr>
              <a:t>Performance Management</a:t>
            </a:r>
            <a:r>
              <a:rPr lang="en-US" sz="4800" b="1" dirty="0" smtClean="0">
                <a:latin typeface="+mn-lt"/>
              </a:rPr>
              <a:t/>
            </a:r>
            <a:br>
              <a:rPr lang="en-US" sz="4800" b="1" dirty="0" smtClean="0">
                <a:latin typeface="+mn-lt"/>
              </a:rPr>
            </a:br>
            <a:r>
              <a:rPr lang="en-US" sz="2000" b="1" dirty="0" smtClean="0">
                <a:latin typeface="+mn-lt"/>
              </a:rPr>
              <a:t/>
            </a:r>
            <a:br>
              <a:rPr lang="en-US" sz="2000" b="1" dirty="0" smtClean="0">
                <a:latin typeface="+mn-lt"/>
              </a:rPr>
            </a:br>
            <a:r>
              <a:rPr lang="en-US" sz="2000" b="1" dirty="0" smtClean="0">
                <a:solidFill>
                  <a:srgbClr val="0070C0"/>
                </a:solidFill>
                <a:latin typeface="+mn-lt"/>
                <a:cs typeface="Arial" pitchFamily="34" charset="0"/>
              </a:rPr>
              <a:t>Presented </a:t>
            </a:r>
            <a:r>
              <a:rPr lang="en-US" sz="2000" b="1" dirty="0">
                <a:solidFill>
                  <a:srgbClr val="0070C0"/>
                </a:solidFill>
                <a:latin typeface="+mn-lt"/>
                <a:cs typeface="Arial" pitchFamily="34" charset="0"/>
              </a:rPr>
              <a:t>to </a:t>
            </a:r>
            <a:br>
              <a:rPr lang="en-US" sz="2000" b="1" dirty="0">
                <a:solidFill>
                  <a:srgbClr val="0070C0"/>
                </a:solidFill>
                <a:latin typeface="+mn-lt"/>
                <a:cs typeface="Arial" pitchFamily="34" charset="0"/>
              </a:rPr>
            </a:br>
            <a:r>
              <a:rPr lang="en-US" sz="2000" b="1" dirty="0" smtClean="0">
                <a:solidFill>
                  <a:srgbClr val="0070C0"/>
                </a:solidFill>
                <a:latin typeface="+mn-lt"/>
                <a:cs typeface="Arial" pitchFamily="34" charset="0"/>
              </a:rPr>
              <a:t>Management Development Academy</a:t>
            </a:r>
            <a:r>
              <a:rPr lang="en-US" sz="2000" b="1" i="1" dirty="0" smtClean="0">
                <a:solidFill>
                  <a:srgbClr val="0070C0"/>
                </a:solidFill>
                <a:latin typeface="+mn-lt"/>
              </a:rPr>
              <a:t/>
            </a:r>
            <a:br>
              <a:rPr lang="en-US" sz="2000" b="1" i="1" dirty="0" smtClean="0">
                <a:solidFill>
                  <a:srgbClr val="0070C0"/>
                </a:solidFill>
                <a:latin typeface="+mn-lt"/>
              </a:rPr>
            </a:br>
            <a:r>
              <a:rPr lang="en-US" sz="2000" b="1" dirty="0" smtClean="0">
                <a:solidFill>
                  <a:srgbClr val="0070C0"/>
                </a:solidFill>
                <a:latin typeface="+mn-lt"/>
              </a:rPr>
              <a:t/>
            </a:r>
            <a:br>
              <a:rPr lang="en-US" sz="2000" b="1" dirty="0" smtClean="0">
                <a:solidFill>
                  <a:srgbClr val="0070C0"/>
                </a:solidFill>
                <a:latin typeface="+mn-lt"/>
              </a:rPr>
            </a:br>
            <a:r>
              <a:rPr lang="en-US" sz="2000" b="1" dirty="0">
                <a:solidFill>
                  <a:srgbClr val="0070C0"/>
                </a:solidFill>
                <a:latin typeface="+mn-lt"/>
                <a:cs typeface="Arial" pitchFamily="34" charset="0"/>
              </a:rPr>
              <a:t>Julianna D. Mosier, </a:t>
            </a:r>
            <a:br>
              <a:rPr lang="en-US" sz="2000" b="1" dirty="0">
                <a:solidFill>
                  <a:srgbClr val="0070C0"/>
                </a:solidFill>
                <a:latin typeface="+mn-lt"/>
                <a:cs typeface="Arial" pitchFamily="34" charset="0"/>
              </a:rPr>
            </a:br>
            <a:r>
              <a:rPr lang="en-US" sz="2000" b="1" dirty="0">
                <a:solidFill>
                  <a:srgbClr val="0070C0"/>
                </a:solidFill>
                <a:latin typeface="+mn-lt"/>
                <a:cs typeface="Arial" pitchFamily="34" charset="0"/>
              </a:rPr>
              <a:t>Vice Chancellor, Human Resources</a:t>
            </a:r>
            <a:r>
              <a:rPr lang="en-US" sz="2000" b="1" dirty="0" smtClean="0">
                <a:solidFill>
                  <a:srgbClr val="0070C0"/>
                </a:solidFill>
                <a:latin typeface="+mn-lt"/>
              </a:rPr>
              <a:t/>
            </a:r>
            <a:br>
              <a:rPr lang="en-US" sz="2000" b="1" dirty="0" smtClean="0">
                <a:solidFill>
                  <a:srgbClr val="0070C0"/>
                </a:solidFill>
                <a:latin typeface="+mn-lt"/>
              </a:rPr>
            </a:br>
            <a:r>
              <a:rPr lang="en-US" sz="2000" b="1" dirty="0" smtClean="0">
                <a:solidFill>
                  <a:srgbClr val="0070C0"/>
                </a:solidFill>
                <a:latin typeface="+mn-lt"/>
              </a:rPr>
              <a:t/>
            </a:r>
            <a:br>
              <a:rPr lang="en-US" sz="2000" b="1" dirty="0" smtClean="0">
                <a:solidFill>
                  <a:srgbClr val="0070C0"/>
                </a:solidFill>
                <a:latin typeface="+mn-lt"/>
              </a:rPr>
            </a:br>
            <a:r>
              <a:rPr lang="en-US" sz="2000" b="1" dirty="0" smtClean="0">
                <a:solidFill>
                  <a:srgbClr val="0070C0"/>
                </a:solidFill>
                <a:latin typeface="+mn-lt"/>
                <a:cs typeface="Arial" pitchFamily="34" charset="0"/>
              </a:rPr>
              <a:t>Samerah Campbell</a:t>
            </a:r>
            <a:br>
              <a:rPr lang="en-US" sz="2000" b="1" dirty="0" smtClean="0">
                <a:solidFill>
                  <a:srgbClr val="0070C0"/>
                </a:solidFill>
                <a:latin typeface="+mn-lt"/>
                <a:cs typeface="Arial" pitchFamily="34" charset="0"/>
              </a:rPr>
            </a:br>
            <a:r>
              <a:rPr lang="en-US" sz="2000" b="1" dirty="0" smtClean="0">
                <a:solidFill>
                  <a:srgbClr val="0070C0"/>
                </a:solidFill>
                <a:latin typeface="+mn-lt"/>
                <a:cs typeface="Arial" pitchFamily="34" charset="0"/>
              </a:rPr>
              <a:t>Director of Human Resources</a:t>
            </a:r>
            <a:br>
              <a:rPr lang="en-US" sz="2000" b="1" dirty="0" smtClean="0">
                <a:solidFill>
                  <a:srgbClr val="0070C0"/>
                </a:solidFill>
                <a:latin typeface="+mn-lt"/>
                <a:cs typeface="Arial" pitchFamily="34" charset="0"/>
              </a:rPr>
            </a:br>
            <a:r>
              <a:rPr lang="en-US" sz="2000" b="1" dirty="0" smtClean="0">
                <a:solidFill>
                  <a:srgbClr val="0070C0"/>
                </a:solidFill>
                <a:latin typeface="+mn-lt"/>
                <a:cs typeface="Arial" pitchFamily="34" charset="0"/>
              </a:rPr>
              <a:t/>
            </a:r>
            <a:br>
              <a:rPr lang="en-US" sz="2000" b="1" dirty="0" smtClean="0">
                <a:solidFill>
                  <a:srgbClr val="0070C0"/>
                </a:solidFill>
                <a:latin typeface="+mn-lt"/>
                <a:cs typeface="Arial" pitchFamily="34" charset="0"/>
              </a:rPr>
            </a:br>
            <a:r>
              <a:rPr lang="en-US" sz="2000" b="1" dirty="0" smtClean="0">
                <a:solidFill>
                  <a:srgbClr val="0070C0"/>
                </a:solidFill>
                <a:latin typeface="+mn-lt"/>
                <a:cs typeface="Arial" pitchFamily="34" charset="0"/>
              </a:rPr>
              <a:t>January 24, 2019</a:t>
            </a:r>
            <a:r>
              <a:rPr lang="en-US" sz="3200" b="1" dirty="0"/>
              <a:t/>
            </a:r>
            <a:br>
              <a:rPr lang="en-US" sz="3200" b="1" dirty="0"/>
            </a:br>
            <a:r>
              <a:rPr lang="en-US" sz="3200" b="1" dirty="0" smtClean="0">
                <a:solidFill>
                  <a:srgbClr val="0070C0"/>
                </a:solidFill>
                <a:latin typeface="Centaur" pitchFamily="18" charset="0"/>
                <a:cs typeface="Arial" pitchFamily="34" charset="0"/>
              </a:rPr>
              <a:t/>
            </a:r>
            <a:br>
              <a:rPr lang="en-US" sz="3200" b="1" dirty="0" smtClean="0">
                <a:solidFill>
                  <a:srgbClr val="0070C0"/>
                </a:solidFill>
                <a:latin typeface="Centaur" pitchFamily="18" charset="0"/>
                <a:cs typeface="Arial" pitchFamily="34" charset="0"/>
              </a:rPr>
            </a:br>
            <a:endParaRPr lang="en-US" sz="3200" b="1" dirty="0" smtClean="0">
              <a:solidFill>
                <a:srgbClr val="0070C0"/>
              </a:solidFill>
              <a:latin typeface="Centaur" pitchFamily="18"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7086601" cy="1320800"/>
          </a:xfrm>
        </p:spPr>
        <p:txBody>
          <a:bodyPr>
            <a:normAutofit/>
          </a:bodyPr>
          <a:lstStyle/>
          <a:p>
            <a:pPr algn="ctr"/>
            <a:r>
              <a:rPr lang="en-US" sz="4000" b="1" dirty="0">
                <a:solidFill>
                  <a:srgbClr val="0070C0"/>
                </a:solidFill>
              </a:rPr>
              <a:t>Importance</a:t>
            </a:r>
            <a:r>
              <a:rPr lang="en-US" sz="4000" dirty="0"/>
              <a:t> </a:t>
            </a:r>
            <a:r>
              <a:rPr lang="en-US" sz="4000" b="1" dirty="0">
                <a:solidFill>
                  <a:srgbClr val="0070C0"/>
                </a:solidFill>
              </a:rPr>
              <a:t>of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Performance </a:t>
            </a:r>
            <a:r>
              <a:rPr lang="en-US" sz="4000" b="1" dirty="0">
                <a:solidFill>
                  <a:srgbClr val="0070C0"/>
                </a:solidFill>
              </a:rPr>
              <a:t>Evaluations</a:t>
            </a:r>
          </a:p>
        </p:txBody>
      </p:sp>
      <p:sp>
        <p:nvSpPr>
          <p:cNvPr id="3" name="Content Placeholder 2"/>
          <p:cNvSpPr>
            <a:spLocks noGrp="1"/>
          </p:cNvSpPr>
          <p:nvPr>
            <p:ph idx="1"/>
          </p:nvPr>
        </p:nvSpPr>
        <p:spPr>
          <a:xfrm>
            <a:off x="609598" y="1676400"/>
            <a:ext cx="7086602" cy="4648200"/>
          </a:xfrm>
        </p:spPr>
        <p:txBody>
          <a:bodyPr>
            <a:normAutofit fontScale="25000" lnSpcReduction="20000"/>
          </a:bodyPr>
          <a:lstStyle/>
          <a:p>
            <a:r>
              <a:rPr lang="en-US" sz="10400" dirty="0"/>
              <a:t>Communication tool</a:t>
            </a:r>
          </a:p>
          <a:p>
            <a:pPr marL="966319" lvl="3" indent="-463550">
              <a:buFont typeface="Wingdings" panose="05000000000000000000" pitchFamily="2" charset="2"/>
              <a:buChar char="§"/>
            </a:pPr>
            <a:r>
              <a:rPr lang="en-US" sz="10400" dirty="0"/>
              <a:t>Critical tool for </a:t>
            </a:r>
            <a:r>
              <a:rPr lang="en-US" sz="10400" dirty="0" smtClean="0"/>
              <a:t>supervisors, </a:t>
            </a:r>
            <a:r>
              <a:rPr lang="en-US" sz="10400" dirty="0"/>
              <a:t>managers and peer evaluators to ensure regular, constructive feedback to employees</a:t>
            </a:r>
          </a:p>
          <a:p>
            <a:pPr marL="966319" lvl="3" indent="-463550">
              <a:lnSpc>
                <a:spcPct val="90000"/>
              </a:lnSpc>
              <a:buFont typeface="Wingdings" panose="05000000000000000000" pitchFamily="2" charset="2"/>
              <a:buChar char="§"/>
            </a:pPr>
            <a:r>
              <a:rPr lang="en-US" sz="10400" dirty="0"/>
              <a:t>Should be utilized to give honest, clear, relevant, and meaningful feedback</a:t>
            </a:r>
          </a:p>
          <a:p>
            <a:pPr marL="966319" lvl="3" indent="-463550">
              <a:lnSpc>
                <a:spcPct val="90000"/>
              </a:lnSpc>
              <a:buFont typeface="Wingdings" panose="05000000000000000000" pitchFamily="2" charset="2"/>
              <a:buChar char="§"/>
            </a:pPr>
            <a:r>
              <a:rPr lang="en-US" sz="10400" dirty="0"/>
              <a:t>If properly done, </a:t>
            </a:r>
          </a:p>
          <a:p>
            <a:pPr marL="1423519" lvl="4" indent="-463550">
              <a:lnSpc>
                <a:spcPct val="90000"/>
              </a:lnSpc>
              <a:buFont typeface="Wingdings" panose="05000000000000000000" pitchFamily="2" charset="2"/>
              <a:buChar char="§"/>
            </a:pPr>
            <a:r>
              <a:rPr lang="en-US" sz="10400" dirty="0"/>
              <a:t>Recognizes good performance; and</a:t>
            </a:r>
          </a:p>
          <a:p>
            <a:pPr marL="1423519" lvl="4" indent="-463550">
              <a:lnSpc>
                <a:spcPct val="90000"/>
              </a:lnSpc>
              <a:buFont typeface="Wingdings" panose="05000000000000000000" pitchFamily="2" charset="2"/>
              <a:buChar char="§"/>
            </a:pPr>
            <a:r>
              <a:rPr lang="en-US" sz="10400" dirty="0"/>
              <a:t>Identifies specific performance deficiencies</a:t>
            </a:r>
          </a:p>
          <a:p>
            <a:endParaRPr lang="en-US" dirty="0"/>
          </a:p>
        </p:txBody>
      </p:sp>
    </p:spTree>
    <p:extLst>
      <p:ext uri="{BB962C8B-B14F-4D97-AF65-F5344CB8AC3E}">
        <p14:creationId xmlns:p14="http://schemas.microsoft.com/office/powerpoint/2010/main" val="2364751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086601" cy="1320800"/>
          </a:xfrm>
        </p:spPr>
        <p:txBody>
          <a:bodyPr>
            <a:normAutofit/>
          </a:bodyPr>
          <a:lstStyle/>
          <a:p>
            <a:pPr algn="ctr"/>
            <a:r>
              <a:rPr lang="en-US" sz="4000" b="1" dirty="0">
                <a:solidFill>
                  <a:srgbClr val="0070C0"/>
                </a:solidFill>
              </a:rPr>
              <a:t>Importance</a:t>
            </a:r>
            <a:r>
              <a:rPr lang="en-US" sz="4000" dirty="0"/>
              <a:t> </a:t>
            </a:r>
            <a:r>
              <a:rPr lang="en-US" sz="4000" b="1" dirty="0">
                <a:solidFill>
                  <a:srgbClr val="0070C0"/>
                </a:solidFill>
              </a:rPr>
              <a:t>of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Performance </a:t>
            </a:r>
            <a:r>
              <a:rPr lang="en-US" sz="4000" b="1" dirty="0">
                <a:solidFill>
                  <a:srgbClr val="0070C0"/>
                </a:solidFill>
              </a:rPr>
              <a:t>Evaluations</a:t>
            </a:r>
          </a:p>
        </p:txBody>
      </p:sp>
      <p:sp>
        <p:nvSpPr>
          <p:cNvPr id="3" name="Content Placeholder 2"/>
          <p:cNvSpPr>
            <a:spLocks noGrp="1"/>
          </p:cNvSpPr>
          <p:nvPr>
            <p:ph idx="1"/>
          </p:nvPr>
        </p:nvSpPr>
        <p:spPr/>
        <p:txBody>
          <a:bodyPr>
            <a:normAutofit/>
          </a:bodyPr>
          <a:lstStyle/>
          <a:p>
            <a:r>
              <a:rPr lang="en-US" sz="2800" dirty="0"/>
              <a:t>Recruitment/Advancement Tool</a:t>
            </a:r>
          </a:p>
          <a:p>
            <a:pPr marL="966319" lvl="3" indent="-463550">
              <a:lnSpc>
                <a:spcPct val="70000"/>
              </a:lnSpc>
              <a:buFont typeface="Wingdings" panose="05000000000000000000" pitchFamily="2" charset="2"/>
              <a:buChar char="§"/>
            </a:pPr>
            <a:r>
              <a:rPr lang="en-US" sz="2800" dirty="0"/>
              <a:t>Develop faculty and staff to support students and programs </a:t>
            </a:r>
          </a:p>
          <a:p>
            <a:pPr marL="966319" lvl="3" indent="-463550">
              <a:lnSpc>
                <a:spcPct val="70000"/>
              </a:lnSpc>
              <a:buFont typeface="Wingdings" panose="05000000000000000000" pitchFamily="2" charset="2"/>
              <a:buChar char="§"/>
            </a:pPr>
            <a:r>
              <a:rPr lang="en-US" sz="2800" dirty="0"/>
              <a:t>Assessment tool during hiring process and for promotional opportunities</a:t>
            </a:r>
          </a:p>
          <a:p>
            <a:pPr marL="863600" lvl="1" indent="-463550">
              <a:buClr>
                <a:schemeClr val="tx2"/>
              </a:buClr>
              <a:buFont typeface="Wingdings" panose="05000000000000000000" pitchFamily="2" charset="2"/>
              <a:buChar char="Ø"/>
            </a:pPr>
            <a:endParaRPr lang="en-US" sz="2800" dirty="0">
              <a:latin typeface="Gill Sans MT" pitchFamily="34" charset="0"/>
            </a:endParaRPr>
          </a:p>
          <a:p>
            <a:endParaRPr lang="en-US" dirty="0"/>
          </a:p>
        </p:txBody>
      </p:sp>
    </p:spTree>
    <p:extLst>
      <p:ext uri="{BB962C8B-B14F-4D97-AF65-F5344CB8AC3E}">
        <p14:creationId xmlns:p14="http://schemas.microsoft.com/office/powerpoint/2010/main" val="2675576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086601" cy="1320800"/>
          </a:xfrm>
        </p:spPr>
        <p:txBody>
          <a:bodyPr>
            <a:normAutofit/>
          </a:bodyPr>
          <a:lstStyle/>
          <a:p>
            <a:pPr algn="ctr"/>
            <a:r>
              <a:rPr lang="en-US" sz="4000" b="1" dirty="0">
                <a:solidFill>
                  <a:srgbClr val="0070C0"/>
                </a:solidFill>
              </a:rPr>
              <a:t>Importance</a:t>
            </a:r>
            <a:r>
              <a:rPr lang="en-US" sz="4000" dirty="0"/>
              <a:t> </a:t>
            </a:r>
            <a:r>
              <a:rPr lang="en-US" sz="4000" b="1" dirty="0">
                <a:solidFill>
                  <a:srgbClr val="0070C0"/>
                </a:solidFill>
              </a:rPr>
              <a:t>of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Performance </a:t>
            </a:r>
            <a:r>
              <a:rPr lang="en-US" sz="4000" b="1" dirty="0">
                <a:solidFill>
                  <a:srgbClr val="0070C0"/>
                </a:solidFill>
              </a:rPr>
              <a:t>Evaluations</a:t>
            </a:r>
          </a:p>
        </p:txBody>
      </p:sp>
      <p:sp>
        <p:nvSpPr>
          <p:cNvPr id="3" name="Content Placeholder 2"/>
          <p:cNvSpPr>
            <a:spLocks noGrp="1"/>
          </p:cNvSpPr>
          <p:nvPr>
            <p:ph idx="1"/>
          </p:nvPr>
        </p:nvSpPr>
        <p:spPr/>
        <p:txBody>
          <a:bodyPr>
            <a:normAutofit fontScale="92500" lnSpcReduction="10000"/>
          </a:bodyPr>
          <a:lstStyle/>
          <a:p>
            <a:r>
              <a:rPr lang="en-US" sz="3000" dirty="0"/>
              <a:t>Legal </a:t>
            </a:r>
            <a:r>
              <a:rPr lang="en-US" sz="3000" dirty="0" smtClean="0"/>
              <a:t>tool</a:t>
            </a:r>
            <a:endParaRPr lang="en-US" sz="3000" dirty="0"/>
          </a:p>
          <a:p>
            <a:pPr marL="966319" lvl="3" indent="-463550">
              <a:lnSpc>
                <a:spcPct val="90000"/>
              </a:lnSpc>
              <a:buFont typeface="Wingdings" panose="05000000000000000000" pitchFamily="2" charset="2"/>
              <a:buChar char="§"/>
            </a:pPr>
            <a:r>
              <a:rPr lang="en-US" sz="3000" dirty="0"/>
              <a:t>Serve as the District’s official record of the employee’s work performance.</a:t>
            </a:r>
          </a:p>
          <a:p>
            <a:pPr marL="966319" lvl="3" indent="-463550">
              <a:lnSpc>
                <a:spcPct val="90000"/>
              </a:lnSpc>
              <a:buFont typeface="Wingdings" panose="05000000000000000000" pitchFamily="2" charset="2"/>
              <a:buChar char="§"/>
            </a:pPr>
            <a:r>
              <a:rPr lang="en-US" sz="3000" dirty="0"/>
              <a:t>Support disciplinary actions</a:t>
            </a:r>
          </a:p>
          <a:p>
            <a:pPr marL="966319" lvl="3" indent="-463550">
              <a:lnSpc>
                <a:spcPct val="90000"/>
              </a:lnSpc>
              <a:buFont typeface="Wingdings" panose="05000000000000000000" pitchFamily="2" charset="2"/>
              <a:buChar char="§"/>
            </a:pPr>
            <a:r>
              <a:rPr lang="en-US" sz="3000" dirty="0"/>
              <a:t>Serve as important evidence in legal proceedings</a:t>
            </a:r>
          </a:p>
          <a:p>
            <a:pPr marL="966319" lvl="3" indent="-463550">
              <a:lnSpc>
                <a:spcPct val="90000"/>
              </a:lnSpc>
              <a:buFont typeface="Wingdings" panose="05000000000000000000" pitchFamily="2" charset="2"/>
              <a:buChar char="§"/>
            </a:pPr>
            <a:r>
              <a:rPr lang="en-US" sz="3000" dirty="0"/>
              <a:t>Help defend grievances and other legal claims</a:t>
            </a:r>
          </a:p>
          <a:p>
            <a:pPr marL="502769" lvl="3" indent="0">
              <a:buClr>
                <a:schemeClr val="tx2"/>
              </a:buClr>
              <a:buNone/>
            </a:pPr>
            <a:endParaRPr lang="en-US" sz="3200" dirty="0"/>
          </a:p>
          <a:p>
            <a:endParaRPr lang="en-US" dirty="0"/>
          </a:p>
        </p:txBody>
      </p:sp>
    </p:spTree>
    <p:extLst>
      <p:ext uri="{BB962C8B-B14F-4D97-AF65-F5344CB8AC3E}">
        <p14:creationId xmlns:p14="http://schemas.microsoft.com/office/powerpoint/2010/main" val="544202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543801" cy="1320800"/>
          </a:xfrm>
        </p:spPr>
        <p:txBody>
          <a:bodyPr>
            <a:normAutofit/>
          </a:bodyPr>
          <a:lstStyle/>
          <a:p>
            <a:pPr algn="ctr"/>
            <a:r>
              <a:rPr lang="en-US" sz="4000" b="1" dirty="0" smtClean="0">
                <a:solidFill>
                  <a:srgbClr val="0070C0"/>
                </a:solidFill>
              </a:rPr>
              <a:t>Preparing Effective Evaluation</a:t>
            </a:r>
            <a:endParaRPr lang="en-US" sz="4000" b="1" dirty="0">
              <a:solidFill>
                <a:srgbClr val="0070C0"/>
              </a:solidFill>
            </a:endParaRPr>
          </a:p>
        </p:txBody>
      </p:sp>
      <p:sp>
        <p:nvSpPr>
          <p:cNvPr id="3" name="Content Placeholder 2"/>
          <p:cNvSpPr>
            <a:spLocks noGrp="1"/>
          </p:cNvSpPr>
          <p:nvPr>
            <p:ph idx="1"/>
          </p:nvPr>
        </p:nvSpPr>
        <p:spPr>
          <a:xfrm>
            <a:off x="609599" y="1524000"/>
            <a:ext cx="6347714" cy="4517363"/>
          </a:xfrm>
        </p:spPr>
        <p:txBody>
          <a:bodyPr>
            <a:normAutofit/>
          </a:bodyPr>
          <a:lstStyle/>
          <a:p>
            <a:r>
              <a:rPr lang="en-US" sz="2800" dirty="0"/>
              <a:t>Identify </a:t>
            </a:r>
            <a:r>
              <a:rPr lang="en-US" sz="2800" dirty="0" smtClean="0"/>
              <a:t>objective criteria</a:t>
            </a:r>
            <a:endParaRPr lang="en-US" sz="2800" dirty="0"/>
          </a:p>
          <a:p>
            <a:pPr marL="966319" lvl="3" indent="-463550">
              <a:lnSpc>
                <a:spcPct val="70000"/>
              </a:lnSpc>
              <a:buFont typeface="Wingdings" panose="05000000000000000000" pitchFamily="2" charset="2"/>
              <a:buChar char="§"/>
            </a:pPr>
            <a:r>
              <a:rPr lang="en-US" sz="2800" dirty="0"/>
              <a:t>Job </a:t>
            </a:r>
            <a:r>
              <a:rPr lang="en-US" sz="2800" dirty="0" smtClean="0"/>
              <a:t>duties</a:t>
            </a:r>
            <a:endParaRPr lang="en-US" sz="2800" dirty="0"/>
          </a:p>
          <a:p>
            <a:pPr marL="966319" lvl="3" indent="-463550">
              <a:lnSpc>
                <a:spcPct val="70000"/>
              </a:lnSpc>
              <a:buFont typeface="Wingdings" panose="05000000000000000000" pitchFamily="2" charset="2"/>
              <a:buChar char="§"/>
            </a:pPr>
            <a:r>
              <a:rPr lang="en-US" sz="2800" dirty="0"/>
              <a:t>Performance </a:t>
            </a:r>
            <a:r>
              <a:rPr lang="en-US" sz="2800" dirty="0" smtClean="0"/>
              <a:t>standards</a:t>
            </a:r>
            <a:endParaRPr lang="en-US" sz="2800" dirty="0"/>
          </a:p>
          <a:p>
            <a:pPr marL="966319" lvl="3" indent="-463550">
              <a:lnSpc>
                <a:spcPct val="70000"/>
              </a:lnSpc>
              <a:buFont typeface="Wingdings" panose="05000000000000000000" pitchFamily="2" charset="2"/>
              <a:buChar char="§"/>
            </a:pPr>
            <a:r>
              <a:rPr lang="en-US" sz="2800" dirty="0"/>
              <a:t>Goals and objectives from prior </a:t>
            </a:r>
            <a:r>
              <a:rPr lang="en-US" sz="2800" dirty="0" smtClean="0"/>
              <a:t>evaluation</a:t>
            </a:r>
          </a:p>
          <a:p>
            <a:pPr marL="966319" lvl="3" indent="-463550">
              <a:lnSpc>
                <a:spcPct val="70000"/>
              </a:lnSpc>
              <a:buFont typeface="Wingdings" panose="05000000000000000000" pitchFamily="2" charset="2"/>
              <a:buChar char="§"/>
            </a:pPr>
            <a:r>
              <a:rPr lang="en-US" sz="2800" dirty="0" smtClean="0"/>
              <a:t>Professional obligations</a:t>
            </a:r>
          </a:p>
          <a:p>
            <a:pPr marL="509119" lvl="2" indent="-463550">
              <a:lnSpc>
                <a:spcPct val="70000"/>
              </a:lnSpc>
              <a:buFont typeface="Wingdings" panose="05000000000000000000" pitchFamily="2" charset="2"/>
              <a:buChar char="§"/>
            </a:pPr>
            <a:r>
              <a:rPr lang="en-US" sz="3000" dirty="0" smtClean="0"/>
              <a:t>Review Evaluation timeline required steps in process</a:t>
            </a:r>
          </a:p>
          <a:p>
            <a:pPr marL="509119" lvl="2" indent="-463550">
              <a:lnSpc>
                <a:spcPct val="70000"/>
              </a:lnSpc>
              <a:buFont typeface="Wingdings" panose="05000000000000000000" pitchFamily="2" charset="2"/>
              <a:buChar char="§"/>
            </a:pPr>
            <a:r>
              <a:rPr lang="en-US" sz="3000" dirty="0" smtClean="0"/>
              <a:t>Review frequency </a:t>
            </a:r>
            <a:endParaRPr lang="en-US" sz="3000" dirty="0"/>
          </a:p>
        </p:txBody>
      </p:sp>
    </p:spTree>
    <p:extLst>
      <p:ext uri="{BB962C8B-B14F-4D97-AF65-F5344CB8AC3E}">
        <p14:creationId xmlns:p14="http://schemas.microsoft.com/office/powerpoint/2010/main" val="2273915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620001" cy="1320800"/>
          </a:xfrm>
        </p:spPr>
        <p:txBody>
          <a:bodyPr>
            <a:normAutofit/>
          </a:bodyPr>
          <a:lstStyle/>
          <a:p>
            <a:pPr algn="ctr"/>
            <a:r>
              <a:rPr lang="en-US" sz="4000" b="1" dirty="0" smtClean="0">
                <a:solidFill>
                  <a:srgbClr val="0070C0"/>
                </a:solidFill>
              </a:rPr>
              <a:t>Preparing Effective Evaluation</a:t>
            </a:r>
            <a:endParaRPr lang="en-US" sz="4000" b="1" dirty="0">
              <a:solidFill>
                <a:srgbClr val="0070C0"/>
              </a:solidFill>
            </a:endParaRPr>
          </a:p>
        </p:txBody>
      </p:sp>
      <p:sp>
        <p:nvSpPr>
          <p:cNvPr id="3" name="Content Placeholder 2"/>
          <p:cNvSpPr>
            <a:spLocks noGrp="1"/>
          </p:cNvSpPr>
          <p:nvPr>
            <p:ph idx="1"/>
          </p:nvPr>
        </p:nvSpPr>
        <p:spPr>
          <a:xfrm>
            <a:off x="609598" y="1524000"/>
            <a:ext cx="6553201" cy="4953000"/>
          </a:xfrm>
        </p:spPr>
        <p:txBody>
          <a:bodyPr>
            <a:noAutofit/>
          </a:bodyPr>
          <a:lstStyle/>
          <a:p>
            <a:pPr>
              <a:spcBef>
                <a:spcPts val="0"/>
              </a:spcBef>
            </a:pPr>
            <a:r>
              <a:rPr lang="en-US" sz="2400" dirty="0"/>
              <a:t>Know </a:t>
            </a:r>
            <a:r>
              <a:rPr lang="en-US" sz="2400" dirty="0" smtClean="0"/>
              <a:t>job requirements</a:t>
            </a:r>
            <a:endParaRPr lang="en-US" sz="2400" dirty="0"/>
          </a:p>
          <a:p>
            <a:pPr marL="966319" lvl="3" indent="-463550">
              <a:lnSpc>
                <a:spcPct val="90000"/>
              </a:lnSpc>
              <a:spcBef>
                <a:spcPts val="0"/>
              </a:spcBef>
              <a:buFont typeface="Wingdings" panose="05000000000000000000" pitchFamily="2" charset="2"/>
              <a:buChar char="§"/>
            </a:pPr>
            <a:r>
              <a:rPr lang="en-US" sz="2400" dirty="0"/>
              <a:t>Duties and </a:t>
            </a:r>
            <a:r>
              <a:rPr lang="en-US" sz="2400" dirty="0" smtClean="0"/>
              <a:t>responsibilities including professional activities</a:t>
            </a:r>
            <a:endParaRPr lang="en-US" sz="2400" dirty="0"/>
          </a:p>
          <a:p>
            <a:pPr marL="966319" lvl="3" indent="-463550">
              <a:lnSpc>
                <a:spcPct val="90000"/>
              </a:lnSpc>
              <a:spcBef>
                <a:spcPts val="0"/>
              </a:spcBef>
              <a:buFont typeface="Wingdings" panose="05000000000000000000" pitchFamily="2" charset="2"/>
              <a:buChar char="§"/>
            </a:pPr>
            <a:r>
              <a:rPr lang="en-US" sz="2400" dirty="0"/>
              <a:t>Is there a certain quantity of work required? If so, how much?</a:t>
            </a:r>
          </a:p>
          <a:p>
            <a:pPr marL="966319" lvl="3" indent="-463550">
              <a:lnSpc>
                <a:spcPct val="90000"/>
              </a:lnSpc>
              <a:spcBef>
                <a:spcPts val="0"/>
              </a:spcBef>
              <a:buFont typeface="Wingdings" panose="05000000000000000000" pitchFamily="2" charset="2"/>
              <a:buChar char="§"/>
            </a:pPr>
            <a:r>
              <a:rPr lang="en-US" sz="2400" dirty="0"/>
              <a:t>Are there deadlines to meet or productivity levels to be maintained?</a:t>
            </a:r>
          </a:p>
          <a:p>
            <a:pPr marL="966319" lvl="3" indent="-463550">
              <a:lnSpc>
                <a:spcPct val="90000"/>
              </a:lnSpc>
              <a:spcBef>
                <a:spcPts val="0"/>
              </a:spcBef>
              <a:buFont typeface="Wingdings" panose="05000000000000000000" pitchFamily="2" charset="2"/>
              <a:buChar char="§"/>
            </a:pPr>
            <a:r>
              <a:rPr lang="en-US" sz="2400" dirty="0"/>
              <a:t>How accurately or thoroughly must the work be done?</a:t>
            </a:r>
          </a:p>
          <a:p>
            <a:pPr marL="966319" lvl="3" indent="-463550">
              <a:lnSpc>
                <a:spcPct val="90000"/>
              </a:lnSpc>
              <a:spcBef>
                <a:spcPts val="0"/>
              </a:spcBef>
              <a:buFont typeface="Wingdings" panose="05000000000000000000" pitchFamily="2" charset="2"/>
              <a:buChar char="§"/>
            </a:pPr>
            <a:r>
              <a:rPr lang="en-US" sz="2400" dirty="0"/>
              <a:t>Must certain methods or procedures be followed?</a:t>
            </a:r>
          </a:p>
          <a:p>
            <a:pPr marL="966319" lvl="3" indent="-463550">
              <a:lnSpc>
                <a:spcPct val="90000"/>
              </a:lnSpc>
              <a:spcBef>
                <a:spcPts val="0"/>
              </a:spcBef>
              <a:buFont typeface="Wingdings" panose="05000000000000000000" pitchFamily="2" charset="2"/>
              <a:buChar char="§"/>
            </a:pPr>
            <a:r>
              <a:rPr lang="en-US" sz="2400" dirty="0"/>
              <a:t>What decorum or demeanor is necessary?</a:t>
            </a:r>
          </a:p>
          <a:p>
            <a:pPr marL="966319" lvl="3" indent="-463550">
              <a:lnSpc>
                <a:spcPct val="90000"/>
              </a:lnSpc>
              <a:spcBef>
                <a:spcPts val="0"/>
              </a:spcBef>
              <a:buFont typeface="Wingdings" panose="05000000000000000000" pitchFamily="2" charset="2"/>
              <a:buChar char="§"/>
            </a:pPr>
            <a:r>
              <a:rPr lang="en-US" sz="2400" dirty="0"/>
              <a:t>How well must the employee be able to get along with others</a:t>
            </a:r>
            <a:r>
              <a:rPr lang="en-US" sz="2400" dirty="0" smtClean="0"/>
              <a:t>?</a:t>
            </a:r>
          </a:p>
        </p:txBody>
      </p:sp>
    </p:spTree>
    <p:extLst>
      <p:ext uri="{BB962C8B-B14F-4D97-AF65-F5344CB8AC3E}">
        <p14:creationId xmlns:p14="http://schemas.microsoft.com/office/powerpoint/2010/main" val="1884025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620001" cy="1320800"/>
          </a:xfrm>
        </p:spPr>
        <p:txBody>
          <a:bodyPr>
            <a:normAutofit/>
          </a:bodyPr>
          <a:lstStyle/>
          <a:p>
            <a:pPr algn="ctr"/>
            <a:r>
              <a:rPr lang="en-US" sz="4000" b="1" dirty="0" smtClean="0">
                <a:solidFill>
                  <a:srgbClr val="0070C0"/>
                </a:solidFill>
              </a:rPr>
              <a:t>Preparing Effective Evaluation</a:t>
            </a:r>
            <a:endParaRPr lang="en-US" sz="4000" b="1" dirty="0">
              <a:solidFill>
                <a:srgbClr val="0070C0"/>
              </a:solidFill>
            </a:endParaRPr>
          </a:p>
        </p:txBody>
      </p:sp>
      <p:sp>
        <p:nvSpPr>
          <p:cNvPr id="3" name="Content Placeholder 2"/>
          <p:cNvSpPr>
            <a:spLocks noGrp="1"/>
          </p:cNvSpPr>
          <p:nvPr>
            <p:ph idx="1"/>
          </p:nvPr>
        </p:nvSpPr>
        <p:spPr>
          <a:xfrm>
            <a:off x="609598" y="1524000"/>
            <a:ext cx="6553202" cy="4724400"/>
          </a:xfrm>
        </p:spPr>
        <p:txBody>
          <a:bodyPr>
            <a:normAutofit fontScale="55000" lnSpcReduction="20000"/>
          </a:bodyPr>
          <a:lstStyle/>
          <a:p>
            <a:pPr marL="0">
              <a:spcBef>
                <a:spcPts val="0"/>
              </a:spcBef>
            </a:pPr>
            <a:r>
              <a:rPr lang="en-US" sz="3800" dirty="0"/>
              <a:t>Document the </a:t>
            </a:r>
            <a:r>
              <a:rPr lang="en-US" sz="3800" dirty="0" smtClean="0"/>
              <a:t>facts/</a:t>
            </a:r>
            <a:r>
              <a:rPr lang="en-US" sz="3800" dirty="0"/>
              <a:t>g</a:t>
            </a:r>
            <a:r>
              <a:rPr lang="en-US" sz="3800" dirty="0" smtClean="0"/>
              <a:t>ather feedback</a:t>
            </a:r>
          </a:p>
          <a:p>
            <a:pPr marL="966319" lvl="3" indent="-463550">
              <a:lnSpc>
                <a:spcPct val="110000"/>
              </a:lnSpc>
              <a:spcBef>
                <a:spcPts val="0"/>
              </a:spcBef>
              <a:buFont typeface="Wingdings" panose="05000000000000000000" pitchFamily="2" charset="2"/>
              <a:buChar char="§"/>
            </a:pPr>
            <a:r>
              <a:rPr lang="en-US" sz="3800" dirty="0"/>
              <a:t>Review supervisor notes, emails, given to employee throughout rating period</a:t>
            </a:r>
          </a:p>
          <a:p>
            <a:pPr marL="966319" lvl="3" indent="-463550">
              <a:lnSpc>
                <a:spcPct val="110000"/>
              </a:lnSpc>
              <a:spcBef>
                <a:spcPts val="0"/>
              </a:spcBef>
              <a:buFont typeface="Wingdings" panose="05000000000000000000" pitchFamily="2" charset="2"/>
              <a:buChar char="§"/>
            </a:pPr>
            <a:r>
              <a:rPr lang="en-US" sz="3800" dirty="0" smtClean="0"/>
              <a:t>Counseling/disciplinary </a:t>
            </a:r>
            <a:r>
              <a:rPr lang="en-US" sz="3800" dirty="0"/>
              <a:t>documents in evaluation </a:t>
            </a:r>
            <a:r>
              <a:rPr lang="en-US" sz="3800" dirty="0" smtClean="0"/>
              <a:t>period</a:t>
            </a:r>
            <a:endParaRPr lang="en-US" sz="3800" dirty="0"/>
          </a:p>
          <a:p>
            <a:pPr marL="966319" lvl="3" indent="-463550">
              <a:lnSpc>
                <a:spcPct val="110000"/>
              </a:lnSpc>
              <a:spcBef>
                <a:spcPts val="0"/>
              </a:spcBef>
              <a:buFont typeface="Wingdings" panose="05000000000000000000" pitchFamily="2" charset="2"/>
              <a:buChar char="§"/>
            </a:pPr>
            <a:r>
              <a:rPr lang="en-US" sz="3800" dirty="0"/>
              <a:t>Review </a:t>
            </a:r>
            <a:r>
              <a:rPr lang="en-US" sz="3800" dirty="0" smtClean="0"/>
              <a:t>performance </a:t>
            </a:r>
            <a:r>
              <a:rPr lang="en-US" sz="3800" dirty="0"/>
              <a:t>against objective </a:t>
            </a:r>
            <a:r>
              <a:rPr lang="en-US" sz="3800" dirty="0" smtClean="0"/>
              <a:t>criteria</a:t>
            </a:r>
            <a:endParaRPr lang="en-US" sz="3800" dirty="0"/>
          </a:p>
          <a:p>
            <a:pPr marL="966319" lvl="3" indent="-463550">
              <a:lnSpc>
                <a:spcPct val="110000"/>
              </a:lnSpc>
              <a:spcBef>
                <a:spcPts val="0"/>
              </a:spcBef>
              <a:buFont typeface="Wingdings" panose="05000000000000000000" pitchFamily="2" charset="2"/>
              <a:buChar char="§"/>
            </a:pPr>
            <a:r>
              <a:rPr lang="en-US" sz="3800" dirty="0"/>
              <a:t>Review previous goals from last evaluation</a:t>
            </a:r>
          </a:p>
          <a:p>
            <a:pPr marL="966319" lvl="3" indent="-463550">
              <a:lnSpc>
                <a:spcPct val="110000"/>
              </a:lnSpc>
              <a:spcBef>
                <a:spcPts val="0"/>
              </a:spcBef>
              <a:buFont typeface="Wingdings" panose="05000000000000000000" pitchFamily="2" charset="2"/>
              <a:buChar char="§"/>
            </a:pPr>
            <a:r>
              <a:rPr lang="en-US" sz="3800" dirty="0"/>
              <a:t>Solicit feedback from </a:t>
            </a:r>
            <a:r>
              <a:rPr lang="en-US" sz="3800" dirty="0" smtClean="0"/>
              <a:t>staff</a:t>
            </a:r>
            <a:endParaRPr lang="en-US" sz="3800" dirty="0"/>
          </a:p>
          <a:p>
            <a:pPr marL="966319" lvl="3" indent="-463550">
              <a:lnSpc>
                <a:spcPct val="110000"/>
              </a:lnSpc>
              <a:spcBef>
                <a:spcPts val="0"/>
              </a:spcBef>
              <a:buFont typeface="Wingdings" panose="05000000000000000000" pitchFamily="2" charset="2"/>
              <a:buChar char="§"/>
            </a:pPr>
            <a:r>
              <a:rPr lang="en-US" sz="3800" dirty="0"/>
              <a:t>Review training </a:t>
            </a:r>
            <a:r>
              <a:rPr lang="en-US" sz="3800" dirty="0" smtClean="0"/>
              <a:t>completed</a:t>
            </a:r>
            <a:endParaRPr lang="en-US" sz="3800" dirty="0"/>
          </a:p>
          <a:p>
            <a:pPr marL="966319" lvl="3" indent="-463550">
              <a:lnSpc>
                <a:spcPct val="110000"/>
              </a:lnSpc>
              <a:spcBef>
                <a:spcPts val="0"/>
              </a:spcBef>
              <a:buFont typeface="Wingdings" panose="05000000000000000000" pitchFamily="2" charset="2"/>
              <a:buChar char="§"/>
            </a:pPr>
            <a:r>
              <a:rPr lang="en-US" sz="3800" dirty="0"/>
              <a:t>Employee self-evaluation or brag </a:t>
            </a:r>
            <a:r>
              <a:rPr lang="en-US" sz="3800" dirty="0" smtClean="0"/>
              <a:t>sheet</a:t>
            </a:r>
          </a:p>
          <a:p>
            <a:pPr marL="966319" lvl="3" indent="-463550">
              <a:lnSpc>
                <a:spcPct val="110000"/>
              </a:lnSpc>
              <a:spcBef>
                <a:spcPts val="0"/>
              </a:spcBef>
              <a:buFont typeface="Wingdings" panose="05000000000000000000" pitchFamily="2" charset="2"/>
              <a:buChar char="§"/>
            </a:pPr>
            <a:r>
              <a:rPr lang="en-US" sz="3800" dirty="0" smtClean="0"/>
              <a:t>Review student evaluations and other classroom records</a:t>
            </a:r>
          </a:p>
          <a:p>
            <a:pPr marL="966319" lvl="3" indent="-463550">
              <a:lnSpc>
                <a:spcPct val="110000"/>
              </a:lnSpc>
              <a:spcBef>
                <a:spcPts val="0"/>
              </a:spcBef>
              <a:buFont typeface="Wingdings" panose="05000000000000000000" pitchFamily="2" charset="2"/>
              <a:buChar char="§"/>
            </a:pPr>
            <a:r>
              <a:rPr lang="en-US" sz="3800" dirty="0" smtClean="0"/>
              <a:t>Review course objectives and student progress</a:t>
            </a:r>
          </a:p>
          <a:p>
            <a:pPr marL="966319" lvl="3" indent="-463550">
              <a:lnSpc>
                <a:spcPct val="110000"/>
              </a:lnSpc>
              <a:spcBef>
                <a:spcPts val="0"/>
              </a:spcBef>
              <a:buFont typeface="Wingdings" panose="05000000000000000000" pitchFamily="2" charset="2"/>
              <a:buChar char="§"/>
            </a:pPr>
            <a:endParaRPr lang="en-US" sz="3800" dirty="0"/>
          </a:p>
          <a:p>
            <a:pPr marL="863600" lvl="1" indent="-463550">
              <a:buClr>
                <a:schemeClr val="tx2"/>
              </a:buClr>
              <a:buFont typeface="Wingdings" panose="05000000000000000000" pitchFamily="2" charset="2"/>
              <a:buChar char="Ø"/>
            </a:pPr>
            <a:endParaRPr lang="en-US" sz="3000" dirty="0" smtClean="0"/>
          </a:p>
          <a:p>
            <a:pPr marL="1263650" lvl="2" indent="-463550">
              <a:buClr>
                <a:schemeClr val="tx2"/>
              </a:buClr>
              <a:buFont typeface="Wingdings" panose="05000000000000000000" pitchFamily="2" charset="2"/>
              <a:buChar char="Ø"/>
            </a:pPr>
            <a:endParaRPr lang="en-US" sz="2800" dirty="0" smtClean="0"/>
          </a:p>
          <a:p>
            <a:pPr marL="1263650" lvl="2" indent="-463550">
              <a:buClr>
                <a:schemeClr val="tx2"/>
              </a:buClr>
              <a:buFont typeface="Wingdings" panose="05000000000000000000" pitchFamily="2" charset="2"/>
              <a:buChar char="Ø"/>
            </a:pPr>
            <a:endParaRPr lang="en-US" sz="2800" dirty="0"/>
          </a:p>
          <a:p>
            <a:pPr marL="1263650" lvl="2" indent="-463550">
              <a:buClr>
                <a:schemeClr val="tx2"/>
              </a:buClr>
              <a:buFont typeface="Wingdings" panose="05000000000000000000" pitchFamily="2" charset="2"/>
              <a:buChar char="Ø"/>
            </a:pPr>
            <a:endParaRPr lang="en-US" sz="2800" dirty="0" smtClean="0"/>
          </a:p>
          <a:p>
            <a:pPr marL="863600" lvl="1" indent="-463550">
              <a:buClr>
                <a:schemeClr val="tx2"/>
              </a:buClr>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val="3937921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772401" cy="1320800"/>
          </a:xfrm>
        </p:spPr>
        <p:txBody>
          <a:bodyPr>
            <a:normAutofit/>
          </a:bodyPr>
          <a:lstStyle/>
          <a:p>
            <a:pPr algn="ctr"/>
            <a:r>
              <a:rPr lang="en-US" sz="4000" b="1" dirty="0" smtClean="0">
                <a:solidFill>
                  <a:srgbClr val="0070C0"/>
                </a:solidFill>
              </a:rPr>
              <a:t>Preparing Effective Evaluation</a:t>
            </a:r>
            <a:endParaRPr lang="en-US" sz="4000" b="1" dirty="0">
              <a:solidFill>
                <a:srgbClr val="0070C0"/>
              </a:solidFill>
            </a:endParaRPr>
          </a:p>
        </p:txBody>
      </p:sp>
      <p:sp>
        <p:nvSpPr>
          <p:cNvPr id="3" name="Content Placeholder 2"/>
          <p:cNvSpPr>
            <a:spLocks noGrp="1"/>
          </p:cNvSpPr>
          <p:nvPr>
            <p:ph idx="1"/>
          </p:nvPr>
        </p:nvSpPr>
        <p:spPr>
          <a:xfrm>
            <a:off x="609599" y="1524000"/>
            <a:ext cx="6347714" cy="4724400"/>
          </a:xfrm>
        </p:spPr>
        <p:txBody>
          <a:bodyPr>
            <a:normAutofit/>
          </a:bodyPr>
          <a:lstStyle/>
          <a:p>
            <a:pPr marL="342900" lvl="1" indent="-342900"/>
            <a:r>
              <a:rPr lang="en-US" sz="2800" dirty="0"/>
              <a:t>Prepare written evaluation</a:t>
            </a:r>
          </a:p>
          <a:p>
            <a:pPr marL="966319" lvl="3" indent="-463550">
              <a:lnSpc>
                <a:spcPct val="70000"/>
              </a:lnSpc>
              <a:buFont typeface="Wingdings" panose="05000000000000000000" pitchFamily="2" charset="2"/>
              <a:buChar char="§"/>
            </a:pPr>
            <a:r>
              <a:rPr lang="en-US" sz="2400" dirty="0"/>
              <a:t>For each rating criteria, </a:t>
            </a:r>
            <a:r>
              <a:rPr lang="en-US" sz="2400" dirty="0" smtClean="0"/>
              <a:t>(from evaluation template or respective CBA) specify </a:t>
            </a:r>
            <a:r>
              <a:rPr lang="en-US" sz="2400" dirty="0"/>
              <a:t>dates, times, etc.</a:t>
            </a:r>
          </a:p>
          <a:p>
            <a:pPr marL="966319" lvl="3" indent="-463550">
              <a:lnSpc>
                <a:spcPct val="70000"/>
              </a:lnSpc>
              <a:buFont typeface="Wingdings" panose="05000000000000000000" pitchFamily="2" charset="2"/>
              <a:buChar char="§"/>
            </a:pPr>
            <a:r>
              <a:rPr lang="en-US" sz="2400" dirty="0"/>
              <a:t>Use objective standards and apply them fairly</a:t>
            </a:r>
          </a:p>
          <a:p>
            <a:pPr marL="966319" lvl="3" indent="-463550">
              <a:lnSpc>
                <a:spcPct val="70000"/>
              </a:lnSpc>
              <a:buFont typeface="Wingdings" panose="05000000000000000000" pitchFamily="2" charset="2"/>
              <a:buChar char="§"/>
            </a:pPr>
            <a:r>
              <a:rPr lang="en-US" sz="2400" dirty="0"/>
              <a:t>Be accurate and consistent</a:t>
            </a:r>
          </a:p>
          <a:p>
            <a:pPr marL="966319" lvl="3" indent="-463550">
              <a:lnSpc>
                <a:spcPct val="70000"/>
              </a:lnSpc>
              <a:buFont typeface="Wingdings" panose="05000000000000000000" pitchFamily="2" charset="2"/>
              <a:buChar char="§"/>
            </a:pPr>
            <a:r>
              <a:rPr lang="en-US" sz="2400" dirty="0"/>
              <a:t>Set goals and objectives with due dates</a:t>
            </a:r>
          </a:p>
          <a:p>
            <a:pPr marL="1263650" lvl="2" indent="-463550">
              <a:buClr>
                <a:schemeClr val="tx2"/>
              </a:buClr>
              <a:buFont typeface="Wingdings" panose="05000000000000000000" pitchFamily="2" charset="2"/>
              <a:buChar char="Ø"/>
            </a:pPr>
            <a:endParaRPr lang="en-US" sz="2800" dirty="0" smtClean="0"/>
          </a:p>
          <a:p>
            <a:pPr marL="1263650" lvl="2" indent="-463550">
              <a:buClr>
                <a:schemeClr val="tx2"/>
              </a:buClr>
              <a:buFont typeface="Wingdings" panose="05000000000000000000" pitchFamily="2" charset="2"/>
              <a:buChar char="Ø"/>
            </a:pPr>
            <a:endParaRPr lang="en-US" sz="2800" dirty="0"/>
          </a:p>
          <a:p>
            <a:pPr marL="1263650" lvl="2" indent="-463550">
              <a:buClr>
                <a:schemeClr val="tx2"/>
              </a:buClr>
              <a:buFont typeface="Wingdings" panose="05000000000000000000" pitchFamily="2" charset="2"/>
              <a:buChar char="Ø"/>
            </a:pPr>
            <a:endParaRPr lang="en-US" sz="2800" dirty="0" smtClean="0"/>
          </a:p>
          <a:p>
            <a:pPr marL="863600" lvl="1" indent="-463550">
              <a:buClr>
                <a:schemeClr val="tx2"/>
              </a:buClr>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val="9859088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543801" cy="1320800"/>
          </a:xfrm>
        </p:spPr>
        <p:txBody>
          <a:bodyPr>
            <a:normAutofit/>
          </a:bodyPr>
          <a:lstStyle/>
          <a:p>
            <a:pPr algn="ctr"/>
            <a:r>
              <a:rPr lang="en-US" sz="4000" b="1" dirty="0" smtClean="0">
                <a:solidFill>
                  <a:srgbClr val="0070C0"/>
                </a:solidFill>
              </a:rPr>
              <a:t>Preparing Effective Evaluation</a:t>
            </a:r>
            <a:endParaRPr lang="en-US" sz="4000" b="1" dirty="0">
              <a:solidFill>
                <a:srgbClr val="0070C0"/>
              </a:solidFill>
            </a:endParaRPr>
          </a:p>
        </p:txBody>
      </p:sp>
      <p:sp>
        <p:nvSpPr>
          <p:cNvPr id="3" name="Content Placeholder 2"/>
          <p:cNvSpPr>
            <a:spLocks noGrp="1"/>
          </p:cNvSpPr>
          <p:nvPr>
            <p:ph idx="1"/>
          </p:nvPr>
        </p:nvSpPr>
        <p:spPr>
          <a:xfrm>
            <a:off x="609598" y="1524000"/>
            <a:ext cx="7086601" cy="4724400"/>
          </a:xfrm>
        </p:spPr>
        <p:txBody>
          <a:bodyPr>
            <a:normAutofit lnSpcReduction="10000"/>
          </a:bodyPr>
          <a:lstStyle/>
          <a:p>
            <a:pPr marL="342900" lvl="1" indent="-342900"/>
            <a:r>
              <a:rPr lang="en-US" sz="2800" dirty="0"/>
              <a:t>Objectively assess both strengths and weaknesses</a:t>
            </a:r>
          </a:p>
          <a:p>
            <a:pPr marL="966319" lvl="3" indent="-463550">
              <a:lnSpc>
                <a:spcPct val="80000"/>
              </a:lnSpc>
              <a:buFont typeface="Wingdings" panose="05000000000000000000" pitchFamily="2" charset="2"/>
              <a:buChar char="§"/>
            </a:pPr>
            <a:r>
              <a:rPr lang="en-US" sz="2400" dirty="0"/>
              <a:t>Compare </a:t>
            </a:r>
            <a:r>
              <a:rPr lang="en-US" sz="2400" dirty="0" smtClean="0"/>
              <a:t>performance to </a:t>
            </a:r>
            <a:r>
              <a:rPr lang="en-US" sz="2400" dirty="0"/>
              <a:t>job duties/performance </a:t>
            </a:r>
            <a:r>
              <a:rPr lang="en-US" sz="2400" dirty="0" smtClean="0"/>
              <a:t>standards</a:t>
            </a:r>
          </a:p>
          <a:p>
            <a:pPr marL="966319" lvl="3" indent="-463550">
              <a:lnSpc>
                <a:spcPct val="80000"/>
              </a:lnSpc>
              <a:buFont typeface="Wingdings" panose="05000000000000000000" pitchFamily="2" charset="2"/>
              <a:buChar char="§"/>
            </a:pPr>
            <a:r>
              <a:rPr lang="en-US" sz="2400" dirty="0" smtClean="0"/>
              <a:t>Knowledge of subject matter, awareness of current developments and research in field</a:t>
            </a:r>
          </a:p>
          <a:p>
            <a:pPr marL="966319" lvl="3" indent="-463550">
              <a:lnSpc>
                <a:spcPct val="80000"/>
              </a:lnSpc>
              <a:buFont typeface="Wingdings" panose="05000000000000000000" pitchFamily="2" charset="2"/>
              <a:buChar char="§"/>
            </a:pPr>
            <a:r>
              <a:rPr lang="en-US" sz="2400" dirty="0" smtClean="0"/>
              <a:t>Effectiveness of teaching methods</a:t>
            </a:r>
          </a:p>
          <a:p>
            <a:pPr marL="966319" lvl="3" indent="-463550">
              <a:lnSpc>
                <a:spcPct val="80000"/>
              </a:lnSpc>
              <a:buFont typeface="Wingdings" panose="05000000000000000000" pitchFamily="2" charset="2"/>
              <a:buChar char="§"/>
            </a:pPr>
            <a:r>
              <a:rPr lang="en-US" sz="2400" dirty="0" smtClean="0"/>
              <a:t>Maintenance of classroom records</a:t>
            </a:r>
            <a:endParaRPr lang="en-US" sz="2400" dirty="0"/>
          </a:p>
          <a:p>
            <a:pPr marL="966319" lvl="3" indent="-463550">
              <a:lnSpc>
                <a:spcPct val="80000"/>
              </a:lnSpc>
              <a:buFont typeface="Wingdings" panose="05000000000000000000" pitchFamily="2" charset="2"/>
              <a:buChar char="§"/>
            </a:pPr>
            <a:r>
              <a:rPr lang="en-US" sz="2400" dirty="0"/>
              <a:t>Commend good and exceptional performance</a:t>
            </a:r>
          </a:p>
          <a:p>
            <a:pPr marL="966319" lvl="3" indent="-463550">
              <a:lnSpc>
                <a:spcPct val="80000"/>
              </a:lnSpc>
              <a:buFont typeface="Wingdings" panose="05000000000000000000" pitchFamily="2" charset="2"/>
              <a:buChar char="§"/>
            </a:pPr>
            <a:r>
              <a:rPr lang="en-US" sz="2400" dirty="0"/>
              <a:t>Be honest and tactfully communicate performance weaknesses/deficiencies</a:t>
            </a:r>
          </a:p>
          <a:p>
            <a:pPr marL="966319" lvl="3" indent="-463550">
              <a:lnSpc>
                <a:spcPct val="80000"/>
              </a:lnSpc>
              <a:buFont typeface="Wingdings" panose="05000000000000000000" pitchFamily="2" charset="2"/>
              <a:buChar char="§"/>
            </a:pPr>
            <a:r>
              <a:rPr lang="en-US" sz="2400" dirty="0"/>
              <a:t>Offer coaching/training</a:t>
            </a:r>
          </a:p>
          <a:p>
            <a:pPr marL="400050" lvl="1" indent="0">
              <a:buClr>
                <a:schemeClr val="tx2"/>
              </a:buClr>
              <a:buNone/>
            </a:pPr>
            <a:endParaRPr lang="en-US" sz="3000" dirty="0" smtClean="0"/>
          </a:p>
          <a:p>
            <a:pPr marL="1263650" lvl="2" indent="-463550">
              <a:buClr>
                <a:schemeClr val="tx2"/>
              </a:buClr>
              <a:buFont typeface="Wingdings" panose="05000000000000000000" pitchFamily="2" charset="2"/>
              <a:buChar char="Ø"/>
            </a:pPr>
            <a:endParaRPr lang="en-US" sz="2800" dirty="0" smtClean="0"/>
          </a:p>
          <a:p>
            <a:pPr marL="1263650" lvl="2" indent="-463550">
              <a:buClr>
                <a:schemeClr val="tx2"/>
              </a:buClr>
              <a:buFont typeface="Wingdings" panose="05000000000000000000" pitchFamily="2" charset="2"/>
              <a:buChar char="Ø"/>
            </a:pPr>
            <a:endParaRPr lang="en-US" sz="2800" dirty="0" smtClean="0"/>
          </a:p>
          <a:p>
            <a:pPr marL="1263650" lvl="2" indent="-463550">
              <a:buClr>
                <a:schemeClr val="tx2"/>
              </a:buClr>
              <a:buFont typeface="Wingdings" panose="05000000000000000000" pitchFamily="2" charset="2"/>
              <a:buChar char="Ø"/>
            </a:pPr>
            <a:endParaRPr lang="en-US" sz="2800" dirty="0"/>
          </a:p>
          <a:p>
            <a:pPr marL="1263650" lvl="2" indent="-463550">
              <a:buClr>
                <a:schemeClr val="tx2"/>
              </a:buClr>
              <a:buFont typeface="Wingdings" panose="05000000000000000000" pitchFamily="2" charset="2"/>
              <a:buChar char="Ø"/>
            </a:pPr>
            <a:endParaRPr lang="en-US" sz="2800" dirty="0" smtClean="0"/>
          </a:p>
          <a:p>
            <a:pPr marL="863600" lvl="1" indent="-463550">
              <a:buClr>
                <a:schemeClr val="tx2"/>
              </a:buClr>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val="2790383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467601" cy="1320800"/>
          </a:xfrm>
        </p:spPr>
        <p:txBody>
          <a:bodyPr>
            <a:normAutofit/>
          </a:bodyPr>
          <a:lstStyle/>
          <a:p>
            <a:pPr algn="ctr"/>
            <a:r>
              <a:rPr lang="en-US" sz="4000" b="1" dirty="0" smtClean="0">
                <a:solidFill>
                  <a:srgbClr val="0070C0"/>
                </a:solidFill>
              </a:rPr>
              <a:t>Preparing Effective Evaluation</a:t>
            </a:r>
            <a:endParaRPr lang="en-US" sz="4000" b="1" dirty="0">
              <a:solidFill>
                <a:srgbClr val="0070C0"/>
              </a:solidFill>
            </a:endParaRPr>
          </a:p>
        </p:txBody>
      </p:sp>
      <p:sp>
        <p:nvSpPr>
          <p:cNvPr id="3" name="Content Placeholder 2"/>
          <p:cNvSpPr>
            <a:spLocks noGrp="1"/>
          </p:cNvSpPr>
          <p:nvPr>
            <p:ph idx="1"/>
          </p:nvPr>
        </p:nvSpPr>
        <p:spPr>
          <a:xfrm>
            <a:off x="609599" y="1524000"/>
            <a:ext cx="6347714" cy="4724400"/>
          </a:xfrm>
        </p:spPr>
        <p:txBody>
          <a:bodyPr>
            <a:normAutofit lnSpcReduction="10000"/>
          </a:bodyPr>
          <a:lstStyle/>
          <a:p>
            <a:r>
              <a:rPr lang="en-US" sz="2800" dirty="0"/>
              <a:t>Performance Evaluation Meeting</a:t>
            </a:r>
          </a:p>
          <a:p>
            <a:pPr marL="966319" lvl="3" indent="-463550">
              <a:lnSpc>
                <a:spcPct val="80000"/>
              </a:lnSpc>
              <a:buFont typeface="Wingdings" panose="05000000000000000000" pitchFamily="2" charset="2"/>
              <a:buChar char="§"/>
            </a:pPr>
            <a:r>
              <a:rPr lang="en-US" sz="2600" dirty="0"/>
              <a:t>Schedule meeting with employee</a:t>
            </a:r>
          </a:p>
          <a:p>
            <a:pPr marL="966319" lvl="3" indent="-463550">
              <a:lnSpc>
                <a:spcPct val="80000"/>
              </a:lnSpc>
              <a:buFont typeface="Wingdings" panose="05000000000000000000" pitchFamily="2" charset="2"/>
              <a:buChar char="§"/>
            </a:pPr>
            <a:r>
              <a:rPr lang="en-US" sz="2600" dirty="0"/>
              <a:t>Set a time and place for the </a:t>
            </a:r>
            <a:r>
              <a:rPr lang="en-US" sz="2600" dirty="0" smtClean="0"/>
              <a:t>meeting </a:t>
            </a:r>
            <a:r>
              <a:rPr lang="en-US" sz="2000" dirty="0" smtClean="0"/>
              <a:t>(quiet, no interruptions)</a:t>
            </a:r>
            <a:endParaRPr lang="en-US" sz="2600" dirty="0"/>
          </a:p>
          <a:p>
            <a:pPr marL="966319" lvl="3" indent="-463550">
              <a:lnSpc>
                <a:spcPct val="80000"/>
              </a:lnSpc>
              <a:buFont typeface="Wingdings" panose="05000000000000000000" pitchFamily="2" charset="2"/>
              <a:buChar char="§"/>
            </a:pPr>
            <a:r>
              <a:rPr lang="en-US" sz="2600" dirty="0"/>
              <a:t>Review/compare evaluation to past evaluation</a:t>
            </a:r>
          </a:p>
          <a:p>
            <a:pPr marL="966319" lvl="3" indent="-463550">
              <a:lnSpc>
                <a:spcPct val="80000"/>
              </a:lnSpc>
              <a:buFont typeface="Wingdings" panose="05000000000000000000" pitchFamily="2" charset="2"/>
              <a:buChar char="§"/>
            </a:pPr>
            <a:r>
              <a:rPr lang="en-US" sz="2600" dirty="0" smtClean="0"/>
              <a:t>Review goals, plans of improvement</a:t>
            </a:r>
            <a:endParaRPr lang="en-US" sz="2600" dirty="0"/>
          </a:p>
          <a:p>
            <a:pPr marL="966319" lvl="3" indent="-463550">
              <a:lnSpc>
                <a:spcPct val="80000"/>
              </a:lnSpc>
              <a:buFont typeface="Wingdings" panose="05000000000000000000" pitchFamily="2" charset="2"/>
              <a:buChar char="§"/>
            </a:pPr>
            <a:r>
              <a:rPr lang="en-US" sz="2600" dirty="0"/>
              <a:t>Allow employee to comment </a:t>
            </a:r>
            <a:r>
              <a:rPr lang="en-US" sz="2600" dirty="0" smtClean="0"/>
              <a:t>&amp; ask questions</a:t>
            </a:r>
          </a:p>
          <a:p>
            <a:pPr marL="966319" lvl="3" indent="-463550">
              <a:lnSpc>
                <a:spcPct val="80000"/>
              </a:lnSpc>
              <a:buFont typeface="Wingdings" panose="05000000000000000000" pitchFamily="2" charset="2"/>
              <a:buChar char="§"/>
            </a:pPr>
            <a:r>
              <a:rPr lang="en-US" sz="2600" dirty="0" smtClean="0"/>
              <a:t>If tenure track make employment recommendation</a:t>
            </a:r>
            <a:endParaRPr lang="en-US" sz="2600" dirty="0"/>
          </a:p>
          <a:p>
            <a:pPr marL="863600" lvl="1" indent="-463550">
              <a:buClr>
                <a:schemeClr val="tx2"/>
              </a:buClr>
              <a:buFont typeface="Wingdings" panose="05000000000000000000" pitchFamily="2" charset="2"/>
              <a:buChar char="Ø"/>
            </a:pPr>
            <a:endParaRPr lang="en-US" sz="3000" dirty="0" smtClean="0"/>
          </a:p>
          <a:p>
            <a:pPr marL="863600" lvl="1" indent="-463550">
              <a:buClr>
                <a:schemeClr val="tx2"/>
              </a:buClr>
              <a:buFont typeface="Wingdings" panose="05000000000000000000" pitchFamily="2" charset="2"/>
              <a:buChar char="Ø"/>
            </a:pPr>
            <a:endParaRPr lang="en-US" sz="2600" dirty="0" smtClean="0"/>
          </a:p>
          <a:p>
            <a:pPr marL="1263650" lvl="2" indent="-463550">
              <a:buClr>
                <a:schemeClr val="tx2"/>
              </a:buClr>
              <a:buFont typeface="Wingdings" panose="05000000000000000000" pitchFamily="2" charset="2"/>
              <a:buChar char="Ø"/>
            </a:pPr>
            <a:endParaRPr lang="en-US" sz="2800" dirty="0" smtClean="0"/>
          </a:p>
          <a:p>
            <a:pPr marL="1263650" lvl="2" indent="-463550">
              <a:buClr>
                <a:schemeClr val="tx2"/>
              </a:buClr>
              <a:buFont typeface="Wingdings" panose="05000000000000000000" pitchFamily="2" charset="2"/>
              <a:buChar char="Ø"/>
            </a:pPr>
            <a:endParaRPr lang="en-US" sz="2800" dirty="0" smtClean="0"/>
          </a:p>
          <a:p>
            <a:pPr marL="1263650" lvl="2" indent="-463550">
              <a:buClr>
                <a:schemeClr val="tx2"/>
              </a:buClr>
              <a:buFont typeface="Wingdings" panose="05000000000000000000" pitchFamily="2" charset="2"/>
              <a:buChar char="Ø"/>
            </a:pPr>
            <a:endParaRPr lang="en-US" sz="2800" dirty="0"/>
          </a:p>
          <a:p>
            <a:pPr marL="1263650" lvl="2" indent="-463550">
              <a:buClr>
                <a:schemeClr val="tx2"/>
              </a:buClr>
              <a:buFont typeface="Wingdings" panose="05000000000000000000" pitchFamily="2" charset="2"/>
              <a:buChar char="Ø"/>
            </a:pPr>
            <a:endParaRPr lang="en-US" sz="2800" dirty="0" smtClean="0"/>
          </a:p>
          <a:p>
            <a:pPr marL="863600" lvl="1" indent="-463550">
              <a:buClr>
                <a:schemeClr val="tx2"/>
              </a:buClr>
              <a:buFont typeface="Wingdings" panose="05000000000000000000" pitchFamily="2" charset="2"/>
              <a:buChar char="Ø"/>
            </a:pPr>
            <a:endParaRPr lang="en-US" sz="3000" dirty="0" smtClean="0"/>
          </a:p>
        </p:txBody>
      </p:sp>
    </p:spTree>
    <p:extLst>
      <p:ext uri="{BB962C8B-B14F-4D97-AF65-F5344CB8AC3E}">
        <p14:creationId xmlns:p14="http://schemas.microsoft.com/office/powerpoint/2010/main" val="19481427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898" y="609600"/>
            <a:ext cx="7086601" cy="1320800"/>
          </a:xfrm>
        </p:spPr>
        <p:txBody>
          <a:bodyPr>
            <a:normAutofit/>
          </a:bodyPr>
          <a:lstStyle/>
          <a:p>
            <a:pPr algn="ctr"/>
            <a:r>
              <a:rPr lang="en-US" sz="4000" b="1" dirty="0" smtClean="0">
                <a:solidFill>
                  <a:srgbClr val="0070C0"/>
                </a:solidFill>
              </a:rPr>
              <a:t>Challenges</a:t>
            </a:r>
            <a:endParaRPr lang="en-US" sz="4000" b="1" dirty="0">
              <a:solidFill>
                <a:srgbClr val="0070C0"/>
              </a:solidFill>
            </a:endParaRPr>
          </a:p>
        </p:txBody>
      </p:sp>
      <p:sp>
        <p:nvSpPr>
          <p:cNvPr id="3" name="Content Placeholder 2"/>
          <p:cNvSpPr>
            <a:spLocks noGrp="1"/>
          </p:cNvSpPr>
          <p:nvPr>
            <p:ph idx="1"/>
          </p:nvPr>
        </p:nvSpPr>
        <p:spPr>
          <a:xfrm>
            <a:off x="609598" y="1676400"/>
            <a:ext cx="6934202" cy="4648200"/>
          </a:xfrm>
        </p:spPr>
        <p:txBody>
          <a:bodyPr>
            <a:normAutofit fontScale="92500"/>
          </a:bodyPr>
          <a:lstStyle/>
          <a:p>
            <a:r>
              <a:rPr lang="en-US" sz="2900" dirty="0" smtClean="0"/>
              <a:t>Long term employees with no evaluations</a:t>
            </a:r>
          </a:p>
          <a:p>
            <a:r>
              <a:rPr lang="en-US" sz="2900" dirty="0" smtClean="0"/>
              <a:t>Employees who have never been given areas of improvement</a:t>
            </a:r>
          </a:p>
          <a:p>
            <a:r>
              <a:rPr lang="en-US" sz="2900" dirty="0" smtClean="0"/>
              <a:t>Problem employees with stellar evaluations</a:t>
            </a:r>
          </a:p>
          <a:p>
            <a:r>
              <a:rPr lang="en-US" sz="2900" dirty="0" smtClean="0"/>
              <a:t>Peer evaluators too nice or don’t understand purpose</a:t>
            </a:r>
          </a:p>
          <a:p>
            <a:r>
              <a:rPr lang="en-US" sz="2900" dirty="0" smtClean="0"/>
              <a:t>Faculty who won’t submit self-evaluation or required classroom records</a:t>
            </a:r>
          </a:p>
          <a:p>
            <a:endParaRPr lang="en-US" dirty="0"/>
          </a:p>
        </p:txBody>
      </p:sp>
    </p:spTree>
    <p:extLst>
      <p:ext uri="{BB962C8B-B14F-4D97-AF65-F5344CB8AC3E}">
        <p14:creationId xmlns:p14="http://schemas.microsoft.com/office/powerpoint/2010/main" val="724755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90600" y="762000"/>
            <a:ext cx="6347713" cy="990600"/>
          </a:xfrm>
        </p:spPr>
        <p:txBody>
          <a:bodyPr>
            <a:normAutofit/>
          </a:bodyPr>
          <a:lstStyle/>
          <a:p>
            <a:pPr algn="ctr" eaLnBrk="1" hangingPunct="1"/>
            <a:r>
              <a:rPr lang="en-US" sz="4000" b="1" dirty="0" smtClean="0">
                <a:solidFill>
                  <a:srgbClr val="0070C0"/>
                </a:solidFill>
              </a:rPr>
              <a:t>Learning Objectives</a:t>
            </a:r>
          </a:p>
        </p:txBody>
      </p:sp>
      <p:sp>
        <p:nvSpPr>
          <p:cNvPr id="4099" name="Rectangle 3"/>
          <p:cNvSpPr>
            <a:spLocks noGrp="1" noChangeArrowheads="1"/>
          </p:cNvSpPr>
          <p:nvPr>
            <p:ph idx="1"/>
          </p:nvPr>
        </p:nvSpPr>
        <p:spPr>
          <a:xfrm>
            <a:off x="762000" y="1981200"/>
            <a:ext cx="7010400" cy="4267200"/>
          </a:xfrm>
        </p:spPr>
        <p:txBody>
          <a:bodyPr>
            <a:normAutofit/>
          </a:bodyPr>
          <a:lstStyle/>
          <a:p>
            <a:pPr marL="609600" indent="-609600">
              <a:lnSpc>
                <a:spcPct val="80000"/>
              </a:lnSpc>
              <a:buFontTx/>
              <a:buAutoNum type="arabicPeriod"/>
            </a:pPr>
            <a:r>
              <a:rPr lang="en-US" sz="2800" dirty="0"/>
              <a:t>Understand the </a:t>
            </a:r>
            <a:r>
              <a:rPr lang="en-US" sz="2800" dirty="0" smtClean="0"/>
              <a:t>performance </a:t>
            </a:r>
            <a:r>
              <a:rPr lang="en-US" sz="2800" dirty="0"/>
              <a:t>m</a:t>
            </a:r>
            <a:r>
              <a:rPr lang="en-US" sz="2800" dirty="0" smtClean="0"/>
              <a:t>anagement </a:t>
            </a:r>
            <a:r>
              <a:rPr lang="en-US" sz="2800" dirty="0"/>
              <a:t>c</a:t>
            </a:r>
            <a:r>
              <a:rPr lang="en-US" sz="2800" dirty="0" smtClean="0"/>
              <a:t>ycle</a:t>
            </a:r>
            <a:endParaRPr lang="en-US" sz="2800" dirty="0"/>
          </a:p>
          <a:p>
            <a:pPr marL="609600" indent="-609600" eaLnBrk="1" hangingPunct="1">
              <a:lnSpc>
                <a:spcPct val="80000"/>
              </a:lnSpc>
              <a:buFontTx/>
              <a:buAutoNum type="arabicPeriod"/>
            </a:pPr>
            <a:r>
              <a:rPr lang="en-US" sz="2800" dirty="0" smtClean="0"/>
              <a:t>Understand the importance/multi- purposes of performance </a:t>
            </a:r>
            <a:r>
              <a:rPr lang="en-US" sz="2800" dirty="0"/>
              <a:t>e</a:t>
            </a:r>
            <a:r>
              <a:rPr lang="en-US" sz="2800" dirty="0" smtClean="0"/>
              <a:t>valuations</a:t>
            </a:r>
          </a:p>
          <a:p>
            <a:pPr marL="609600" indent="-609600" eaLnBrk="1" hangingPunct="1">
              <a:lnSpc>
                <a:spcPct val="80000"/>
              </a:lnSpc>
              <a:buFontTx/>
              <a:buAutoNum type="arabicPeriod"/>
            </a:pPr>
            <a:r>
              <a:rPr lang="en-US" sz="2800" dirty="0" smtClean="0"/>
              <a:t>Learn how to conduct a performance evaluation</a:t>
            </a:r>
          </a:p>
          <a:p>
            <a:pPr marL="609600" indent="-609600" eaLnBrk="1" hangingPunct="1">
              <a:lnSpc>
                <a:spcPct val="80000"/>
              </a:lnSpc>
              <a:buFontTx/>
              <a:buAutoNum type="arabicPeriod"/>
            </a:pPr>
            <a:r>
              <a:rPr lang="en-US" sz="2800" dirty="0" smtClean="0"/>
              <a:t>Challenges</a:t>
            </a:r>
          </a:p>
          <a:p>
            <a:pPr marL="609600" indent="-609600" eaLnBrk="1" hangingPunct="1">
              <a:lnSpc>
                <a:spcPct val="80000"/>
              </a:lnSpc>
              <a:buFontTx/>
              <a:buAutoNum type="arabicPeriod"/>
            </a:pPr>
            <a:r>
              <a:rPr lang="en-US" sz="2800" dirty="0" smtClean="0"/>
              <a:t>Best practices</a:t>
            </a:r>
          </a:p>
          <a:p>
            <a:pPr marL="609600" indent="-609600" eaLnBrk="1" hangingPunct="1">
              <a:lnSpc>
                <a:spcPct val="80000"/>
              </a:lnSpc>
              <a:buFontTx/>
              <a:buAutoNum type="arabicPeriod"/>
            </a:pPr>
            <a:endParaRPr lang="en-US" sz="2800" dirty="0" smtClean="0"/>
          </a:p>
          <a:p>
            <a:pPr marL="609600" indent="-609600" eaLnBrk="1" hangingPunct="1">
              <a:lnSpc>
                <a:spcPct val="80000"/>
              </a:lnSpc>
              <a:buFontTx/>
              <a:buAutoNum type="arabicPeriod"/>
            </a:pPr>
            <a:endParaRPr lang="en-US" sz="2800" dirty="0" smtClean="0">
              <a:latin typeface="Gill Sans MT" pitchFamily="34" charset="0"/>
            </a:endParaRPr>
          </a:p>
          <a:p>
            <a:pPr marL="609600" indent="-609600" eaLnBrk="1" hangingPunct="1">
              <a:lnSpc>
                <a:spcPct val="80000"/>
              </a:lnSpc>
              <a:buFontTx/>
              <a:buAutoNum type="arabicPeriod"/>
            </a:pPr>
            <a:endParaRPr lang="en-US" sz="2800" dirty="0" smtClean="0">
              <a:latin typeface="Gill Sans MT"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898" y="609600"/>
            <a:ext cx="7086601" cy="1320800"/>
          </a:xfrm>
        </p:spPr>
        <p:txBody>
          <a:bodyPr>
            <a:normAutofit/>
          </a:bodyPr>
          <a:lstStyle/>
          <a:p>
            <a:pPr algn="ctr"/>
            <a:r>
              <a:rPr lang="en-US" sz="4000" b="1" dirty="0" smtClean="0">
                <a:solidFill>
                  <a:srgbClr val="0070C0"/>
                </a:solidFill>
              </a:rPr>
              <a:t>Challenges</a:t>
            </a:r>
            <a:endParaRPr lang="en-US" sz="4000" b="1" dirty="0">
              <a:solidFill>
                <a:srgbClr val="0070C0"/>
              </a:solidFill>
            </a:endParaRPr>
          </a:p>
        </p:txBody>
      </p:sp>
      <p:sp>
        <p:nvSpPr>
          <p:cNvPr id="3" name="Content Placeholder 2"/>
          <p:cNvSpPr>
            <a:spLocks noGrp="1"/>
          </p:cNvSpPr>
          <p:nvPr>
            <p:ph idx="1"/>
          </p:nvPr>
        </p:nvSpPr>
        <p:spPr>
          <a:xfrm>
            <a:off x="609598" y="1676400"/>
            <a:ext cx="6934202" cy="4648200"/>
          </a:xfrm>
        </p:spPr>
        <p:txBody>
          <a:bodyPr>
            <a:normAutofit fontScale="92500" lnSpcReduction="10000"/>
          </a:bodyPr>
          <a:lstStyle/>
          <a:p>
            <a:r>
              <a:rPr lang="en-US" sz="2900" dirty="0"/>
              <a:t>Tracking administrative responsibilities of faculty i.e. turning in grades on time</a:t>
            </a:r>
          </a:p>
          <a:p>
            <a:r>
              <a:rPr lang="en-US" sz="2900" dirty="0" smtClean="0"/>
              <a:t>Personal/professional goals not really goals</a:t>
            </a:r>
          </a:p>
          <a:p>
            <a:r>
              <a:rPr lang="en-US" sz="2900" dirty="0" smtClean="0"/>
              <a:t>Self </a:t>
            </a:r>
            <a:r>
              <a:rPr lang="en-US" sz="2900" dirty="0" err="1" smtClean="0"/>
              <a:t>eval</a:t>
            </a:r>
            <a:r>
              <a:rPr lang="en-US" sz="2900" dirty="0" smtClean="0"/>
              <a:t> not focused on achievements in rating period</a:t>
            </a:r>
          </a:p>
          <a:p>
            <a:r>
              <a:rPr lang="en-US" sz="2900" dirty="0" smtClean="0"/>
              <a:t>Peer evaluators for part-time faculty who volunteer but don’t complete</a:t>
            </a:r>
          </a:p>
          <a:p>
            <a:r>
              <a:rPr lang="en-US" sz="2900" dirty="0" smtClean="0"/>
              <a:t>Doing all of the responsibilities of their job</a:t>
            </a:r>
            <a:endParaRPr lang="en-US" sz="2900" dirty="0"/>
          </a:p>
          <a:p>
            <a:endParaRPr lang="en-US" dirty="0"/>
          </a:p>
        </p:txBody>
      </p:sp>
    </p:spTree>
    <p:extLst>
      <p:ext uri="{BB962C8B-B14F-4D97-AF65-F5344CB8AC3E}">
        <p14:creationId xmlns:p14="http://schemas.microsoft.com/office/powerpoint/2010/main" val="844294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8" y="609600"/>
            <a:ext cx="7086601" cy="1320800"/>
          </a:xfrm>
        </p:spPr>
        <p:txBody>
          <a:bodyPr>
            <a:normAutofit/>
          </a:bodyPr>
          <a:lstStyle/>
          <a:p>
            <a:pPr algn="ctr"/>
            <a:r>
              <a:rPr lang="en-US" sz="4000" b="1" dirty="0" smtClean="0">
                <a:solidFill>
                  <a:srgbClr val="0070C0"/>
                </a:solidFill>
              </a:rPr>
              <a:t>Best Practices</a:t>
            </a:r>
            <a:endParaRPr lang="en-US" sz="4000" b="1" dirty="0">
              <a:solidFill>
                <a:srgbClr val="0070C0"/>
              </a:solidFill>
            </a:endParaRPr>
          </a:p>
        </p:txBody>
      </p:sp>
      <p:sp>
        <p:nvSpPr>
          <p:cNvPr id="3" name="Content Placeholder 2"/>
          <p:cNvSpPr>
            <a:spLocks noGrp="1"/>
          </p:cNvSpPr>
          <p:nvPr>
            <p:ph idx="1"/>
          </p:nvPr>
        </p:nvSpPr>
        <p:spPr>
          <a:xfrm>
            <a:off x="609598" y="1676400"/>
            <a:ext cx="6934202" cy="4648200"/>
          </a:xfrm>
        </p:spPr>
        <p:txBody>
          <a:bodyPr>
            <a:normAutofit lnSpcReduction="10000"/>
          </a:bodyPr>
          <a:lstStyle/>
          <a:p>
            <a:r>
              <a:rPr lang="en-US" sz="2800" dirty="0" smtClean="0"/>
              <a:t>Frequent communication</a:t>
            </a:r>
          </a:p>
          <a:p>
            <a:pPr marL="966319" lvl="3" indent="-463550">
              <a:lnSpc>
                <a:spcPct val="80000"/>
              </a:lnSpc>
              <a:buFont typeface="Wingdings" panose="05000000000000000000" pitchFamily="2" charset="2"/>
              <a:buChar char="§"/>
            </a:pPr>
            <a:r>
              <a:rPr lang="en-US" sz="2600" dirty="0"/>
              <a:t>Face to f</a:t>
            </a:r>
            <a:r>
              <a:rPr lang="en-US" sz="2600" dirty="0" smtClean="0"/>
              <a:t>ace </a:t>
            </a:r>
            <a:r>
              <a:rPr lang="en-US" sz="2600" dirty="0"/>
              <a:t>m</a:t>
            </a:r>
            <a:r>
              <a:rPr lang="en-US" sz="2600" dirty="0" smtClean="0"/>
              <a:t>eetings</a:t>
            </a:r>
            <a:endParaRPr lang="en-US" sz="2600" dirty="0"/>
          </a:p>
          <a:p>
            <a:pPr marL="966319" lvl="3" indent="-463550">
              <a:lnSpc>
                <a:spcPct val="80000"/>
              </a:lnSpc>
              <a:buFont typeface="Wingdings" panose="05000000000000000000" pitchFamily="2" charset="2"/>
              <a:buChar char="§"/>
            </a:pPr>
            <a:r>
              <a:rPr lang="en-US" sz="2600" dirty="0" smtClean="0"/>
              <a:t>Documentation</a:t>
            </a:r>
          </a:p>
          <a:p>
            <a:pPr marL="966319" lvl="3" indent="-463550">
              <a:lnSpc>
                <a:spcPct val="80000"/>
              </a:lnSpc>
              <a:buFont typeface="Wingdings" panose="05000000000000000000" pitchFamily="2" charset="2"/>
              <a:buChar char="§"/>
            </a:pPr>
            <a:r>
              <a:rPr lang="en-US" sz="2600" dirty="0" smtClean="0"/>
              <a:t>Brag sheet</a:t>
            </a:r>
          </a:p>
          <a:p>
            <a:pPr marL="966319" lvl="3" indent="-463550">
              <a:lnSpc>
                <a:spcPct val="80000"/>
              </a:lnSpc>
              <a:buFont typeface="Wingdings" panose="05000000000000000000" pitchFamily="2" charset="2"/>
              <a:buChar char="§"/>
            </a:pPr>
            <a:r>
              <a:rPr lang="en-US" sz="2600" dirty="0" smtClean="0"/>
              <a:t>Share complaints as they are received</a:t>
            </a:r>
            <a:endParaRPr lang="en-US" sz="2600" dirty="0"/>
          </a:p>
          <a:p>
            <a:r>
              <a:rPr lang="en-US" sz="2800" dirty="0" smtClean="0"/>
              <a:t>Constructive Feedback</a:t>
            </a:r>
          </a:p>
          <a:p>
            <a:pPr marL="966319" lvl="3" indent="-463550">
              <a:lnSpc>
                <a:spcPct val="80000"/>
              </a:lnSpc>
              <a:buFont typeface="Wingdings" panose="05000000000000000000" pitchFamily="2" charset="2"/>
              <a:buChar char="§"/>
            </a:pPr>
            <a:r>
              <a:rPr lang="en-US" sz="2400" dirty="0"/>
              <a:t>Be </a:t>
            </a:r>
            <a:r>
              <a:rPr lang="en-US" sz="2400" dirty="0" smtClean="0"/>
              <a:t>direct</a:t>
            </a:r>
            <a:r>
              <a:rPr lang="en-US" sz="2400" dirty="0"/>
              <a:t>, </a:t>
            </a:r>
            <a:r>
              <a:rPr lang="en-US" sz="2400" dirty="0" smtClean="0"/>
              <a:t>not </a:t>
            </a:r>
            <a:r>
              <a:rPr lang="en-US" sz="2400" dirty="0"/>
              <a:t>v</a:t>
            </a:r>
            <a:r>
              <a:rPr lang="en-US" sz="2400" dirty="0" smtClean="0"/>
              <a:t>ague</a:t>
            </a:r>
            <a:endParaRPr lang="en-US" sz="2400" dirty="0"/>
          </a:p>
          <a:p>
            <a:pPr marL="966319" lvl="3" indent="-463550">
              <a:lnSpc>
                <a:spcPct val="80000"/>
              </a:lnSpc>
              <a:buFont typeface="Wingdings" panose="05000000000000000000" pitchFamily="2" charset="2"/>
              <a:buChar char="§"/>
            </a:pPr>
            <a:r>
              <a:rPr lang="en-US" sz="2400" dirty="0"/>
              <a:t>Focus on the </a:t>
            </a:r>
            <a:r>
              <a:rPr lang="en-US" sz="2400" dirty="0" smtClean="0"/>
              <a:t>conduct</a:t>
            </a:r>
            <a:r>
              <a:rPr lang="en-US" sz="2400" dirty="0"/>
              <a:t>, </a:t>
            </a:r>
            <a:r>
              <a:rPr lang="en-US" sz="2400" dirty="0" smtClean="0"/>
              <a:t>not </a:t>
            </a:r>
            <a:r>
              <a:rPr lang="en-US" sz="2400" dirty="0"/>
              <a:t>the </a:t>
            </a:r>
            <a:r>
              <a:rPr lang="en-US" sz="2400" dirty="0" smtClean="0"/>
              <a:t>person</a:t>
            </a:r>
            <a:endParaRPr lang="en-US" sz="2400" dirty="0"/>
          </a:p>
          <a:p>
            <a:pPr marL="966319" lvl="3" indent="-463550">
              <a:lnSpc>
                <a:spcPct val="80000"/>
              </a:lnSpc>
              <a:buFont typeface="Wingdings" panose="05000000000000000000" pitchFamily="2" charset="2"/>
              <a:buChar char="§"/>
            </a:pPr>
            <a:r>
              <a:rPr lang="en-US" sz="2400" dirty="0"/>
              <a:t>Link the </a:t>
            </a:r>
            <a:r>
              <a:rPr lang="en-US" sz="2400" dirty="0" smtClean="0"/>
              <a:t>conduct </a:t>
            </a:r>
            <a:r>
              <a:rPr lang="en-US" sz="2400" dirty="0"/>
              <a:t>to </a:t>
            </a:r>
            <a:r>
              <a:rPr lang="en-US" sz="2400" dirty="0" smtClean="0"/>
              <a:t>its impact including student success</a:t>
            </a:r>
            <a:endParaRPr lang="en-US" sz="2400" dirty="0"/>
          </a:p>
          <a:p>
            <a:pPr marL="966319" lvl="3" indent="-463550">
              <a:lnSpc>
                <a:spcPct val="80000"/>
              </a:lnSpc>
              <a:buFont typeface="Wingdings" panose="05000000000000000000" pitchFamily="2" charset="2"/>
              <a:buChar char="§"/>
            </a:pPr>
            <a:r>
              <a:rPr lang="en-US" sz="2400" dirty="0"/>
              <a:t>Describe e</a:t>
            </a:r>
            <a:r>
              <a:rPr lang="en-US" sz="2400" dirty="0" smtClean="0"/>
              <a:t>xpectations </a:t>
            </a:r>
            <a:r>
              <a:rPr lang="en-US" sz="2400" dirty="0"/>
              <a:t>AND a </a:t>
            </a:r>
            <a:r>
              <a:rPr lang="en-US" sz="2400" dirty="0" smtClean="0"/>
              <a:t>strategy </a:t>
            </a:r>
            <a:r>
              <a:rPr lang="en-US" sz="2400" dirty="0"/>
              <a:t>to </a:t>
            </a:r>
            <a:r>
              <a:rPr lang="en-US" sz="2400" dirty="0" smtClean="0"/>
              <a:t>get there</a:t>
            </a:r>
            <a:endParaRPr lang="en-US" sz="2400" dirty="0"/>
          </a:p>
          <a:p>
            <a:endParaRPr lang="en-US" sz="2900" dirty="0"/>
          </a:p>
          <a:p>
            <a:endParaRPr lang="en-US" dirty="0"/>
          </a:p>
        </p:txBody>
      </p:sp>
    </p:spTree>
    <p:extLst>
      <p:ext uri="{BB962C8B-B14F-4D97-AF65-F5344CB8AC3E}">
        <p14:creationId xmlns:p14="http://schemas.microsoft.com/office/powerpoint/2010/main" val="17999184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228600"/>
            <a:ext cx="7086601" cy="1320800"/>
          </a:xfrm>
        </p:spPr>
        <p:txBody>
          <a:bodyPr>
            <a:normAutofit/>
          </a:bodyPr>
          <a:lstStyle/>
          <a:p>
            <a:pPr algn="ctr"/>
            <a:r>
              <a:rPr lang="en-US" sz="4000" b="1" dirty="0" smtClean="0">
                <a:solidFill>
                  <a:srgbClr val="0070C0"/>
                </a:solidFill>
              </a:rPr>
              <a:t>Performance Evaluations Best Practices</a:t>
            </a:r>
            <a:endParaRPr lang="en-US" sz="4000" b="1" dirty="0">
              <a:solidFill>
                <a:srgbClr val="0070C0"/>
              </a:solidFill>
            </a:endParaRPr>
          </a:p>
        </p:txBody>
      </p:sp>
      <p:sp>
        <p:nvSpPr>
          <p:cNvPr id="3" name="Content Placeholder 2"/>
          <p:cNvSpPr>
            <a:spLocks noGrp="1"/>
          </p:cNvSpPr>
          <p:nvPr>
            <p:ph idx="1"/>
          </p:nvPr>
        </p:nvSpPr>
        <p:spPr>
          <a:xfrm>
            <a:off x="609598" y="1676400"/>
            <a:ext cx="6477002" cy="4648200"/>
          </a:xfrm>
        </p:spPr>
        <p:txBody>
          <a:bodyPr>
            <a:normAutofit/>
          </a:bodyPr>
          <a:lstStyle/>
          <a:p>
            <a:r>
              <a:rPr lang="en-US" sz="2800" dirty="0" smtClean="0"/>
              <a:t>Be Direct and Concrete</a:t>
            </a:r>
          </a:p>
          <a:p>
            <a:endParaRPr lang="en-US" sz="2900" dirty="0" smtClean="0"/>
          </a:p>
          <a:p>
            <a:endParaRPr lang="en-US" sz="29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50484152"/>
              </p:ext>
            </p:extLst>
          </p:nvPr>
        </p:nvGraphicFramePr>
        <p:xfrm>
          <a:off x="1066800" y="2286000"/>
          <a:ext cx="6324602" cy="2651760"/>
        </p:xfrm>
        <a:graphic>
          <a:graphicData uri="http://schemas.openxmlformats.org/drawingml/2006/table">
            <a:tbl>
              <a:tblPr firstRow="1" bandRow="1">
                <a:tableStyleId>{5C22544A-7EE6-4342-B048-85BDC9FD1C3A}</a:tableStyleId>
              </a:tblPr>
              <a:tblGrid>
                <a:gridCol w="3162301">
                  <a:extLst>
                    <a:ext uri="{9D8B030D-6E8A-4147-A177-3AD203B41FA5}">
                      <a16:colId xmlns:a16="http://schemas.microsoft.com/office/drawing/2014/main" val="922743944"/>
                    </a:ext>
                  </a:extLst>
                </a:gridCol>
                <a:gridCol w="3162301">
                  <a:extLst>
                    <a:ext uri="{9D8B030D-6E8A-4147-A177-3AD203B41FA5}">
                      <a16:colId xmlns:a16="http://schemas.microsoft.com/office/drawing/2014/main" val="1048810765"/>
                    </a:ext>
                  </a:extLst>
                </a:gridCol>
              </a:tblGrid>
              <a:tr h="359878">
                <a:tc>
                  <a:txBody>
                    <a:bodyPr/>
                    <a:lstStyle/>
                    <a:p>
                      <a:pPr algn="ctr"/>
                      <a:r>
                        <a:rPr lang="en-US" dirty="0" smtClean="0"/>
                        <a:t>Vague</a:t>
                      </a:r>
                      <a:endParaRPr lang="en-US" dirty="0"/>
                    </a:p>
                  </a:txBody>
                  <a:tcPr/>
                </a:tc>
                <a:tc>
                  <a:txBody>
                    <a:bodyPr/>
                    <a:lstStyle/>
                    <a:p>
                      <a:pPr algn="ctr"/>
                      <a:r>
                        <a:rPr lang="en-US" dirty="0" smtClean="0"/>
                        <a:t>Concrete</a:t>
                      </a:r>
                      <a:endParaRPr lang="en-US" dirty="0"/>
                    </a:p>
                  </a:txBody>
                  <a:tcPr/>
                </a:tc>
                <a:extLst>
                  <a:ext uri="{0D108BD9-81ED-4DB2-BD59-A6C34878D82A}">
                    <a16:rowId xmlns:a16="http://schemas.microsoft.com/office/drawing/2014/main" val="1910136352"/>
                  </a:ext>
                </a:extLst>
              </a:tr>
              <a:tr h="976107">
                <a:tc>
                  <a:txBody>
                    <a:bodyPr/>
                    <a:lstStyle/>
                    <a:p>
                      <a:pPr marL="0" indent="0">
                        <a:buFont typeface="Arial" panose="020B0604020202020204" pitchFamily="34" charset="0"/>
                        <a:buNone/>
                      </a:pPr>
                      <a:r>
                        <a:rPr lang="en-US" sz="2000" dirty="0" smtClean="0"/>
                        <a:t>Please just work on “being part of the team”</a:t>
                      </a:r>
                      <a:endParaRPr lang="en-US" sz="2000" dirty="0"/>
                    </a:p>
                  </a:txBody>
                  <a:tcPr/>
                </a:tc>
                <a:tc>
                  <a:txBody>
                    <a:bodyPr/>
                    <a:lstStyle/>
                    <a:p>
                      <a:r>
                        <a:rPr lang="en-US" dirty="0" smtClean="0"/>
                        <a:t>Respectful, courteous</a:t>
                      </a:r>
                      <a:r>
                        <a:rPr lang="en-US" baseline="0" dirty="0" smtClean="0"/>
                        <a:t> behavior is required toward all staff.  My expectation is that you greet your co-workers with good morning daily and notify your manager when you are leaving for the day.</a:t>
                      </a:r>
                      <a:endParaRPr lang="en-US" dirty="0"/>
                    </a:p>
                  </a:txBody>
                  <a:tcPr/>
                </a:tc>
                <a:extLst>
                  <a:ext uri="{0D108BD9-81ED-4DB2-BD59-A6C34878D82A}">
                    <a16:rowId xmlns:a16="http://schemas.microsoft.com/office/drawing/2014/main" val="623258790"/>
                  </a:ext>
                </a:extLst>
              </a:tr>
            </a:tbl>
          </a:graphicData>
        </a:graphic>
      </p:graphicFrame>
    </p:spTree>
    <p:extLst>
      <p:ext uri="{BB962C8B-B14F-4D97-AF65-F5344CB8AC3E}">
        <p14:creationId xmlns:p14="http://schemas.microsoft.com/office/powerpoint/2010/main" val="21033611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228600"/>
            <a:ext cx="7086601" cy="1320800"/>
          </a:xfrm>
        </p:spPr>
        <p:txBody>
          <a:bodyPr>
            <a:normAutofit/>
          </a:bodyPr>
          <a:lstStyle/>
          <a:p>
            <a:pPr algn="ctr"/>
            <a:r>
              <a:rPr lang="en-US" sz="4000" b="1" dirty="0" smtClean="0">
                <a:solidFill>
                  <a:srgbClr val="0070C0"/>
                </a:solidFill>
              </a:rPr>
              <a:t>Performance Evaluations Best Practices</a:t>
            </a:r>
            <a:endParaRPr lang="en-US" sz="4000" b="1" dirty="0">
              <a:solidFill>
                <a:srgbClr val="0070C0"/>
              </a:solidFill>
            </a:endParaRPr>
          </a:p>
        </p:txBody>
      </p:sp>
      <p:sp>
        <p:nvSpPr>
          <p:cNvPr id="3" name="Content Placeholder 2"/>
          <p:cNvSpPr>
            <a:spLocks noGrp="1"/>
          </p:cNvSpPr>
          <p:nvPr>
            <p:ph idx="1"/>
          </p:nvPr>
        </p:nvSpPr>
        <p:spPr>
          <a:xfrm>
            <a:off x="609598" y="1676400"/>
            <a:ext cx="6477002" cy="4648200"/>
          </a:xfrm>
        </p:spPr>
        <p:txBody>
          <a:bodyPr>
            <a:normAutofit/>
          </a:bodyPr>
          <a:lstStyle/>
          <a:p>
            <a:r>
              <a:rPr lang="en-US" sz="2800" dirty="0" smtClean="0"/>
              <a:t>Be Direct and Concrete</a:t>
            </a:r>
          </a:p>
          <a:p>
            <a:endParaRPr lang="en-US" sz="2900" dirty="0" smtClean="0"/>
          </a:p>
          <a:p>
            <a:endParaRPr lang="en-US" sz="29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04597306"/>
              </p:ext>
            </p:extLst>
          </p:nvPr>
        </p:nvGraphicFramePr>
        <p:xfrm>
          <a:off x="1066800" y="2286000"/>
          <a:ext cx="6324602" cy="4297680"/>
        </p:xfrm>
        <a:graphic>
          <a:graphicData uri="http://schemas.openxmlformats.org/drawingml/2006/table">
            <a:tbl>
              <a:tblPr firstRow="1" bandRow="1">
                <a:tableStyleId>{5C22544A-7EE6-4342-B048-85BDC9FD1C3A}</a:tableStyleId>
              </a:tblPr>
              <a:tblGrid>
                <a:gridCol w="2907862">
                  <a:extLst>
                    <a:ext uri="{9D8B030D-6E8A-4147-A177-3AD203B41FA5}">
                      <a16:colId xmlns:a16="http://schemas.microsoft.com/office/drawing/2014/main" val="922743944"/>
                    </a:ext>
                  </a:extLst>
                </a:gridCol>
                <a:gridCol w="3416740">
                  <a:extLst>
                    <a:ext uri="{9D8B030D-6E8A-4147-A177-3AD203B41FA5}">
                      <a16:colId xmlns:a16="http://schemas.microsoft.com/office/drawing/2014/main" val="1048810765"/>
                    </a:ext>
                  </a:extLst>
                </a:gridCol>
              </a:tblGrid>
              <a:tr h="359878">
                <a:tc>
                  <a:txBody>
                    <a:bodyPr/>
                    <a:lstStyle/>
                    <a:p>
                      <a:pPr algn="ctr"/>
                      <a:r>
                        <a:rPr lang="en-US" dirty="0" smtClean="0"/>
                        <a:t>Vague</a:t>
                      </a:r>
                      <a:endParaRPr lang="en-US" dirty="0"/>
                    </a:p>
                  </a:txBody>
                  <a:tcPr/>
                </a:tc>
                <a:tc>
                  <a:txBody>
                    <a:bodyPr/>
                    <a:lstStyle/>
                    <a:p>
                      <a:pPr algn="ctr"/>
                      <a:r>
                        <a:rPr lang="en-US" dirty="0" smtClean="0"/>
                        <a:t>Concrete</a:t>
                      </a:r>
                      <a:endParaRPr lang="en-US" dirty="0"/>
                    </a:p>
                  </a:txBody>
                  <a:tcPr/>
                </a:tc>
                <a:extLst>
                  <a:ext uri="{0D108BD9-81ED-4DB2-BD59-A6C34878D82A}">
                    <a16:rowId xmlns:a16="http://schemas.microsoft.com/office/drawing/2014/main" val="1910136352"/>
                  </a:ext>
                </a:extLst>
              </a:tr>
              <a:tr h="1567688">
                <a:tc>
                  <a:txBody>
                    <a:bodyPr/>
                    <a:lstStyle/>
                    <a:p>
                      <a:pPr marL="0" indent="0">
                        <a:buFont typeface="Arial" panose="020B0604020202020204" pitchFamily="34" charset="0"/>
                        <a:buNone/>
                      </a:pPr>
                      <a:r>
                        <a:rPr lang="en-US" sz="2000" dirty="0" smtClean="0"/>
                        <a:t>It is against the</a:t>
                      </a:r>
                      <a:r>
                        <a:rPr lang="en-US" sz="2000" baseline="0" dirty="0" smtClean="0"/>
                        <a:t> rules to be late or to not call on time when you are going to be absent.  </a:t>
                      </a:r>
                      <a:endParaRPr lang="en-US" sz="2000" dirty="0"/>
                    </a:p>
                  </a:txBody>
                  <a:tcPr/>
                </a:tc>
                <a:tc>
                  <a:txBody>
                    <a:bodyPr/>
                    <a:lstStyle/>
                    <a:p>
                      <a:r>
                        <a:rPr lang="en-US" dirty="0" smtClean="0"/>
                        <a:t>Last month, you</a:t>
                      </a:r>
                      <a:r>
                        <a:rPr lang="en-US" baseline="0" dirty="0" smtClean="0"/>
                        <a:t> were 15 minutes late on 12/5/18, 1 hour late on 12/12/18, and 30 minutes late on 12/19/18.  You have a pattern of tardiness on Monday mornings.  Additionally, you did not call in to notify me of your absence until after your shift began.  Article 21E. of the agreement between the District and CSEA requires you call </a:t>
                      </a:r>
                      <a:r>
                        <a:rPr lang="en-US" sz="1800" kern="1200" dirty="0" smtClean="0">
                          <a:solidFill>
                            <a:schemeClr val="dk1"/>
                          </a:solidFill>
                          <a:effectLst/>
                          <a:latin typeface="+mn-lt"/>
                          <a:ea typeface="+mn-ea"/>
                          <a:cs typeface="+mn-cs"/>
                        </a:rPr>
                        <a:t>no later than thirty (30) minutes before the reporting time.</a:t>
                      </a:r>
                      <a:endParaRPr lang="en-US" dirty="0"/>
                    </a:p>
                  </a:txBody>
                  <a:tcPr/>
                </a:tc>
                <a:extLst>
                  <a:ext uri="{0D108BD9-81ED-4DB2-BD59-A6C34878D82A}">
                    <a16:rowId xmlns:a16="http://schemas.microsoft.com/office/drawing/2014/main" val="1655940298"/>
                  </a:ext>
                </a:extLst>
              </a:tr>
            </a:tbl>
          </a:graphicData>
        </a:graphic>
      </p:graphicFrame>
    </p:spTree>
    <p:extLst>
      <p:ext uri="{BB962C8B-B14F-4D97-AF65-F5344CB8AC3E}">
        <p14:creationId xmlns:p14="http://schemas.microsoft.com/office/powerpoint/2010/main" val="2043656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228600"/>
            <a:ext cx="7086601" cy="1320800"/>
          </a:xfrm>
        </p:spPr>
        <p:txBody>
          <a:bodyPr>
            <a:normAutofit/>
          </a:bodyPr>
          <a:lstStyle/>
          <a:p>
            <a:pPr algn="ctr"/>
            <a:r>
              <a:rPr lang="en-US" sz="4000" b="1" dirty="0" smtClean="0">
                <a:solidFill>
                  <a:srgbClr val="0070C0"/>
                </a:solidFill>
              </a:rPr>
              <a:t>Performance Evaluations Best Practices</a:t>
            </a:r>
            <a:endParaRPr lang="en-US" sz="4000" b="1" dirty="0">
              <a:solidFill>
                <a:srgbClr val="0070C0"/>
              </a:solidFill>
            </a:endParaRPr>
          </a:p>
        </p:txBody>
      </p:sp>
      <p:sp>
        <p:nvSpPr>
          <p:cNvPr id="3" name="Content Placeholder 2"/>
          <p:cNvSpPr>
            <a:spLocks noGrp="1"/>
          </p:cNvSpPr>
          <p:nvPr>
            <p:ph idx="1"/>
          </p:nvPr>
        </p:nvSpPr>
        <p:spPr>
          <a:xfrm>
            <a:off x="609598" y="1676400"/>
            <a:ext cx="6781804" cy="4648200"/>
          </a:xfrm>
        </p:spPr>
        <p:txBody>
          <a:bodyPr>
            <a:normAutofit/>
          </a:bodyPr>
          <a:lstStyle/>
          <a:p>
            <a:r>
              <a:rPr lang="en-US" sz="2800" dirty="0" smtClean="0"/>
              <a:t>Focus on the Conduct, not the Person</a:t>
            </a:r>
          </a:p>
          <a:p>
            <a:endParaRPr lang="en-US" sz="2900" dirty="0" smtClean="0"/>
          </a:p>
          <a:p>
            <a:endParaRPr lang="en-US" sz="29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68232504"/>
              </p:ext>
            </p:extLst>
          </p:nvPr>
        </p:nvGraphicFramePr>
        <p:xfrm>
          <a:off x="1066800" y="2286000"/>
          <a:ext cx="6324602" cy="2926080"/>
        </p:xfrm>
        <a:graphic>
          <a:graphicData uri="http://schemas.openxmlformats.org/drawingml/2006/table">
            <a:tbl>
              <a:tblPr firstRow="1" bandRow="1">
                <a:tableStyleId>{5C22544A-7EE6-4342-B048-85BDC9FD1C3A}</a:tableStyleId>
              </a:tblPr>
              <a:tblGrid>
                <a:gridCol w="2907862">
                  <a:extLst>
                    <a:ext uri="{9D8B030D-6E8A-4147-A177-3AD203B41FA5}">
                      <a16:colId xmlns:a16="http://schemas.microsoft.com/office/drawing/2014/main" val="922743944"/>
                    </a:ext>
                  </a:extLst>
                </a:gridCol>
                <a:gridCol w="3416740">
                  <a:extLst>
                    <a:ext uri="{9D8B030D-6E8A-4147-A177-3AD203B41FA5}">
                      <a16:colId xmlns:a16="http://schemas.microsoft.com/office/drawing/2014/main" val="1048810765"/>
                    </a:ext>
                  </a:extLst>
                </a:gridCol>
              </a:tblGrid>
              <a:tr h="359878">
                <a:tc>
                  <a:txBody>
                    <a:bodyPr/>
                    <a:lstStyle/>
                    <a:p>
                      <a:pPr algn="ctr"/>
                      <a:r>
                        <a:rPr lang="en-US" dirty="0" smtClean="0"/>
                        <a:t>Vague</a:t>
                      </a:r>
                      <a:endParaRPr lang="en-US" dirty="0"/>
                    </a:p>
                  </a:txBody>
                  <a:tcPr/>
                </a:tc>
                <a:tc>
                  <a:txBody>
                    <a:bodyPr/>
                    <a:lstStyle/>
                    <a:p>
                      <a:pPr algn="ctr"/>
                      <a:r>
                        <a:rPr lang="en-US" dirty="0" smtClean="0"/>
                        <a:t>Concrete</a:t>
                      </a:r>
                      <a:endParaRPr lang="en-US" dirty="0"/>
                    </a:p>
                  </a:txBody>
                  <a:tcPr/>
                </a:tc>
                <a:extLst>
                  <a:ext uri="{0D108BD9-81ED-4DB2-BD59-A6C34878D82A}">
                    <a16:rowId xmlns:a16="http://schemas.microsoft.com/office/drawing/2014/main" val="1910136352"/>
                  </a:ext>
                </a:extLst>
              </a:tr>
              <a:tr h="1567688">
                <a:tc>
                  <a:txBody>
                    <a:bodyPr/>
                    <a:lstStyle/>
                    <a:p>
                      <a:r>
                        <a:rPr lang="en-US" sz="1800" b="0" i="0" u="none" strike="noStrike" kern="1200" baseline="0" dirty="0" smtClean="0">
                          <a:solidFill>
                            <a:schemeClr val="dk1"/>
                          </a:solidFill>
                          <a:latin typeface="+mn-lt"/>
                          <a:ea typeface="+mn-ea"/>
                          <a:cs typeface="+mn-cs"/>
                        </a:rPr>
                        <a:t>Mary is a very negative person and this</a:t>
                      </a:r>
                    </a:p>
                    <a:p>
                      <a:r>
                        <a:rPr lang="en-US" sz="1800" b="0" i="0" u="none" strike="noStrike" kern="1200" baseline="0" dirty="0" smtClean="0">
                          <a:solidFill>
                            <a:schemeClr val="dk1"/>
                          </a:solidFill>
                          <a:latin typeface="+mn-lt"/>
                          <a:ea typeface="+mn-ea"/>
                          <a:cs typeface="+mn-cs"/>
                        </a:rPr>
                        <a:t>affects the morale in the office.</a:t>
                      </a:r>
                      <a:endParaRPr lang="en-US" sz="2000" dirty="0"/>
                    </a:p>
                  </a:txBody>
                  <a:tcPr/>
                </a:tc>
                <a:tc>
                  <a:txBody>
                    <a:bodyPr/>
                    <a:lstStyle/>
                    <a:p>
                      <a:r>
                        <a:rPr lang="en-US" sz="1800" b="0" i="0" u="none" strike="noStrike" kern="1200" baseline="0" dirty="0" smtClean="0">
                          <a:solidFill>
                            <a:schemeClr val="dk1"/>
                          </a:solidFill>
                          <a:latin typeface="+mn-lt"/>
                          <a:ea typeface="+mn-ea"/>
                          <a:cs typeface="+mn-cs"/>
                        </a:rPr>
                        <a:t>Mary would benefit from exhibiting a more</a:t>
                      </a:r>
                    </a:p>
                    <a:p>
                      <a:r>
                        <a:rPr lang="en-US" sz="1800" b="0" i="0" u="none" strike="noStrike" kern="1200" baseline="0" dirty="0" smtClean="0">
                          <a:solidFill>
                            <a:schemeClr val="dk1"/>
                          </a:solidFill>
                          <a:latin typeface="+mn-lt"/>
                          <a:ea typeface="+mn-ea"/>
                          <a:cs typeface="+mn-cs"/>
                        </a:rPr>
                        <a:t>professional demeanor at work, including showing</a:t>
                      </a:r>
                    </a:p>
                    <a:p>
                      <a:r>
                        <a:rPr lang="en-US" sz="1800" b="0" i="0" u="none" strike="noStrike" kern="1200" baseline="0" dirty="0" smtClean="0">
                          <a:solidFill>
                            <a:schemeClr val="dk1"/>
                          </a:solidFill>
                          <a:latin typeface="+mn-lt"/>
                          <a:ea typeface="+mn-ea"/>
                          <a:cs typeface="+mn-cs"/>
                        </a:rPr>
                        <a:t>more acceptance of our department’s goals and</a:t>
                      </a:r>
                    </a:p>
                    <a:p>
                      <a:r>
                        <a:rPr lang="en-US" sz="1800" b="0" i="0" u="none" strike="noStrike" kern="1200" baseline="0" dirty="0" smtClean="0">
                          <a:solidFill>
                            <a:schemeClr val="dk1"/>
                          </a:solidFill>
                          <a:latin typeface="+mn-lt"/>
                          <a:ea typeface="+mn-ea"/>
                          <a:cs typeface="+mn-cs"/>
                        </a:rPr>
                        <a:t>cutting down on her discussions of personal</a:t>
                      </a:r>
                    </a:p>
                    <a:p>
                      <a:r>
                        <a:rPr lang="en-US" sz="1800" b="0" i="0" u="none" strike="noStrike" kern="1200" baseline="0" dirty="0" smtClean="0">
                          <a:solidFill>
                            <a:schemeClr val="dk1"/>
                          </a:solidFill>
                          <a:latin typeface="+mn-lt"/>
                          <a:ea typeface="+mn-ea"/>
                          <a:cs typeface="+mn-cs"/>
                        </a:rPr>
                        <a:t>problems during work time.</a:t>
                      </a:r>
                      <a:endParaRPr lang="en-US" sz="1700" dirty="0"/>
                    </a:p>
                  </a:txBody>
                  <a:tcPr/>
                </a:tc>
                <a:extLst>
                  <a:ext uri="{0D108BD9-81ED-4DB2-BD59-A6C34878D82A}">
                    <a16:rowId xmlns:a16="http://schemas.microsoft.com/office/drawing/2014/main" val="1655940298"/>
                  </a:ext>
                </a:extLst>
              </a:tr>
            </a:tbl>
          </a:graphicData>
        </a:graphic>
      </p:graphicFrame>
    </p:spTree>
    <p:extLst>
      <p:ext uri="{BB962C8B-B14F-4D97-AF65-F5344CB8AC3E}">
        <p14:creationId xmlns:p14="http://schemas.microsoft.com/office/powerpoint/2010/main" val="32693294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228600"/>
            <a:ext cx="7086601" cy="1320800"/>
          </a:xfrm>
        </p:spPr>
        <p:txBody>
          <a:bodyPr>
            <a:normAutofit/>
          </a:bodyPr>
          <a:lstStyle/>
          <a:p>
            <a:pPr algn="ctr"/>
            <a:r>
              <a:rPr lang="en-US" sz="4000" b="1" dirty="0" smtClean="0">
                <a:solidFill>
                  <a:srgbClr val="0070C0"/>
                </a:solidFill>
              </a:rPr>
              <a:t>Performance Evaluations Best Practices</a:t>
            </a:r>
            <a:endParaRPr lang="en-US" sz="4000" b="1" dirty="0">
              <a:solidFill>
                <a:srgbClr val="0070C0"/>
              </a:solidFill>
            </a:endParaRPr>
          </a:p>
        </p:txBody>
      </p:sp>
      <p:sp>
        <p:nvSpPr>
          <p:cNvPr id="3" name="Content Placeholder 2"/>
          <p:cNvSpPr>
            <a:spLocks noGrp="1"/>
          </p:cNvSpPr>
          <p:nvPr>
            <p:ph idx="1"/>
          </p:nvPr>
        </p:nvSpPr>
        <p:spPr>
          <a:xfrm>
            <a:off x="609598" y="1676400"/>
            <a:ext cx="6781804" cy="4648200"/>
          </a:xfrm>
        </p:spPr>
        <p:txBody>
          <a:bodyPr>
            <a:normAutofit/>
          </a:bodyPr>
          <a:lstStyle/>
          <a:p>
            <a:pPr marL="342900" lvl="2" indent="-342900">
              <a:lnSpc>
                <a:spcPct val="80000"/>
              </a:lnSpc>
            </a:pPr>
            <a:r>
              <a:rPr lang="en-US" sz="2800" dirty="0"/>
              <a:t>Describe expectations AND a strategy to get there</a:t>
            </a:r>
          </a:p>
          <a:p>
            <a:endParaRPr lang="en-US" sz="2900" dirty="0" smtClean="0"/>
          </a:p>
          <a:p>
            <a:endParaRPr lang="en-US" sz="2900"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22884076"/>
              </p:ext>
            </p:extLst>
          </p:nvPr>
        </p:nvGraphicFramePr>
        <p:xfrm>
          <a:off x="1066800" y="2438400"/>
          <a:ext cx="6324602" cy="4084320"/>
        </p:xfrm>
        <a:graphic>
          <a:graphicData uri="http://schemas.openxmlformats.org/drawingml/2006/table">
            <a:tbl>
              <a:tblPr firstRow="1" bandRow="1">
                <a:tableStyleId>{5C22544A-7EE6-4342-B048-85BDC9FD1C3A}</a:tableStyleId>
              </a:tblPr>
              <a:tblGrid>
                <a:gridCol w="2907862">
                  <a:extLst>
                    <a:ext uri="{9D8B030D-6E8A-4147-A177-3AD203B41FA5}">
                      <a16:colId xmlns:a16="http://schemas.microsoft.com/office/drawing/2014/main" val="922743944"/>
                    </a:ext>
                  </a:extLst>
                </a:gridCol>
                <a:gridCol w="3416740">
                  <a:extLst>
                    <a:ext uri="{9D8B030D-6E8A-4147-A177-3AD203B41FA5}">
                      <a16:colId xmlns:a16="http://schemas.microsoft.com/office/drawing/2014/main" val="1048810765"/>
                    </a:ext>
                  </a:extLst>
                </a:gridCol>
              </a:tblGrid>
              <a:tr h="358936">
                <a:tc>
                  <a:txBody>
                    <a:bodyPr/>
                    <a:lstStyle/>
                    <a:p>
                      <a:pPr algn="ctr"/>
                      <a:r>
                        <a:rPr lang="en-US" dirty="0" smtClean="0"/>
                        <a:t>Vague</a:t>
                      </a:r>
                      <a:endParaRPr lang="en-US" dirty="0"/>
                    </a:p>
                  </a:txBody>
                  <a:tcPr/>
                </a:tc>
                <a:tc>
                  <a:txBody>
                    <a:bodyPr/>
                    <a:lstStyle/>
                    <a:p>
                      <a:pPr algn="ctr"/>
                      <a:r>
                        <a:rPr lang="en-US" dirty="0" smtClean="0"/>
                        <a:t>Concrete</a:t>
                      </a:r>
                      <a:endParaRPr lang="en-US" dirty="0"/>
                    </a:p>
                  </a:txBody>
                  <a:tcPr/>
                </a:tc>
                <a:extLst>
                  <a:ext uri="{0D108BD9-81ED-4DB2-BD59-A6C34878D82A}">
                    <a16:rowId xmlns:a16="http://schemas.microsoft.com/office/drawing/2014/main" val="1910136352"/>
                  </a:ext>
                </a:extLst>
              </a:tr>
              <a:tr h="3649184">
                <a:tc>
                  <a:txBody>
                    <a:bodyPr/>
                    <a:lstStyle/>
                    <a:p>
                      <a:r>
                        <a:rPr lang="en-US" sz="1800" dirty="0" smtClean="0"/>
                        <a:t>Take initiative to enhance the program to attract</a:t>
                      </a:r>
                      <a:r>
                        <a:rPr lang="en-US" sz="1800" baseline="0" dirty="0" smtClean="0"/>
                        <a:t> more students</a:t>
                      </a:r>
                      <a:endParaRPr lang="en-US" sz="1800" dirty="0"/>
                    </a:p>
                  </a:txBody>
                  <a:tcPr/>
                </a:tc>
                <a:tc>
                  <a:txBody>
                    <a:bodyPr/>
                    <a:lstStyle/>
                    <a:p>
                      <a:r>
                        <a:rPr lang="en-US" sz="1700" dirty="0" smtClean="0"/>
                        <a:t>As</a:t>
                      </a:r>
                      <a:r>
                        <a:rPr lang="en-US" sz="1700" baseline="0" dirty="0" smtClean="0"/>
                        <a:t> the coordinator for the program, it is expected that you help us enhance and promote the program so that it remains viable and sustainable.  To that end, you should a</a:t>
                      </a:r>
                      <a:r>
                        <a:rPr lang="en-US" sz="1700" dirty="0" smtClean="0"/>
                        <a:t>ttend advisory committee meetings, CTE career nights and major</a:t>
                      </a:r>
                      <a:r>
                        <a:rPr lang="en-US" sz="1700" baseline="0" dirty="0" smtClean="0"/>
                        <a:t> fairs, work w/college outreach to partner in outreach activities in business and industry, collaborate w/PIO to create and distribute new marketing materials for program by then end of Spring 2019. </a:t>
                      </a:r>
                      <a:endParaRPr lang="en-US" sz="1700" dirty="0"/>
                    </a:p>
                  </a:txBody>
                  <a:tcPr/>
                </a:tc>
                <a:extLst>
                  <a:ext uri="{0D108BD9-81ED-4DB2-BD59-A6C34878D82A}">
                    <a16:rowId xmlns:a16="http://schemas.microsoft.com/office/drawing/2014/main" val="1655940298"/>
                  </a:ext>
                </a:extLst>
              </a:tr>
            </a:tbl>
          </a:graphicData>
        </a:graphic>
      </p:graphicFrame>
    </p:spTree>
    <p:extLst>
      <p:ext uri="{BB962C8B-B14F-4D97-AF65-F5344CB8AC3E}">
        <p14:creationId xmlns:p14="http://schemas.microsoft.com/office/powerpoint/2010/main" val="10796010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solidFill>
                  <a:srgbClr val="0070C0"/>
                </a:solidFill>
              </a:rPr>
              <a:t>What to Forget?</a:t>
            </a:r>
            <a:r>
              <a:rPr lang="en-US" sz="4000" b="1" dirty="0">
                <a:solidFill>
                  <a:srgbClr val="0070C0"/>
                </a:solidFill>
              </a:rPr>
              <a:t/>
            </a:r>
            <a:br>
              <a:rPr lang="en-US" sz="4000" b="1" dirty="0">
                <a:solidFill>
                  <a:srgbClr val="0070C0"/>
                </a:solidFill>
              </a:rPr>
            </a:br>
            <a:endParaRPr lang="en-US" sz="4000" dirty="0"/>
          </a:p>
        </p:txBody>
      </p:sp>
      <p:sp>
        <p:nvSpPr>
          <p:cNvPr id="3" name="Content Placeholder 2"/>
          <p:cNvSpPr>
            <a:spLocks noGrp="1"/>
          </p:cNvSpPr>
          <p:nvPr>
            <p:ph idx="1"/>
          </p:nvPr>
        </p:nvSpPr>
        <p:spPr>
          <a:xfrm>
            <a:off x="609598" y="1600200"/>
            <a:ext cx="6629401" cy="5029200"/>
          </a:xfrm>
        </p:spPr>
        <p:txBody>
          <a:bodyPr/>
          <a:lstStyle/>
          <a:p>
            <a:pPr lvl="1"/>
            <a:endParaRPr lang="en-US" dirty="0"/>
          </a:p>
          <a:p>
            <a:pPr lvl="1"/>
            <a:endParaRPr lang="en-US" dirty="0"/>
          </a:p>
        </p:txBody>
      </p:sp>
      <p:sp>
        <p:nvSpPr>
          <p:cNvPr id="4" name="Content Placeholder 2"/>
          <p:cNvSpPr txBox="1">
            <a:spLocks/>
          </p:cNvSpPr>
          <p:nvPr/>
        </p:nvSpPr>
        <p:spPr>
          <a:xfrm>
            <a:off x="609598" y="1524000"/>
            <a:ext cx="6553202" cy="4724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800" dirty="0"/>
              <a:t>Do not mention things that could </a:t>
            </a:r>
            <a:r>
              <a:rPr lang="en-US" sz="2800" dirty="0" smtClean="0"/>
              <a:t>create liability</a:t>
            </a:r>
            <a:r>
              <a:rPr lang="en-US" sz="2800" dirty="0"/>
              <a:t>:</a:t>
            </a:r>
          </a:p>
          <a:p>
            <a:pPr marL="863600" lvl="1" indent="-463550">
              <a:lnSpc>
                <a:spcPct val="80000"/>
              </a:lnSpc>
              <a:buFont typeface="Wingdings" panose="05000000000000000000" pitchFamily="2" charset="2"/>
              <a:buChar char="§"/>
            </a:pPr>
            <a:r>
              <a:rPr lang="en-US" sz="2800" dirty="0"/>
              <a:t>Example: protected leaves, such </a:t>
            </a:r>
            <a:r>
              <a:rPr lang="en-US" sz="2800" dirty="0" smtClean="0"/>
              <a:t>as FMLA/CFRA leave </a:t>
            </a:r>
            <a:r>
              <a:rPr lang="en-US" sz="2800" dirty="0"/>
              <a:t>or baby bonding time</a:t>
            </a:r>
          </a:p>
          <a:p>
            <a:pPr marL="863600" lvl="1" indent="-463550">
              <a:lnSpc>
                <a:spcPct val="80000"/>
              </a:lnSpc>
              <a:buFont typeface="Wingdings" panose="05000000000000000000" pitchFamily="2" charset="2"/>
              <a:buChar char="§"/>
            </a:pPr>
            <a:r>
              <a:rPr lang="en-US" sz="2800" dirty="0" smtClean="0"/>
              <a:t>Staying </a:t>
            </a:r>
            <a:r>
              <a:rPr lang="en-US" sz="2800" dirty="0"/>
              <a:t>late/unreported</a:t>
            </a:r>
            <a:r>
              <a:rPr lang="en-US" sz="2800" dirty="0" smtClean="0"/>
              <a:t> </a:t>
            </a:r>
            <a:r>
              <a:rPr lang="en-US" sz="2800" dirty="0"/>
              <a:t>overtime</a:t>
            </a:r>
          </a:p>
          <a:p>
            <a:pPr marL="863600" lvl="1" indent="-463550">
              <a:lnSpc>
                <a:spcPct val="80000"/>
              </a:lnSpc>
              <a:buFont typeface="Wingdings" panose="05000000000000000000" pitchFamily="2" charset="2"/>
              <a:buChar char="§"/>
            </a:pPr>
            <a:r>
              <a:rPr lang="en-US" sz="2800" dirty="0" smtClean="0"/>
              <a:t>Disabilities</a:t>
            </a:r>
          </a:p>
          <a:p>
            <a:pPr marL="863600" lvl="1" indent="-463550">
              <a:lnSpc>
                <a:spcPct val="80000"/>
              </a:lnSpc>
              <a:buFont typeface="Wingdings" panose="05000000000000000000" pitchFamily="2" charset="2"/>
              <a:buChar char="§"/>
            </a:pPr>
            <a:r>
              <a:rPr lang="en-US" sz="2800" dirty="0"/>
              <a:t>Any protected categories, such as </a:t>
            </a:r>
            <a:r>
              <a:rPr lang="en-US" sz="2800" dirty="0" smtClean="0"/>
              <a:t>age, </a:t>
            </a:r>
            <a:r>
              <a:rPr lang="fr-FR" sz="2800" dirty="0" err="1" smtClean="0"/>
              <a:t>gender</a:t>
            </a:r>
            <a:r>
              <a:rPr lang="fr-FR" sz="2800" dirty="0"/>
              <a:t>, </a:t>
            </a:r>
            <a:r>
              <a:rPr lang="fr-FR" sz="2800" dirty="0" err="1"/>
              <a:t>sexual</a:t>
            </a:r>
            <a:r>
              <a:rPr lang="fr-FR" sz="2800" dirty="0"/>
              <a:t> orientation, religion, etc</a:t>
            </a:r>
            <a:r>
              <a:rPr lang="fr-FR" sz="2800" dirty="0" smtClean="0"/>
              <a:t>.</a:t>
            </a:r>
            <a:endParaRPr lang="fr-FR" sz="2800" dirty="0"/>
          </a:p>
        </p:txBody>
      </p:sp>
    </p:spTree>
    <p:extLst>
      <p:ext uri="{BB962C8B-B14F-4D97-AF65-F5344CB8AC3E}">
        <p14:creationId xmlns:p14="http://schemas.microsoft.com/office/powerpoint/2010/main" val="9424156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solidFill>
                  <a:srgbClr val="0070C0"/>
                </a:solidFill>
              </a:rPr>
              <a:t>What </a:t>
            </a:r>
            <a:r>
              <a:rPr lang="en-US" sz="4000" b="1" u="sng" dirty="0" smtClean="0">
                <a:solidFill>
                  <a:srgbClr val="0070C0"/>
                </a:solidFill>
              </a:rPr>
              <a:t>Not</a:t>
            </a:r>
            <a:r>
              <a:rPr lang="en-US" sz="4000" dirty="0" smtClean="0">
                <a:solidFill>
                  <a:srgbClr val="0070C0"/>
                </a:solidFill>
              </a:rPr>
              <a:t> </a:t>
            </a:r>
            <a:r>
              <a:rPr lang="en-US" sz="4000" b="1" dirty="0" smtClean="0">
                <a:solidFill>
                  <a:srgbClr val="0070C0"/>
                </a:solidFill>
              </a:rPr>
              <a:t>to Forget?</a:t>
            </a:r>
            <a:r>
              <a:rPr lang="en-US" sz="4000" b="1" dirty="0">
                <a:solidFill>
                  <a:srgbClr val="0070C0"/>
                </a:solidFill>
              </a:rPr>
              <a:t/>
            </a:r>
            <a:br>
              <a:rPr lang="en-US" sz="4000" b="1" dirty="0">
                <a:solidFill>
                  <a:srgbClr val="0070C0"/>
                </a:solidFill>
              </a:rPr>
            </a:br>
            <a:endParaRPr lang="en-US" sz="4000" dirty="0"/>
          </a:p>
        </p:txBody>
      </p:sp>
      <p:sp>
        <p:nvSpPr>
          <p:cNvPr id="3" name="Content Placeholder 2"/>
          <p:cNvSpPr>
            <a:spLocks noGrp="1"/>
          </p:cNvSpPr>
          <p:nvPr>
            <p:ph idx="1"/>
          </p:nvPr>
        </p:nvSpPr>
        <p:spPr>
          <a:xfrm>
            <a:off x="609598" y="1600200"/>
            <a:ext cx="6629401" cy="5029200"/>
          </a:xfrm>
        </p:spPr>
        <p:txBody>
          <a:bodyPr/>
          <a:lstStyle/>
          <a:p>
            <a:pPr lvl="1"/>
            <a:endParaRPr lang="en-US" dirty="0"/>
          </a:p>
          <a:p>
            <a:pPr lvl="1"/>
            <a:endParaRPr lang="en-US" dirty="0"/>
          </a:p>
        </p:txBody>
      </p:sp>
      <p:sp>
        <p:nvSpPr>
          <p:cNvPr id="4" name="Content Placeholder 2"/>
          <p:cNvSpPr txBox="1">
            <a:spLocks/>
          </p:cNvSpPr>
          <p:nvPr/>
        </p:nvSpPr>
        <p:spPr>
          <a:xfrm>
            <a:off x="609598" y="1524000"/>
            <a:ext cx="6553202" cy="4724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800" dirty="0" smtClean="0"/>
              <a:t>Do not forget critical information:</a:t>
            </a:r>
          </a:p>
          <a:p>
            <a:pPr marL="863600" lvl="1" indent="-463550">
              <a:lnSpc>
                <a:spcPct val="80000"/>
              </a:lnSpc>
              <a:buFont typeface="Wingdings" panose="05000000000000000000" pitchFamily="2" charset="2"/>
              <a:buChar char="§"/>
            </a:pPr>
            <a:r>
              <a:rPr lang="en-US" sz="2800" dirty="0" smtClean="0"/>
              <a:t>Progress </a:t>
            </a:r>
            <a:r>
              <a:rPr lang="en-US" sz="2800" dirty="0"/>
              <a:t>over </a:t>
            </a:r>
            <a:r>
              <a:rPr lang="en-US" sz="2800" dirty="0" smtClean="0"/>
              <a:t>rating period</a:t>
            </a:r>
            <a:endParaRPr lang="en-US" sz="2800" dirty="0"/>
          </a:p>
          <a:p>
            <a:pPr marL="863600" lvl="1" indent="-463550">
              <a:lnSpc>
                <a:spcPct val="80000"/>
              </a:lnSpc>
              <a:buFont typeface="Wingdings" panose="05000000000000000000" pitchFamily="2" charset="2"/>
              <a:buChar char="§"/>
            </a:pPr>
            <a:r>
              <a:rPr lang="en-US" sz="2800" dirty="0"/>
              <a:t>Prior discipline</a:t>
            </a:r>
          </a:p>
          <a:p>
            <a:pPr marL="863600" lvl="1" indent="-463550">
              <a:lnSpc>
                <a:spcPct val="80000"/>
              </a:lnSpc>
              <a:buFont typeface="Wingdings" panose="05000000000000000000" pitchFamily="2" charset="2"/>
              <a:buChar char="§"/>
            </a:pPr>
            <a:r>
              <a:rPr lang="en-US" sz="2800" dirty="0"/>
              <a:t>Other facts critical to this employee, such as prior conversations about same issues</a:t>
            </a:r>
          </a:p>
          <a:p>
            <a:pPr marL="863600" lvl="1" indent="-463550">
              <a:lnSpc>
                <a:spcPct val="80000"/>
              </a:lnSpc>
              <a:buFont typeface="Wingdings" panose="05000000000000000000" pitchFamily="2" charset="2"/>
              <a:buChar char="§"/>
            </a:pPr>
            <a:r>
              <a:rPr lang="en-US" sz="2800" dirty="0" smtClean="0"/>
              <a:t>Areas in which employee improved</a:t>
            </a:r>
          </a:p>
          <a:p>
            <a:pPr marL="863600" lvl="1" indent="-463550">
              <a:lnSpc>
                <a:spcPct val="80000"/>
              </a:lnSpc>
              <a:buFont typeface="Wingdings" panose="05000000000000000000" pitchFamily="2" charset="2"/>
              <a:buChar char="§"/>
            </a:pPr>
            <a:r>
              <a:rPr lang="en-US" sz="2800" dirty="0" smtClean="0"/>
              <a:t>Positive </a:t>
            </a:r>
            <a:r>
              <a:rPr lang="en-US" sz="2800" dirty="0"/>
              <a:t>attributes</a:t>
            </a:r>
            <a:endParaRPr lang="fr-FR" sz="2800" dirty="0"/>
          </a:p>
        </p:txBody>
      </p:sp>
    </p:spTree>
    <p:extLst>
      <p:ext uri="{BB962C8B-B14F-4D97-AF65-F5344CB8AC3E}">
        <p14:creationId xmlns:p14="http://schemas.microsoft.com/office/powerpoint/2010/main" val="2304013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228600"/>
            <a:ext cx="8458200" cy="1371600"/>
          </a:xfrm>
        </p:spPr>
        <p:txBody>
          <a:bodyPr>
            <a:normAutofit/>
          </a:bodyPr>
          <a:lstStyle/>
          <a:p>
            <a:pPr algn="ctr" eaLnBrk="1" hangingPunct="1"/>
            <a:r>
              <a:rPr lang="en-US" sz="4000" b="1" dirty="0" smtClean="0">
                <a:solidFill>
                  <a:srgbClr val="0070C0"/>
                </a:solidFill>
              </a:rPr>
              <a:t>Table Task A </a:t>
            </a:r>
            <a:br>
              <a:rPr lang="en-US" sz="4000" b="1" dirty="0" smtClean="0">
                <a:solidFill>
                  <a:srgbClr val="0070C0"/>
                </a:solidFill>
              </a:rPr>
            </a:br>
            <a:r>
              <a:rPr lang="en-US" sz="4000" b="1" dirty="0" smtClean="0">
                <a:solidFill>
                  <a:srgbClr val="0070C0"/>
                </a:solidFill>
              </a:rPr>
              <a:t>Evaluation Critique</a:t>
            </a:r>
            <a:endParaRPr lang="en-US" sz="4000" dirty="0" smtClean="0">
              <a:solidFill>
                <a:srgbClr val="0070C0"/>
              </a:solidFill>
              <a:latin typeface="Harrington" pitchFamily="82" charset="0"/>
            </a:endParaRPr>
          </a:p>
        </p:txBody>
      </p:sp>
      <p:sp>
        <p:nvSpPr>
          <p:cNvPr id="13315" name="Rectangle 3"/>
          <p:cNvSpPr>
            <a:spLocks noGrp="1" noChangeArrowheads="1"/>
          </p:cNvSpPr>
          <p:nvPr>
            <p:ph idx="1"/>
          </p:nvPr>
        </p:nvSpPr>
        <p:spPr>
          <a:xfrm>
            <a:off x="304800" y="1645920"/>
            <a:ext cx="8382000" cy="4572000"/>
          </a:xfrm>
        </p:spPr>
        <p:txBody>
          <a:bodyPr>
            <a:normAutofit fontScale="92500" lnSpcReduction="20000"/>
          </a:bodyPr>
          <a:lstStyle/>
          <a:p>
            <a:pPr eaLnBrk="1" hangingPunct="1">
              <a:buFontTx/>
              <a:buNone/>
            </a:pPr>
            <a:r>
              <a:rPr lang="en-US" sz="2600" dirty="0" smtClean="0"/>
              <a:t>Hypothetical evaluations</a:t>
            </a:r>
            <a:endParaRPr lang="en-US" sz="2600" dirty="0" smtClean="0">
              <a:solidFill>
                <a:srgbClr val="FF0000"/>
              </a:solidFill>
            </a:endParaRPr>
          </a:p>
          <a:p>
            <a:pPr eaLnBrk="1" hangingPunct="1">
              <a:buFontTx/>
              <a:buNone/>
            </a:pPr>
            <a:r>
              <a:rPr lang="en-US" sz="2600" dirty="0" smtClean="0"/>
              <a:t>10 minutes to review in groups and answer questions</a:t>
            </a:r>
          </a:p>
          <a:p>
            <a:pPr>
              <a:buNone/>
            </a:pPr>
            <a:r>
              <a:rPr lang="en-US" sz="2600" b="1" dirty="0" smtClean="0"/>
              <a:t>• </a:t>
            </a:r>
            <a:r>
              <a:rPr lang="en-US" sz="2600" dirty="0" smtClean="0"/>
              <a:t>Review Section A, Factor Check List</a:t>
            </a:r>
          </a:p>
          <a:p>
            <a:pPr>
              <a:buNone/>
            </a:pPr>
            <a:r>
              <a:rPr lang="en-US" sz="2600" b="1" dirty="0" smtClean="0"/>
              <a:t>• </a:t>
            </a:r>
            <a:r>
              <a:rPr lang="en-US" sz="2600" dirty="0" smtClean="0"/>
              <a:t>Review Sections B, C, D, E and F</a:t>
            </a:r>
          </a:p>
          <a:p>
            <a:pPr>
              <a:buNone/>
            </a:pPr>
            <a:r>
              <a:rPr lang="en-US" sz="2600" b="1" dirty="0" smtClean="0"/>
              <a:t>• </a:t>
            </a:r>
            <a:r>
              <a:rPr lang="en-US" sz="2600" dirty="0" smtClean="0"/>
              <a:t>Review SUMMARY EVALUATION</a:t>
            </a:r>
          </a:p>
          <a:p>
            <a:pPr>
              <a:buNone/>
            </a:pPr>
            <a:endParaRPr lang="en-US" sz="2600" dirty="0" smtClean="0"/>
          </a:p>
          <a:p>
            <a:pPr marL="461963" indent="-461963">
              <a:buNone/>
            </a:pPr>
            <a:r>
              <a:rPr lang="en-US" sz="2600" dirty="0" smtClean="0"/>
              <a:t>1.	Critique each evaluation.  Comment on what the manager did correctly and incorrectly.</a:t>
            </a:r>
          </a:p>
          <a:p>
            <a:pPr marL="461963" indent="-461963">
              <a:buNone/>
            </a:pPr>
            <a:r>
              <a:rPr lang="en-US" sz="2600" b="1" dirty="0" smtClean="0"/>
              <a:t>2.	</a:t>
            </a:r>
            <a:r>
              <a:rPr lang="en-US" sz="2600" dirty="0" smtClean="0"/>
              <a:t>What recommendations would you have regarding this evaluation?</a:t>
            </a:r>
          </a:p>
          <a:p>
            <a:pPr marL="461963" indent="-461963">
              <a:buNone/>
            </a:pPr>
            <a:r>
              <a:rPr lang="en-US" sz="2600" b="1" dirty="0" smtClean="0"/>
              <a:t>3.	</a:t>
            </a:r>
            <a:r>
              <a:rPr lang="en-US" sz="2600" dirty="0" smtClean="0"/>
              <a:t>What follow-up would you recommend?</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228600"/>
            <a:ext cx="8458200" cy="1371600"/>
          </a:xfrm>
        </p:spPr>
        <p:txBody>
          <a:bodyPr>
            <a:normAutofit/>
          </a:bodyPr>
          <a:lstStyle/>
          <a:p>
            <a:pPr algn="ctr" eaLnBrk="1" hangingPunct="1"/>
            <a:r>
              <a:rPr lang="en-US" sz="4000" b="1" dirty="0" smtClean="0">
                <a:solidFill>
                  <a:srgbClr val="0070C0"/>
                </a:solidFill>
              </a:rPr>
              <a:t>Table Task B </a:t>
            </a:r>
            <a:br>
              <a:rPr lang="en-US" sz="4000" b="1" dirty="0" smtClean="0">
                <a:solidFill>
                  <a:srgbClr val="0070C0"/>
                </a:solidFill>
              </a:rPr>
            </a:br>
            <a:r>
              <a:rPr lang="en-US" sz="4000" b="1" dirty="0" smtClean="0">
                <a:solidFill>
                  <a:srgbClr val="0070C0"/>
                </a:solidFill>
              </a:rPr>
              <a:t>Evaluation Review &amp; Critique</a:t>
            </a:r>
            <a:endParaRPr lang="en-US" sz="4000" dirty="0" smtClean="0">
              <a:solidFill>
                <a:srgbClr val="0070C0"/>
              </a:solidFill>
              <a:latin typeface="Harrington" pitchFamily="82" charset="0"/>
            </a:endParaRPr>
          </a:p>
        </p:txBody>
      </p:sp>
      <p:sp>
        <p:nvSpPr>
          <p:cNvPr id="13315" name="Rectangle 3"/>
          <p:cNvSpPr>
            <a:spLocks noGrp="1" noChangeArrowheads="1"/>
          </p:cNvSpPr>
          <p:nvPr>
            <p:ph idx="1"/>
          </p:nvPr>
        </p:nvSpPr>
        <p:spPr>
          <a:xfrm>
            <a:off x="304800" y="1645920"/>
            <a:ext cx="8382000" cy="4572000"/>
          </a:xfrm>
        </p:spPr>
        <p:txBody>
          <a:bodyPr>
            <a:normAutofit fontScale="85000" lnSpcReduction="20000"/>
          </a:bodyPr>
          <a:lstStyle/>
          <a:p>
            <a:pPr marL="177800" indent="0">
              <a:buNone/>
            </a:pPr>
            <a:r>
              <a:rPr lang="en-US" sz="2600" dirty="0" smtClean="0"/>
              <a:t>Hypothetical Academic </a:t>
            </a:r>
            <a:r>
              <a:rPr lang="en-US" sz="2600" dirty="0"/>
              <a:t>Personnel Evaluation </a:t>
            </a:r>
            <a:r>
              <a:rPr lang="en-US" sz="2600" dirty="0" smtClean="0"/>
              <a:t>Report - Danny </a:t>
            </a:r>
            <a:r>
              <a:rPr lang="en-US" sz="2600" dirty="0" err="1" smtClean="0"/>
              <a:t>Zuko</a:t>
            </a:r>
            <a:r>
              <a:rPr lang="en-US" sz="2600" dirty="0" smtClean="0"/>
              <a:t> &amp; Sandy Olson</a:t>
            </a:r>
            <a:endParaRPr lang="en-US" sz="2600" dirty="0"/>
          </a:p>
          <a:p>
            <a:pPr marL="177800" indent="0">
              <a:buNone/>
            </a:pPr>
            <a:r>
              <a:rPr lang="en-US" sz="2600" dirty="0" smtClean="0"/>
              <a:t>10 minutes to review in groups and answer questions</a:t>
            </a:r>
          </a:p>
          <a:p>
            <a:r>
              <a:rPr lang="en-US" sz="2600" dirty="0"/>
              <a:t>President McGee received Academic Personnel Evaluation </a:t>
            </a:r>
            <a:r>
              <a:rPr lang="en-US" sz="2600" dirty="0" smtClean="0"/>
              <a:t>Reports </a:t>
            </a:r>
            <a:r>
              <a:rPr lang="en-US" sz="2600" dirty="0"/>
              <a:t>from Dr. </a:t>
            </a:r>
            <a:r>
              <a:rPr lang="en-US" sz="2600" dirty="0" err="1"/>
              <a:t>Kenickie</a:t>
            </a:r>
            <a:r>
              <a:rPr lang="en-US" sz="2600" dirty="0"/>
              <a:t> and Dr. Rizzo for review and input.  </a:t>
            </a:r>
          </a:p>
          <a:p>
            <a:r>
              <a:rPr lang="en-US" sz="2600" dirty="0" smtClean="0"/>
              <a:t>Please </a:t>
            </a:r>
            <a:r>
              <a:rPr lang="en-US" sz="2600" dirty="0"/>
              <a:t>review both Dr. </a:t>
            </a:r>
            <a:r>
              <a:rPr lang="en-US" sz="2600" dirty="0" err="1"/>
              <a:t>Kenickie’s</a:t>
            </a:r>
            <a:r>
              <a:rPr lang="en-US" sz="2600" dirty="0"/>
              <a:t> and Dr. Rizzo’s evaluations</a:t>
            </a:r>
            <a:r>
              <a:rPr lang="en-US" sz="2600" dirty="0" smtClean="0"/>
              <a:t>.</a:t>
            </a:r>
          </a:p>
          <a:p>
            <a:pPr marL="0" indent="0">
              <a:buNone/>
            </a:pPr>
            <a:r>
              <a:rPr lang="en-US" sz="2600" dirty="0" smtClean="0"/>
              <a:t>  </a:t>
            </a:r>
          </a:p>
          <a:p>
            <a:pPr marL="461963" indent="-461963">
              <a:buNone/>
            </a:pPr>
            <a:r>
              <a:rPr lang="en-US" sz="2600" dirty="0" smtClean="0"/>
              <a:t>1.	Critique </a:t>
            </a:r>
            <a:r>
              <a:rPr lang="en-US" sz="2600" dirty="0"/>
              <a:t>each evaluation.  Comment on what the manager did correctly and incorrectly</a:t>
            </a:r>
            <a:r>
              <a:rPr lang="en-US" sz="2600" dirty="0" smtClean="0"/>
              <a:t>.</a:t>
            </a:r>
            <a:endParaRPr lang="en-US" sz="2600" dirty="0"/>
          </a:p>
          <a:p>
            <a:pPr marL="461963" indent="-461963">
              <a:buNone/>
            </a:pPr>
            <a:r>
              <a:rPr lang="en-US" sz="2600" dirty="0"/>
              <a:t>2.</a:t>
            </a:r>
            <a:r>
              <a:rPr lang="en-US" sz="2600" b="1" dirty="0"/>
              <a:t>	</a:t>
            </a:r>
            <a:r>
              <a:rPr lang="en-US" sz="2600" dirty="0"/>
              <a:t>What recommendations would you have regarding this evaluation?</a:t>
            </a:r>
          </a:p>
          <a:p>
            <a:pPr marL="461963" indent="-461963">
              <a:buNone/>
            </a:pPr>
            <a:r>
              <a:rPr lang="en-US" sz="2600" dirty="0"/>
              <a:t>3.</a:t>
            </a:r>
            <a:r>
              <a:rPr lang="en-US" sz="2600" b="1" dirty="0"/>
              <a:t>	</a:t>
            </a:r>
            <a:r>
              <a:rPr lang="en-US" sz="2600" dirty="0"/>
              <a:t>What follow-up would you recommend?</a:t>
            </a:r>
          </a:p>
        </p:txBody>
      </p:sp>
    </p:spTree>
    <p:extLst>
      <p:ext uri="{BB962C8B-B14F-4D97-AF65-F5344CB8AC3E}">
        <p14:creationId xmlns:p14="http://schemas.microsoft.com/office/powerpoint/2010/main" val="13398688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620001" cy="1320800"/>
          </a:xfrm>
        </p:spPr>
        <p:txBody>
          <a:bodyPr>
            <a:noAutofit/>
          </a:bodyPr>
          <a:lstStyle/>
          <a:p>
            <a:pPr algn="ctr"/>
            <a:r>
              <a:rPr lang="en-US" sz="4000" b="1" dirty="0" smtClean="0">
                <a:solidFill>
                  <a:srgbClr val="0070C0"/>
                </a:solidFill>
              </a:rPr>
              <a:t>Performance Management</a:t>
            </a:r>
            <a:endParaRPr lang="en-US" sz="4000" b="1" dirty="0">
              <a:solidFill>
                <a:srgbClr val="0070C0"/>
              </a:solidFill>
            </a:endParaRPr>
          </a:p>
        </p:txBody>
      </p:sp>
      <p:sp>
        <p:nvSpPr>
          <p:cNvPr id="3" name="Content Placeholder 2"/>
          <p:cNvSpPr>
            <a:spLocks noGrp="1"/>
          </p:cNvSpPr>
          <p:nvPr>
            <p:ph idx="1"/>
          </p:nvPr>
        </p:nvSpPr>
        <p:spPr>
          <a:xfrm>
            <a:off x="609598" y="1676400"/>
            <a:ext cx="6934201" cy="4648200"/>
          </a:xfrm>
        </p:spPr>
        <p:txBody>
          <a:bodyPr>
            <a:normAutofit/>
          </a:bodyPr>
          <a:lstStyle/>
          <a:p>
            <a:endParaRPr lang="en-US" sz="4000" dirty="0"/>
          </a:p>
          <a:p>
            <a:pPr marL="0" indent="0" algn="ctr">
              <a:buNone/>
            </a:pPr>
            <a:r>
              <a:rPr lang="en-US" sz="4000" dirty="0" smtClean="0"/>
              <a:t>Why do managers not give accurate/detailed evaluations?</a:t>
            </a:r>
          </a:p>
          <a:p>
            <a:pPr marL="966319" lvl="3" indent="-463550">
              <a:lnSpc>
                <a:spcPct val="90000"/>
              </a:lnSpc>
              <a:buClr>
                <a:schemeClr val="tx2"/>
              </a:buClr>
              <a:buFont typeface="Wingdings" panose="05000000000000000000" pitchFamily="2" charset="2"/>
              <a:buChar char="§"/>
            </a:pPr>
            <a:endParaRPr lang="en-US" dirty="0"/>
          </a:p>
        </p:txBody>
      </p:sp>
    </p:spTree>
    <p:extLst>
      <p:ext uri="{BB962C8B-B14F-4D97-AF65-F5344CB8AC3E}">
        <p14:creationId xmlns:p14="http://schemas.microsoft.com/office/powerpoint/2010/main" val="42297146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781801" cy="1320800"/>
          </a:xfrm>
        </p:spPr>
        <p:txBody>
          <a:bodyPr>
            <a:noAutofit/>
          </a:bodyPr>
          <a:lstStyle/>
          <a:p>
            <a:pPr algn="ctr"/>
            <a:r>
              <a:rPr lang="en-US" sz="4000" b="1" dirty="0">
                <a:solidFill>
                  <a:srgbClr val="0070C0"/>
                </a:solidFill>
              </a:rPr>
              <a:t>Performance Management </a:t>
            </a:r>
            <a:br>
              <a:rPr lang="en-US" sz="4000" b="1" dirty="0">
                <a:solidFill>
                  <a:srgbClr val="0070C0"/>
                </a:solidFill>
              </a:rPr>
            </a:br>
            <a:endParaRPr lang="en-US" sz="4000" dirty="0"/>
          </a:p>
        </p:txBody>
      </p:sp>
      <p:sp>
        <p:nvSpPr>
          <p:cNvPr id="3" name="Content Placeholder 2"/>
          <p:cNvSpPr>
            <a:spLocks noGrp="1"/>
          </p:cNvSpPr>
          <p:nvPr>
            <p:ph idx="1"/>
          </p:nvPr>
        </p:nvSpPr>
        <p:spPr>
          <a:xfrm>
            <a:off x="609598" y="1600200"/>
            <a:ext cx="6629401" cy="5029200"/>
          </a:xfrm>
        </p:spPr>
        <p:txBody>
          <a:bodyPr>
            <a:normAutofit lnSpcReduction="10000"/>
          </a:bodyPr>
          <a:lstStyle/>
          <a:p>
            <a:r>
              <a:rPr lang="en-US" sz="2000" dirty="0" smtClean="0"/>
              <a:t>Rules, timelines and processes for completing performance evaluations</a:t>
            </a:r>
          </a:p>
          <a:p>
            <a:pPr lvl="1"/>
            <a:r>
              <a:rPr lang="en-US" sz="2000" u="sng" dirty="0">
                <a:solidFill>
                  <a:schemeClr val="tx1"/>
                </a:solidFill>
              </a:rPr>
              <a:t>SCFT</a:t>
            </a:r>
            <a:r>
              <a:rPr lang="en-US" sz="2000" dirty="0">
                <a:solidFill>
                  <a:schemeClr val="tx1"/>
                </a:solidFill>
              </a:rPr>
              <a:t> </a:t>
            </a:r>
            <a:r>
              <a:rPr lang="en-US" sz="2000" dirty="0" smtClean="0">
                <a:solidFill>
                  <a:schemeClr val="tx1"/>
                </a:solidFill>
              </a:rPr>
              <a:t>(Full-time) – Article XIII, Evaluation of Faculty</a:t>
            </a:r>
          </a:p>
          <a:p>
            <a:pPr lvl="1"/>
            <a:r>
              <a:rPr lang="en-US" sz="2000" u="sng" dirty="0" smtClean="0">
                <a:solidFill>
                  <a:schemeClr val="tx1"/>
                </a:solidFill>
              </a:rPr>
              <a:t>SCFT</a:t>
            </a:r>
            <a:r>
              <a:rPr lang="en-US" sz="2000" dirty="0" smtClean="0">
                <a:solidFill>
                  <a:schemeClr val="tx1"/>
                </a:solidFill>
              </a:rPr>
              <a:t> (Part-time) – Article XII, </a:t>
            </a:r>
            <a:r>
              <a:rPr lang="en-US" sz="2000" dirty="0">
                <a:solidFill>
                  <a:schemeClr val="tx1"/>
                </a:solidFill>
              </a:rPr>
              <a:t>Evaluation of </a:t>
            </a:r>
            <a:r>
              <a:rPr lang="en-US" sz="2000" dirty="0" smtClean="0">
                <a:solidFill>
                  <a:schemeClr val="tx1"/>
                </a:solidFill>
              </a:rPr>
              <a:t>Faculty</a:t>
            </a:r>
            <a:endParaRPr lang="en-US" sz="2000" dirty="0">
              <a:solidFill>
                <a:schemeClr val="tx1"/>
              </a:solidFill>
            </a:endParaRPr>
          </a:p>
          <a:p>
            <a:pPr lvl="1"/>
            <a:r>
              <a:rPr lang="en-US" sz="2000" u="sng" dirty="0" smtClean="0">
                <a:solidFill>
                  <a:schemeClr val="tx1"/>
                </a:solidFill>
              </a:rPr>
              <a:t>CSEA</a:t>
            </a:r>
            <a:r>
              <a:rPr lang="en-US" sz="2000" dirty="0" smtClean="0">
                <a:solidFill>
                  <a:schemeClr val="tx1"/>
                </a:solidFill>
              </a:rPr>
              <a:t> – Article 33, Performance Evaluations</a:t>
            </a:r>
          </a:p>
          <a:p>
            <a:pPr lvl="1"/>
            <a:r>
              <a:rPr lang="en-US" sz="2000" u="sng" dirty="0" smtClean="0">
                <a:solidFill>
                  <a:schemeClr val="tx1"/>
                </a:solidFill>
              </a:rPr>
              <a:t>POA</a:t>
            </a:r>
            <a:r>
              <a:rPr lang="en-US" sz="2000" dirty="0" smtClean="0">
                <a:solidFill>
                  <a:schemeClr val="tx1"/>
                </a:solidFill>
              </a:rPr>
              <a:t> – Article 31, Employee Evaluations</a:t>
            </a:r>
          </a:p>
          <a:p>
            <a:pPr lvl="1"/>
            <a:r>
              <a:rPr lang="en-US" sz="2000" u="sng" dirty="0" smtClean="0">
                <a:solidFill>
                  <a:schemeClr val="tx1"/>
                </a:solidFill>
              </a:rPr>
              <a:t>Confidential Employees </a:t>
            </a:r>
            <a:r>
              <a:rPr lang="en-US" sz="2000" dirty="0" smtClean="0">
                <a:solidFill>
                  <a:schemeClr val="tx1"/>
                </a:solidFill>
              </a:rPr>
              <a:t>– Personnel Commission Rules, Chapter 13 </a:t>
            </a:r>
          </a:p>
          <a:p>
            <a:pPr lvl="1"/>
            <a:r>
              <a:rPr lang="en-US" sz="2000" u="sng" dirty="0" smtClean="0">
                <a:solidFill>
                  <a:schemeClr val="tx1"/>
                </a:solidFill>
              </a:rPr>
              <a:t>Classified Management </a:t>
            </a:r>
            <a:r>
              <a:rPr lang="en-US" sz="2000" dirty="0" smtClean="0">
                <a:solidFill>
                  <a:schemeClr val="tx1"/>
                </a:solidFill>
              </a:rPr>
              <a:t>- </a:t>
            </a:r>
            <a:r>
              <a:rPr lang="en-US" sz="2000" dirty="0">
                <a:solidFill>
                  <a:schemeClr val="tx1"/>
                </a:solidFill>
              </a:rPr>
              <a:t>Personnel Commission Rules, Chapter 13 </a:t>
            </a:r>
            <a:endParaRPr lang="en-US" sz="2000" dirty="0" smtClean="0">
              <a:solidFill>
                <a:schemeClr val="tx1"/>
              </a:solidFill>
            </a:endParaRPr>
          </a:p>
          <a:p>
            <a:pPr lvl="1"/>
            <a:r>
              <a:rPr lang="en-US" sz="2000" u="sng" dirty="0" smtClean="0">
                <a:solidFill>
                  <a:schemeClr val="tx1"/>
                </a:solidFill>
              </a:rPr>
              <a:t>Academic Management </a:t>
            </a:r>
            <a:r>
              <a:rPr lang="en-US" sz="2000" dirty="0" smtClean="0">
                <a:solidFill>
                  <a:schemeClr val="tx1"/>
                </a:solidFill>
              </a:rPr>
              <a:t>– </a:t>
            </a:r>
            <a:r>
              <a:rPr lang="en-US" sz="2000" dirty="0">
                <a:solidFill>
                  <a:schemeClr val="tx1"/>
                </a:solidFill>
              </a:rPr>
              <a:t>Board Policy &amp; Administrative Regulation 7125</a:t>
            </a:r>
          </a:p>
          <a:p>
            <a:pPr lvl="1"/>
            <a:endParaRPr lang="en-US" dirty="0"/>
          </a:p>
          <a:p>
            <a:pPr lvl="1"/>
            <a:endParaRPr lang="en-US" dirty="0"/>
          </a:p>
        </p:txBody>
      </p:sp>
    </p:spTree>
    <p:extLst>
      <p:ext uri="{BB962C8B-B14F-4D97-AF65-F5344CB8AC3E}">
        <p14:creationId xmlns:p14="http://schemas.microsoft.com/office/powerpoint/2010/main" val="22688680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438400"/>
            <a:ext cx="7010400" cy="1754326"/>
          </a:xfrm>
          <a:prstGeom prst="rect">
            <a:avLst/>
          </a:prstGeom>
        </p:spPr>
        <p:txBody>
          <a:bodyPr wrap="square">
            <a:spAutoFit/>
          </a:bodyPr>
          <a:lstStyle/>
          <a:p>
            <a:r>
              <a:rPr lang="en-US" sz="5400" b="1" dirty="0" smtClean="0">
                <a:solidFill>
                  <a:srgbClr val="0070C0"/>
                </a:solidFill>
              </a:rPr>
              <a:t>  Any Questions?</a:t>
            </a:r>
            <a:br>
              <a:rPr lang="en-US" sz="5400" b="1" dirty="0" smtClean="0">
                <a:solidFill>
                  <a:srgbClr val="0070C0"/>
                </a:solidFill>
              </a:rPr>
            </a:br>
            <a:endParaRPr lang="en-US" sz="5400" dirty="0">
              <a:solidFill>
                <a:srgbClr val="0070C0"/>
              </a:solidFill>
            </a:endParaRPr>
          </a:p>
        </p:txBody>
      </p:sp>
    </p:spTree>
    <p:extLst>
      <p:ext uri="{BB962C8B-B14F-4D97-AF65-F5344CB8AC3E}">
        <p14:creationId xmlns:p14="http://schemas.microsoft.com/office/powerpoint/2010/main" val="1636895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772402" cy="1320800"/>
          </a:xfrm>
        </p:spPr>
        <p:txBody>
          <a:bodyPr>
            <a:noAutofit/>
          </a:bodyPr>
          <a:lstStyle/>
          <a:p>
            <a:pPr algn="ctr"/>
            <a:r>
              <a:rPr lang="en-US" sz="4000" b="1" dirty="0" smtClean="0">
                <a:solidFill>
                  <a:srgbClr val="0070C0"/>
                </a:solidFill>
              </a:rPr>
              <a:t>Performance Management </a:t>
            </a:r>
            <a:br>
              <a:rPr lang="en-US" sz="4000" b="1" dirty="0" smtClean="0">
                <a:solidFill>
                  <a:srgbClr val="0070C0"/>
                </a:solidFill>
              </a:rPr>
            </a:br>
            <a:endParaRPr lang="en-US" sz="4000" b="1" dirty="0">
              <a:solidFill>
                <a:srgbClr val="0070C0"/>
              </a:solidFill>
            </a:endParaRPr>
          </a:p>
        </p:txBody>
      </p:sp>
      <p:sp>
        <p:nvSpPr>
          <p:cNvPr id="3" name="Content Placeholder 2"/>
          <p:cNvSpPr>
            <a:spLocks noGrp="1"/>
          </p:cNvSpPr>
          <p:nvPr>
            <p:ph idx="1"/>
          </p:nvPr>
        </p:nvSpPr>
        <p:spPr>
          <a:xfrm>
            <a:off x="647698" y="1676400"/>
            <a:ext cx="6934201" cy="5029200"/>
          </a:xfrm>
        </p:spPr>
        <p:txBody>
          <a:bodyPr>
            <a:normAutofit/>
          </a:bodyPr>
          <a:lstStyle/>
          <a:p>
            <a:pPr marL="457200" indent="-457200">
              <a:lnSpc>
                <a:spcPct val="80000"/>
              </a:lnSpc>
              <a:tabLst>
                <a:tab pos="396875" algn="l"/>
              </a:tabLst>
            </a:pPr>
            <a:r>
              <a:rPr lang="en-US" sz="2800" dirty="0"/>
              <a:t>Too</a:t>
            </a:r>
            <a:r>
              <a:rPr lang="en-US" sz="2800" dirty="0" smtClean="0"/>
              <a:t> busy</a:t>
            </a:r>
          </a:p>
          <a:p>
            <a:pPr marL="457200" indent="-457200">
              <a:lnSpc>
                <a:spcPct val="80000"/>
              </a:lnSpc>
              <a:tabLst>
                <a:tab pos="396875" algn="l"/>
              </a:tabLst>
            </a:pPr>
            <a:r>
              <a:rPr lang="en-US" sz="2800" dirty="0" smtClean="0"/>
              <a:t>Time consuming - “I need to do my real job”</a:t>
            </a:r>
            <a:endParaRPr lang="en-US" sz="2800" dirty="0"/>
          </a:p>
          <a:p>
            <a:pPr marL="457200" indent="-457200">
              <a:lnSpc>
                <a:spcPct val="80000"/>
              </a:lnSpc>
              <a:tabLst>
                <a:tab pos="396875" algn="l"/>
              </a:tabLst>
            </a:pPr>
            <a:r>
              <a:rPr lang="en-US" sz="2800" dirty="0"/>
              <a:t>Uncomfortable</a:t>
            </a:r>
            <a:r>
              <a:rPr lang="en-US" sz="2800" dirty="0" smtClean="0"/>
              <a:t> criticizing another person</a:t>
            </a:r>
          </a:p>
          <a:p>
            <a:pPr marL="457200" indent="-457200">
              <a:lnSpc>
                <a:spcPct val="80000"/>
              </a:lnSpc>
              <a:tabLst>
                <a:tab pos="396875" algn="l"/>
              </a:tabLst>
            </a:pPr>
            <a:r>
              <a:rPr lang="en-US" sz="2800" dirty="0" smtClean="0"/>
              <a:t>Want to be liked</a:t>
            </a:r>
          </a:p>
          <a:p>
            <a:pPr marL="457200" indent="-457200">
              <a:lnSpc>
                <a:spcPct val="80000"/>
              </a:lnSpc>
              <a:tabLst>
                <a:tab pos="396875" algn="l"/>
              </a:tabLst>
            </a:pPr>
            <a:r>
              <a:rPr lang="en-US" sz="2800" dirty="0" smtClean="0"/>
              <a:t>Don’t want to hurt employee’s feelings</a:t>
            </a:r>
          </a:p>
          <a:p>
            <a:pPr marL="457200" indent="-457200">
              <a:lnSpc>
                <a:spcPct val="80000"/>
              </a:lnSpc>
              <a:tabLst>
                <a:tab pos="396875" algn="l"/>
              </a:tabLst>
            </a:pPr>
            <a:r>
              <a:rPr lang="en-US" sz="2800" dirty="0" smtClean="0"/>
              <a:t>Avoid confrontation</a:t>
            </a:r>
          </a:p>
          <a:p>
            <a:pPr marL="0" indent="0">
              <a:buNone/>
              <a:tabLst>
                <a:tab pos="396875" algn="l"/>
              </a:tabLst>
            </a:pPr>
            <a:endParaRPr lang="en-US" sz="2800" dirty="0" smtClean="0"/>
          </a:p>
          <a:p>
            <a:endParaRPr lang="en-US" sz="4000" dirty="0" smtClean="0"/>
          </a:p>
        </p:txBody>
      </p:sp>
    </p:spTree>
    <p:extLst>
      <p:ext uri="{BB962C8B-B14F-4D97-AF65-F5344CB8AC3E}">
        <p14:creationId xmlns:p14="http://schemas.microsoft.com/office/powerpoint/2010/main" val="1193978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533400"/>
            <a:ext cx="7696202" cy="1320800"/>
          </a:xfrm>
        </p:spPr>
        <p:txBody>
          <a:bodyPr>
            <a:noAutofit/>
          </a:bodyPr>
          <a:lstStyle/>
          <a:p>
            <a:pPr algn="ctr"/>
            <a:r>
              <a:rPr lang="en-US" sz="4000" b="1" dirty="0" smtClean="0">
                <a:solidFill>
                  <a:srgbClr val="0070C0"/>
                </a:solidFill>
              </a:rPr>
              <a:t>Performance Management </a:t>
            </a:r>
            <a:br>
              <a:rPr lang="en-US" sz="4000" b="1" dirty="0" smtClean="0">
                <a:solidFill>
                  <a:srgbClr val="0070C0"/>
                </a:solidFill>
              </a:rPr>
            </a:br>
            <a:endParaRPr lang="en-US" sz="4000" b="1" dirty="0">
              <a:solidFill>
                <a:srgbClr val="0070C0"/>
              </a:solidFill>
            </a:endParaRPr>
          </a:p>
        </p:txBody>
      </p:sp>
      <p:sp>
        <p:nvSpPr>
          <p:cNvPr id="3" name="Content Placeholder 2"/>
          <p:cNvSpPr>
            <a:spLocks noGrp="1"/>
          </p:cNvSpPr>
          <p:nvPr>
            <p:ph idx="1"/>
          </p:nvPr>
        </p:nvSpPr>
        <p:spPr>
          <a:xfrm>
            <a:off x="634998" y="1524000"/>
            <a:ext cx="6934201" cy="5029200"/>
          </a:xfrm>
        </p:spPr>
        <p:txBody>
          <a:bodyPr>
            <a:normAutofit/>
          </a:bodyPr>
          <a:lstStyle/>
          <a:p>
            <a:pPr marL="457200" indent="-457200">
              <a:tabLst>
                <a:tab pos="396875" algn="l"/>
              </a:tabLst>
            </a:pPr>
            <a:r>
              <a:rPr lang="en-US" sz="2800" dirty="0" smtClean="0"/>
              <a:t>Fear of grievances, complaints, lawsuits, or the “union coming after me”</a:t>
            </a:r>
          </a:p>
          <a:p>
            <a:pPr marL="457200" indent="-457200">
              <a:tabLst>
                <a:tab pos="396875" algn="l"/>
              </a:tabLst>
            </a:pPr>
            <a:r>
              <a:rPr lang="en-US" sz="2800" dirty="0" smtClean="0"/>
              <a:t>Insufficient documentation</a:t>
            </a:r>
          </a:p>
          <a:p>
            <a:pPr marL="457200" indent="-457200">
              <a:tabLst>
                <a:tab pos="396875" algn="l"/>
              </a:tabLst>
            </a:pPr>
            <a:r>
              <a:rPr lang="en-US" sz="2800" dirty="0" smtClean="0"/>
              <a:t>Doesn’t understand employee’s job</a:t>
            </a:r>
          </a:p>
          <a:p>
            <a:pPr marL="457200" indent="-457200">
              <a:tabLst>
                <a:tab pos="396875" algn="l"/>
              </a:tabLst>
            </a:pPr>
            <a:r>
              <a:rPr lang="en-US" sz="2800" dirty="0"/>
              <a:t>“Magical </a:t>
            </a:r>
            <a:r>
              <a:rPr lang="en-US" sz="2800" dirty="0" smtClean="0"/>
              <a:t>thinking</a:t>
            </a:r>
            <a:r>
              <a:rPr lang="en-US" sz="2800" dirty="0"/>
              <a:t>” – somehow </a:t>
            </a:r>
            <a:r>
              <a:rPr lang="en-US" sz="2800" dirty="0" smtClean="0"/>
              <a:t>employee will </a:t>
            </a:r>
            <a:r>
              <a:rPr lang="en-US" sz="2800" dirty="0"/>
              <a:t>improve with time without coaching </a:t>
            </a:r>
            <a:r>
              <a:rPr lang="en-US" sz="2800" dirty="0" smtClean="0"/>
              <a:t>or</a:t>
            </a:r>
            <a:r>
              <a:rPr lang="en-US" sz="2800" dirty="0"/>
              <a:t> </a:t>
            </a:r>
            <a:r>
              <a:rPr lang="en-US" sz="2800" dirty="0" smtClean="0"/>
              <a:t>counseling</a:t>
            </a:r>
            <a:endParaRPr lang="en-US" sz="2800" dirty="0"/>
          </a:p>
          <a:p>
            <a:pPr marL="457200" indent="-457200">
              <a:tabLst>
                <a:tab pos="396875" algn="l"/>
              </a:tabLst>
            </a:pPr>
            <a:r>
              <a:rPr lang="en-US" sz="2800" dirty="0" smtClean="0"/>
              <a:t>Do </a:t>
            </a:r>
            <a:r>
              <a:rPr lang="en-US" sz="2800" dirty="0"/>
              <a:t>not want to appear unsupportive</a:t>
            </a:r>
          </a:p>
          <a:p>
            <a:pPr marL="0" indent="0">
              <a:buNone/>
              <a:tabLst>
                <a:tab pos="396875" algn="l"/>
              </a:tabLst>
            </a:pPr>
            <a:endParaRPr lang="en-US" sz="2800" dirty="0" smtClean="0"/>
          </a:p>
          <a:p>
            <a:endParaRPr lang="en-US" sz="4000" dirty="0" smtClean="0"/>
          </a:p>
        </p:txBody>
      </p:sp>
    </p:spTree>
    <p:extLst>
      <p:ext uri="{BB962C8B-B14F-4D97-AF65-F5344CB8AC3E}">
        <p14:creationId xmlns:p14="http://schemas.microsoft.com/office/powerpoint/2010/main" val="421823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848601" cy="1320800"/>
          </a:xfrm>
        </p:spPr>
        <p:txBody>
          <a:bodyPr>
            <a:noAutofit/>
          </a:bodyPr>
          <a:lstStyle/>
          <a:p>
            <a:pPr algn="ctr"/>
            <a:r>
              <a:rPr lang="en-US" sz="4000" b="1" dirty="0" smtClean="0">
                <a:solidFill>
                  <a:srgbClr val="0070C0"/>
                </a:solidFill>
              </a:rPr>
              <a:t>Performance Management</a:t>
            </a:r>
            <a:endParaRPr lang="en-US" sz="4000" b="1" dirty="0">
              <a:solidFill>
                <a:srgbClr val="0070C0"/>
              </a:solidFill>
            </a:endParaRPr>
          </a:p>
        </p:txBody>
      </p:sp>
      <p:sp>
        <p:nvSpPr>
          <p:cNvPr id="3" name="Content Placeholder 2"/>
          <p:cNvSpPr>
            <a:spLocks noGrp="1"/>
          </p:cNvSpPr>
          <p:nvPr>
            <p:ph idx="1"/>
          </p:nvPr>
        </p:nvSpPr>
        <p:spPr>
          <a:xfrm>
            <a:off x="609599" y="1600200"/>
            <a:ext cx="6934201" cy="4876800"/>
          </a:xfrm>
        </p:spPr>
        <p:txBody>
          <a:bodyPr>
            <a:normAutofit fontScale="77500" lnSpcReduction="20000"/>
          </a:bodyPr>
          <a:lstStyle/>
          <a:p>
            <a:r>
              <a:rPr lang="en-US" sz="3600" dirty="0" smtClean="0"/>
              <a:t>A cycle which embodies the following concepts:</a:t>
            </a:r>
          </a:p>
          <a:p>
            <a:pPr marL="966319" lvl="3" indent="-463550">
              <a:lnSpc>
                <a:spcPct val="90000"/>
              </a:lnSpc>
              <a:buFont typeface="Wingdings" panose="05000000000000000000" pitchFamily="2" charset="2"/>
              <a:buChar char="§"/>
            </a:pPr>
            <a:r>
              <a:rPr lang="en-US" sz="3100" dirty="0" smtClean="0"/>
              <a:t>Review job description/duties</a:t>
            </a:r>
          </a:p>
          <a:p>
            <a:pPr marL="966319" lvl="3" indent="-463550">
              <a:lnSpc>
                <a:spcPct val="90000"/>
              </a:lnSpc>
              <a:buFont typeface="Wingdings" panose="05000000000000000000" pitchFamily="2" charset="2"/>
              <a:buChar char="§"/>
            </a:pPr>
            <a:r>
              <a:rPr lang="en-US" sz="3100" dirty="0" smtClean="0"/>
              <a:t>Ensure employee trained to perform essential duties</a:t>
            </a:r>
          </a:p>
          <a:p>
            <a:pPr marL="966319" lvl="3" indent="-463550">
              <a:lnSpc>
                <a:spcPct val="90000"/>
              </a:lnSpc>
              <a:buFont typeface="Wingdings" panose="05000000000000000000" pitchFamily="2" charset="2"/>
              <a:buChar char="§"/>
            </a:pPr>
            <a:r>
              <a:rPr lang="en-US" sz="3100" dirty="0" smtClean="0"/>
              <a:t>Set </a:t>
            </a:r>
            <a:r>
              <a:rPr lang="en-US" sz="3100" dirty="0"/>
              <a:t>goals and objectives with </a:t>
            </a:r>
            <a:r>
              <a:rPr lang="en-US" sz="3100" dirty="0" smtClean="0"/>
              <a:t>employees</a:t>
            </a:r>
            <a:endParaRPr lang="en-US" sz="3100" dirty="0"/>
          </a:p>
          <a:p>
            <a:pPr marL="966319" lvl="3" indent="-463550">
              <a:lnSpc>
                <a:spcPct val="90000"/>
              </a:lnSpc>
              <a:buFont typeface="Wingdings" panose="05000000000000000000" pitchFamily="2" charset="2"/>
              <a:buChar char="§"/>
            </a:pPr>
            <a:r>
              <a:rPr lang="en-US" sz="3100" dirty="0"/>
              <a:t>Provide continual feedback</a:t>
            </a:r>
          </a:p>
          <a:p>
            <a:pPr marL="966319" lvl="3" indent="-463550">
              <a:lnSpc>
                <a:spcPct val="90000"/>
              </a:lnSpc>
              <a:buFont typeface="Wingdings" panose="05000000000000000000" pitchFamily="2" charset="2"/>
              <a:buChar char="§"/>
            </a:pPr>
            <a:r>
              <a:rPr lang="en-US" sz="3100" dirty="0"/>
              <a:t>Isolate performance problems and provide coaching </a:t>
            </a:r>
            <a:r>
              <a:rPr lang="en-US" sz="3100" dirty="0" smtClean="0"/>
              <a:t>and training as </a:t>
            </a:r>
            <a:r>
              <a:rPr lang="en-US" sz="3100" dirty="0"/>
              <a:t>needed</a:t>
            </a:r>
          </a:p>
          <a:p>
            <a:pPr marL="966319" lvl="3" indent="-463550">
              <a:lnSpc>
                <a:spcPct val="90000"/>
              </a:lnSpc>
              <a:buFont typeface="Wingdings" panose="05000000000000000000" pitchFamily="2" charset="2"/>
              <a:buChar char="§"/>
            </a:pPr>
            <a:r>
              <a:rPr lang="en-US" sz="3100" dirty="0" smtClean="0"/>
              <a:t>Evaluate </a:t>
            </a:r>
            <a:r>
              <a:rPr lang="en-US" sz="3100" dirty="0"/>
              <a:t>and measure an employee’s performance </a:t>
            </a:r>
            <a:r>
              <a:rPr lang="en-US" sz="3100" dirty="0" smtClean="0"/>
              <a:t>progress</a:t>
            </a:r>
            <a:endParaRPr lang="en-US" sz="3100" dirty="0"/>
          </a:p>
          <a:p>
            <a:pPr marL="966319" lvl="3" indent="-463550">
              <a:lnSpc>
                <a:spcPct val="90000"/>
              </a:lnSpc>
              <a:buFont typeface="Wingdings" panose="05000000000000000000" pitchFamily="2" charset="2"/>
              <a:buChar char="§"/>
            </a:pPr>
            <a:r>
              <a:rPr lang="en-US" sz="3100" dirty="0" smtClean="0"/>
              <a:t>Recognize </a:t>
            </a:r>
            <a:r>
              <a:rPr lang="en-US" sz="3100" dirty="0"/>
              <a:t>and reinforce positive </a:t>
            </a:r>
            <a:r>
              <a:rPr lang="en-US" sz="3100" dirty="0" smtClean="0"/>
              <a:t>performance</a:t>
            </a:r>
          </a:p>
          <a:p>
            <a:pPr marL="966319" lvl="3" indent="-463550">
              <a:lnSpc>
                <a:spcPct val="90000"/>
              </a:lnSpc>
              <a:buFont typeface="Wingdings" panose="05000000000000000000" pitchFamily="2" charset="2"/>
              <a:buChar char="§"/>
            </a:pPr>
            <a:r>
              <a:rPr lang="en-US" sz="3100" dirty="0" smtClean="0"/>
              <a:t>Set goals and objective for next period</a:t>
            </a:r>
            <a:endParaRPr lang="en-US" sz="3100" dirty="0"/>
          </a:p>
          <a:p>
            <a:endParaRPr lang="en-US" dirty="0"/>
          </a:p>
        </p:txBody>
      </p:sp>
    </p:spTree>
    <p:extLst>
      <p:ext uri="{BB962C8B-B14F-4D97-AF65-F5344CB8AC3E}">
        <p14:creationId xmlns:p14="http://schemas.microsoft.com/office/powerpoint/2010/main" val="400397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58" y="178558"/>
            <a:ext cx="7086601" cy="1320800"/>
          </a:xfrm>
        </p:spPr>
        <p:txBody>
          <a:bodyPr>
            <a:normAutofit/>
          </a:bodyPr>
          <a:lstStyle/>
          <a:p>
            <a:pPr algn="ctr"/>
            <a:r>
              <a:rPr lang="en-US" sz="3400" b="1" dirty="0" smtClean="0">
                <a:solidFill>
                  <a:srgbClr val="0070C0"/>
                </a:solidFill>
              </a:rPr>
              <a:t>Performance Management Cycle</a:t>
            </a:r>
            <a:endParaRPr lang="en-US" sz="3400" b="1" dirty="0">
              <a:solidFill>
                <a:srgbClr val="0070C0"/>
              </a:solidFill>
            </a:endParaRPr>
          </a:p>
        </p:txBody>
      </p:sp>
      <p:sp>
        <p:nvSpPr>
          <p:cNvPr id="3" name="Content Placeholder 2"/>
          <p:cNvSpPr>
            <a:spLocks noGrp="1"/>
          </p:cNvSpPr>
          <p:nvPr>
            <p:ph idx="1"/>
          </p:nvPr>
        </p:nvSpPr>
        <p:spPr>
          <a:xfrm>
            <a:off x="609598" y="1676400"/>
            <a:ext cx="6934202" cy="4648200"/>
          </a:xfrm>
        </p:spPr>
        <p:txBody>
          <a:bodyPr>
            <a:normAutofit/>
          </a:bodyPr>
          <a:lstStyle/>
          <a:p>
            <a:pPr lvl="2">
              <a:buFont typeface="Wingdings" panose="05000000000000000000" pitchFamily="2" charset="2"/>
              <a:buChar char="§"/>
            </a:pPr>
            <a:endParaRPr lang="en-US" sz="2400" dirty="0" smtClean="0"/>
          </a:p>
          <a:p>
            <a:pPr lvl="1"/>
            <a:endParaRPr lang="en-US" sz="2600" dirty="0" smtClean="0"/>
          </a:p>
          <a:p>
            <a:endParaRPr lang="en-US" sz="2800" dirty="0" smtClean="0"/>
          </a:p>
          <a:p>
            <a:endParaRPr lang="en-US" sz="2800" dirty="0" smtClean="0"/>
          </a:p>
          <a:p>
            <a:endParaRPr lang="en-US" sz="2900" dirty="0"/>
          </a:p>
          <a:p>
            <a:endParaRPr lang="en-US" dirty="0"/>
          </a:p>
        </p:txBody>
      </p:sp>
      <p:graphicFrame>
        <p:nvGraphicFramePr>
          <p:cNvPr id="6" name="Diagram 5"/>
          <p:cNvGraphicFramePr/>
          <p:nvPr>
            <p:extLst>
              <p:ext uri="{D42A27DB-BD31-4B8C-83A1-F6EECF244321}">
                <p14:modId xmlns:p14="http://schemas.microsoft.com/office/powerpoint/2010/main" val="2804797653"/>
              </p:ext>
            </p:extLst>
          </p:nvPr>
        </p:nvGraphicFramePr>
        <p:xfrm>
          <a:off x="633758" y="2845558"/>
          <a:ext cx="6757641" cy="3977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4000200765"/>
              </p:ext>
            </p:extLst>
          </p:nvPr>
        </p:nvGraphicFramePr>
        <p:xfrm>
          <a:off x="2392681" y="814830"/>
          <a:ext cx="3322319" cy="19037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8" name="Straight Arrow Connector 7"/>
          <p:cNvCxnSpPr/>
          <p:nvPr/>
        </p:nvCxnSpPr>
        <p:spPr>
          <a:xfrm>
            <a:off x="4076698" y="1600200"/>
            <a:ext cx="0" cy="19191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052670" y="2627489"/>
            <a:ext cx="0" cy="19191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051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228600"/>
            <a:ext cx="7086601" cy="1320800"/>
          </a:xfrm>
        </p:spPr>
        <p:txBody>
          <a:bodyPr>
            <a:noAutofit/>
          </a:bodyPr>
          <a:lstStyle/>
          <a:p>
            <a:pPr algn="ctr"/>
            <a:r>
              <a:rPr lang="en-US" sz="4000" b="1" dirty="0" smtClean="0">
                <a:solidFill>
                  <a:srgbClr val="0070C0"/>
                </a:solidFill>
              </a:rPr>
              <a:t>Performance </a:t>
            </a:r>
            <a:br>
              <a:rPr lang="en-US" sz="4000" b="1" dirty="0" smtClean="0">
                <a:solidFill>
                  <a:srgbClr val="0070C0"/>
                </a:solidFill>
              </a:rPr>
            </a:br>
            <a:r>
              <a:rPr lang="en-US" sz="4000" b="1" dirty="0" smtClean="0">
                <a:solidFill>
                  <a:srgbClr val="0070C0"/>
                </a:solidFill>
              </a:rPr>
              <a:t>Management Cycle</a:t>
            </a:r>
            <a:endParaRPr lang="en-US" sz="4000" b="1" dirty="0">
              <a:solidFill>
                <a:srgbClr val="0070C0"/>
              </a:solidFill>
            </a:endParaRPr>
          </a:p>
        </p:txBody>
      </p:sp>
      <p:sp>
        <p:nvSpPr>
          <p:cNvPr id="3" name="Content Placeholder 2"/>
          <p:cNvSpPr>
            <a:spLocks noGrp="1"/>
          </p:cNvSpPr>
          <p:nvPr>
            <p:ph idx="1"/>
          </p:nvPr>
        </p:nvSpPr>
        <p:spPr>
          <a:xfrm>
            <a:off x="609598" y="1676400"/>
            <a:ext cx="6934202" cy="5029200"/>
          </a:xfrm>
        </p:spPr>
        <p:txBody>
          <a:bodyPr>
            <a:normAutofit fontScale="92500" lnSpcReduction="20000"/>
          </a:bodyPr>
          <a:lstStyle/>
          <a:p>
            <a:r>
              <a:rPr lang="en-US" sz="3000" dirty="0" smtClean="0"/>
              <a:t>Immediate, timely </a:t>
            </a:r>
            <a:r>
              <a:rPr lang="en-US" sz="3000" dirty="0"/>
              <a:t>f</a:t>
            </a:r>
            <a:r>
              <a:rPr lang="en-US" sz="3000" dirty="0" smtClean="0"/>
              <a:t>eedback </a:t>
            </a:r>
          </a:p>
          <a:p>
            <a:pPr lvl="1">
              <a:buFont typeface="Wingdings" panose="05000000000000000000" pitchFamily="2" charset="2"/>
              <a:buChar char="§"/>
            </a:pPr>
            <a:r>
              <a:rPr lang="en-US" sz="3000" dirty="0" smtClean="0"/>
              <a:t>An on-going </a:t>
            </a:r>
            <a:r>
              <a:rPr lang="en-US" sz="3000" dirty="0"/>
              <a:t>evaluation</a:t>
            </a:r>
            <a:r>
              <a:rPr lang="en-US" sz="3000" dirty="0" smtClean="0"/>
              <a:t> approach will reduce, if not eliminate, negative aspects of the annual appraisal</a:t>
            </a:r>
          </a:p>
          <a:p>
            <a:pPr lvl="1">
              <a:buFont typeface="Wingdings" panose="05000000000000000000" pitchFamily="2" charset="2"/>
              <a:buChar char="§"/>
            </a:pPr>
            <a:r>
              <a:rPr lang="en-US" sz="3000" dirty="0"/>
              <a:t>Positive outcomes of on going review compared to annual review </a:t>
            </a:r>
            <a:r>
              <a:rPr lang="en-US" sz="3000" dirty="0" smtClean="0"/>
              <a:t>include:</a:t>
            </a:r>
            <a:endParaRPr lang="en-US" sz="3000" dirty="0"/>
          </a:p>
          <a:p>
            <a:pPr lvl="2">
              <a:buFont typeface="Wingdings" panose="05000000000000000000" pitchFamily="2" charset="2"/>
              <a:buChar char="§"/>
            </a:pPr>
            <a:r>
              <a:rPr lang="en-US" sz="3000" dirty="0"/>
              <a:t>Avoid surprises</a:t>
            </a:r>
          </a:p>
          <a:p>
            <a:pPr lvl="2">
              <a:buFont typeface="Wingdings" panose="05000000000000000000" pitchFamily="2" charset="2"/>
              <a:buChar char="§"/>
            </a:pPr>
            <a:r>
              <a:rPr lang="en-US" sz="3000" dirty="0"/>
              <a:t>Encourage two way dialogue vs. one way monologue</a:t>
            </a:r>
          </a:p>
          <a:p>
            <a:pPr lvl="2">
              <a:buFont typeface="Wingdings" panose="05000000000000000000" pitchFamily="2" charset="2"/>
              <a:buChar char="§"/>
            </a:pPr>
            <a:r>
              <a:rPr lang="en-US" sz="3000" dirty="0"/>
              <a:t>Enhance morale</a:t>
            </a:r>
          </a:p>
          <a:p>
            <a:pPr lvl="2">
              <a:buFont typeface="Wingdings" panose="05000000000000000000" pitchFamily="2" charset="2"/>
              <a:buChar char="§"/>
            </a:pPr>
            <a:r>
              <a:rPr lang="en-US" sz="3000" dirty="0"/>
              <a:t>Balance manager’s workload</a:t>
            </a:r>
          </a:p>
          <a:p>
            <a:pPr lvl="2">
              <a:buFont typeface="Wingdings" panose="05000000000000000000" pitchFamily="2" charset="2"/>
              <a:buChar char="§"/>
            </a:pPr>
            <a:endParaRPr lang="en-US" sz="2400" dirty="0" smtClean="0"/>
          </a:p>
          <a:p>
            <a:pPr lvl="1"/>
            <a:endParaRPr lang="en-US" sz="2600" dirty="0" smtClean="0"/>
          </a:p>
          <a:p>
            <a:endParaRPr lang="en-US" sz="2800" dirty="0" smtClean="0"/>
          </a:p>
          <a:p>
            <a:endParaRPr lang="en-US" sz="2800" dirty="0" smtClean="0"/>
          </a:p>
          <a:p>
            <a:endParaRPr lang="en-US" sz="2900" dirty="0"/>
          </a:p>
          <a:p>
            <a:endParaRPr lang="en-US" dirty="0"/>
          </a:p>
        </p:txBody>
      </p:sp>
    </p:spTree>
    <p:extLst>
      <p:ext uri="{BB962C8B-B14F-4D97-AF65-F5344CB8AC3E}">
        <p14:creationId xmlns:p14="http://schemas.microsoft.com/office/powerpoint/2010/main" val="4269803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548" y="228600"/>
            <a:ext cx="7086601" cy="1320800"/>
          </a:xfrm>
        </p:spPr>
        <p:txBody>
          <a:bodyPr>
            <a:noAutofit/>
          </a:bodyPr>
          <a:lstStyle/>
          <a:p>
            <a:pPr algn="ctr"/>
            <a:r>
              <a:rPr lang="en-US" sz="4000" b="1" dirty="0" smtClean="0">
                <a:solidFill>
                  <a:srgbClr val="0070C0"/>
                </a:solidFill>
              </a:rPr>
              <a:t>Performance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Management </a:t>
            </a:r>
            <a:r>
              <a:rPr lang="en-US" sz="4000" b="1" dirty="0">
                <a:solidFill>
                  <a:srgbClr val="0070C0"/>
                </a:solidFill>
              </a:rPr>
              <a:t>Cycle</a:t>
            </a:r>
          </a:p>
        </p:txBody>
      </p:sp>
      <p:sp>
        <p:nvSpPr>
          <p:cNvPr id="3" name="Content Placeholder 2"/>
          <p:cNvSpPr>
            <a:spLocks noGrp="1"/>
          </p:cNvSpPr>
          <p:nvPr>
            <p:ph idx="1"/>
          </p:nvPr>
        </p:nvSpPr>
        <p:spPr>
          <a:xfrm>
            <a:off x="609598" y="1676400"/>
            <a:ext cx="6934202" cy="4648200"/>
          </a:xfrm>
        </p:spPr>
        <p:txBody>
          <a:bodyPr>
            <a:normAutofit/>
          </a:bodyPr>
          <a:lstStyle/>
          <a:p>
            <a:pPr lvl="1">
              <a:buFont typeface="Wingdings" panose="05000000000000000000" pitchFamily="2" charset="2"/>
              <a:buChar char="§"/>
            </a:pPr>
            <a:r>
              <a:rPr lang="en-US" sz="2800" dirty="0" smtClean="0"/>
              <a:t>Positive </a:t>
            </a:r>
            <a:r>
              <a:rPr lang="en-US" sz="2800" dirty="0"/>
              <a:t>outcomes of </a:t>
            </a:r>
            <a:r>
              <a:rPr lang="en-US" sz="2800" dirty="0" smtClean="0"/>
              <a:t>on-going </a:t>
            </a:r>
            <a:r>
              <a:rPr lang="en-US" sz="2800" dirty="0"/>
              <a:t>review compared to annual review </a:t>
            </a:r>
            <a:r>
              <a:rPr lang="en-US" sz="2800" dirty="0" smtClean="0"/>
              <a:t>(Cont’d):</a:t>
            </a:r>
            <a:endParaRPr lang="en-US" sz="2800" dirty="0"/>
          </a:p>
          <a:p>
            <a:pPr lvl="2">
              <a:buFont typeface="Wingdings" panose="05000000000000000000" pitchFamily="2" charset="2"/>
              <a:buChar char="§"/>
            </a:pPr>
            <a:r>
              <a:rPr lang="en-US" sz="2800" dirty="0"/>
              <a:t>Manager viewed as </a:t>
            </a:r>
            <a:r>
              <a:rPr lang="en-US" sz="2800" dirty="0" smtClean="0"/>
              <a:t>on-going evaluator, coach</a:t>
            </a:r>
            <a:endParaRPr lang="en-US" sz="2800" dirty="0"/>
          </a:p>
          <a:p>
            <a:pPr lvl="2">
              <a:buFont typeface="Wingdings" panose="05000000000000000000" pitchFamily="2" charset="2"/>
              <a:buChar char="§"/>
            </a:pPr>
            <a:r>
              <a:rPr lang="en-US" sz="2800" dirty="0"/>
              <a:t>Identify and solve problems sooner</a:t>
            </a:r>
          </a:p>
          <a:p>
            <a:pPr lvl="1">
              <a:buFont typeface="Wingdings" panose="05000000000000000000" pitchFamily="2" charset="2"/>
              <a:buChar char="§"/>
            </a:pPr>
            <a:r>
              <a:rPr lang="en-US" sz="2800" dirty="0"/>
              <a:t>Performance management cycle also applies to faculty evaluations even though it’s a longer cycle</a:t>
            </a:r>
          </a:p>
          <a:p>
            <a:pPr lvl="2">
              <a:buFont typeface="Wingdings" panose="05000000000000000000" pitchFamily="2" charset="2"/>
              <a:buChar char="§"/>
            </a:pPr>
            <a:endParaRPr lang="en-US" sz="2400" dirty="0" smtClean="0"/>
          </a:p>
          <a:p>
            <a:pPr lvl="1"/>
            <a:endParaRPr lang="en-US" sz="2600" dirty="0" smtClean="0"/>
          </a:p>
          <a:p>
            <a:endParaRPr lang="en-US" sz="2800" dirty="0" smtClean="0"/>
          </a:p>
          <a:p>
            <a:endParaRPr lang="en-US" sz="2800" dirty="0" smtClean="0"/>
          </a:p>
          <a:p>
            <a:endParaRPr lang="en-US" sz="2900" dirty="0"/>
          </a:p>
          <a:p>
            <a:endParaRPr lang="en-US" dirty="0"/>
          </a:p>
        </p:txBody>
      </p:sp>
    </p:spTree>
    <p:extLst>
      <p:ext uri="{BB962C8B-B14F-4D97-AF65-F5344CB8AC3E}">
        <p14:creationId xmlns:p14="http://schemas.microsoft.com/office/powerpoint/2010/main" val="2314020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5795</TotalTime>
  <Words>3433</Words>
  <Application>Microsoft Office PowerPoint</Application>
  <PresentationFormat>On-screen Show (4:3)</PresentationFormat>
  <Paragraphs>401</Paragraphs>
  <Slides>31</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Calibri</vt:lpstr>
      <vt:lpstr>Centaur</vt:lpstr>
      <vt:lpstr>Gill Sans MT</vt:lpstr>
      <vt:lpstr>Harrington</vt:lpstr>
      <vt:lpstr>Trebuchet MS</vt:lpstr>
      <vt:lpstr>Wingdings</vt:lpstr>
      <vt:lpstr>Wingdings 3</vt:lpstr>
      <vt:lpstr>Facet</vt:lpstr>
      <vt:lpstr>  Performance Management  Presented to  Management Development Academy  Julianna D. Mosier,  Vice Chancellor, Human Resources  Samerah Campbell Director of Human Resources  January 24, 2019  </vt:lpstr>
      <vt:lpstr>Learning Objectives</vt:lpstr>
      <vt:lpstr>Performance Management</vt:lpstr>
      <vt:lpstr>Performance Management  </vt:lpstr>
      <vt:lpstr>Performance Management  </vt:lpstr>
      <vt:lpstr>Performance Management</vt:lpstr>
      <vt:lpstr>Performance Management Cycle</vt:lpstr>
      <vt:lpstr>Performance  Management Cycle</vt:lpstr>
      <vt:lpstr>Performance  Management Cycle</vt:lpstr>
      <vt:lpstr>Importance of  Performance Evaluations</vt:lpstr>
      <vt:lpstr>Importance of  Performance Evaluations</vt:lpstr>
      <vt:lpstr>Importance of  Performance Evaluations</vt:lpstr>
      <vt:lpstr>Preparing Effective Evaluation</vt:lpstr>
      <vt:lpstr>Preparing Effective Evaluation</vt:lpstr>
      <vt:lpstr>Preparing Effective Evaluation</vt:lpstr>
      <vt:lpstr>Preparing Effective Evaluation</vt:lpstr>
      <vt:lpstr>Preparing Effective Evaluation</vt:lpstr>
      <vt:lpstr>Preparing Effective Evaluation</vt:lpstr>
      <vt:lpstr>Challenges</vt:lpstr>
      <vt:lpstr>Challenges</vt:lpstr>
      <vt:lpstr>Best Practices</vt:lpstr>
      <vt:lpstr>Performance Evaluations Best Practices</vt:lpstr>
      <vt:lpstr>Performance Evaluations Best Practices</vt:lpstr>
      <vt:lpstr>Performance Evaluations Best Practices</vt:lpstr>
      <vt:lpstr>Performance Evaluations Best Practices</vt:lpstr>
      <vt:lpstr>What to Forget? </vt:lpstr>
      <vt:lpstr>What Not to Forget? </vt:lpstr>
      <vt:lpstr>Table Task A  Evaluation Critique</vt:lpstr>
      <vt:lpstr>Table Task B  Evaluation Review &amp; Critique</vt:lpstr>
      <vt:lpstr>Performance Management  </vt:lpstr>
      <vt:lpstr>PowerPoint Presentation</vt:lpstr>
    </vt:vector>
  </TitlesOfParts>
  <Company>www.foundationccc.org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State Center  Class III</dc:title>
  <dc:creator>cm004</dc:creator>
  <cp:lastModifiedBy>Samerah Campbell</cp:lastModifiedBy>
  <cp:revision>245</cp:revision>
  <cp:lastPrinted>2018-04-11T23:53:38Z</cp:lastPrinted>
  <dcterms:created xsi:type="dcterms:W3CDTF">2003-09-25T20:37:39Z</dcterms:created>
  <dcterms:modified xsi:type="dcterms:W3CDTF">2019-01-22T17:28:37Z</dcterms:modified>
</cp:coreProperties>
</file>