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2" r:id="rId1"/>
  </p:sldMasterIdLst>
  <p:notesMasterIdLst>
    <p:notesMasterId r:id="rId16"/>
  </p:notesMasterIdLst>
  <p:handoutMasterIdLst>
    <p:handoutMasterId r:id="rId17"/>
  </p:handoutMasterIdLst>
  <p:sldIdLst>
    <p:sldId id="256" r:id="rId2"/>
    <p:sldId id="288" r:id="rId3"/>
    <p:sldId id="305" r:id="rId4"/>
    <p:sldId id="318" r:id="rId5"/>
    <p:sldId id="307" r:id="rId6"/>
    <p:sldId id="350" r:id="rId7"/>
    <p:sldId id="320" r:id="rId8"/>
    <p:sldId id="344" r:id="rId9"/>
    <p:sldId id="349" r:id="rId10"/>
    <p:sldId id="351" r:id="rId11"/>
    <p:sldId id="352" r:id="rId12"/>
    <p:sldId id="353" r:id="rId13"/>
    <p:sldId id="354" r:id="rId14"/>
    <p:sldId id="303" r:id="rId15"/>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anna Mosier" initials="JM" lastIdx="1" clrIdx="0">
    <p:extLst>
      <p:ext uri="{19B8F6BF-5375-455C-9EA6-DF929625EA0E}">
        <p15:presenceInfo xmlns:p15="http://schemas.microsoft.com/office/powerpoint/2012/main" userId="S-1-5-21-219037452-410009530-2057328147-82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75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0" autoAdjust="0"/>
    <p:restoredTop sz="68097" autoAdjust="0"/>
  </p:normalViewPr>
  <p:slideViewPr>
    <p:cSldViewPr>
      <p:cViewPr varScale="1">
        <p:scale>
          <a:sx n="128" d="100"/>
          <a:sy n="128" d="100"/>
        </p:scale>
        <p:origin x="678" y="114"/>
      </p:cViewPr>
      <p:guideLst>
        <p:guide orient="horz" pos="2160"/>
        <p:guide pos="2880"/>
      </p:guideLst>
    </p:cSldViewPr>
  </p:slideViewPr>
  <p:outlineViewPr>
    <p:cViewPr>
      <p:scale>
        <a:sx n="33" d="100"/>
        <a:sy n="33" d="100"/>
      </p:scale>
      <p:origin x="0" y="-653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4" d="100"/>
          <a:sy n="84" d="100"/>
        </p:scale>
        <p:origin x="3828" y="-2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BB1813-23F9-4963-B51B-DF66436D7A4D}" type="doc">
      <dgm:prSet loTypeId="urn:microsoft.com/office/officeart/2005/8/layout/cycle5" loCatId="cycle" qsTypeId="urn:microsoft.com/office/officeart/2005/8/quickstyle/simple1" qsCatId="simple" csTypeId="urn:microsoft.com/office/officeart/2005/8/colors/colorful5" csCatId="colorful" phldr="1"/>
      <dgm:spPr/>
      <dgm:t>
        <a:bodyPr/>
        <a:lstStyle/>
        <a:p>
          <a:endParaRPr lang="en-US"/>
        </a:p>
      </dgm:t>
    </dgm:pt>
    <dgm:pt modelId="{116B57EB-85FE-43CF-A225-CD64C5FDB99F}">
      <dgm:prSet phldrT="[Text]" custT="1"/>
      <dgm:spPr>
        <a:solidFill>
          <a:schemeClr val="accent2">
            <a:lumMod val="75000"/>
          </a:schemeClr>
        </a:solidFill>
        <a:effectLst>
          <a:outerShdw blurRad="50800" dist="38100" dir="2700000" algn="tl" rotWithShape="0">
            <a:prstClr val="black">
              <a:alpha val="40000"/>
            </a:prstClr>
          </a:outerShdw>
        </a:effectLst>
      </dgm:spPr>
      <dgm:t>
        <a:bodyPr/>
        <a:lstStyle/>
        <a:p>
          <a:r>
            <a:rPr lang="en-US" sz="1400" b="1" cap="none" spc="0" dirty="0" smtClean="0">
              <a:ln w="0"/>
              <a:solidFill>
                <a:schemeClr val="tx1"/>
              </a:solidFill>
              <a:effectLst/>
            </a:rPr>
            <a:t>Set goals and objectives</a:t>
          </a:r>
          <a:endParaRPr lang="en-US" sz="1400" b="1" cap="none" spc="0" dirty="0">
            <a:ln w="0"/>
            <a:solidFill>
              <a:schemeClr val="tx1"/>
            </a:solidFill>
            <a:effectLst/>
          </a:endParaRPr>
        </a:p>
      </dgm:t>
    </dgm:pt>
    <dgm:pt modelId="{C6C4568F-7687-4B65-A8A9-3C4F86BD345A}" type="parTrans" cxnId="{C1F797BB-CA87-4D10-B27C-6D6502E0EAA9}">
      <dgm:prSet/>
      <dgm:spPr/>
      <dgm:t>
        <a:bodyPr/>
        <a:lstStyle/>
        <a:p>
          <a:endParaRPr lang="en-US"/>
        </a:p>
      </dgm:t>
    </dgm:pt>
    <dgm:pt modelId="{2AEC42A4-6BB2-4D61-AC40-1C3AAD16B6A3}" type="sibTrans" cxnId="{C1F797BB-CA87-4D10-B27C-6D6502E0EAA9}">
      <dgm:prSet/>
      <dgm:spPr>
        <a:ln w="28575"/>
      </dgm:spPr>
      <dgm:t>
        <a:bodyPr/>
        <a:lstStyle/>
        <a:p>
          <a:endParaRPr lang="en-US"/>
        </a:p>
      </dgm:t>
    </dgm:pt>
    <dgm:pt modelId="{36336A76-A63B-4BA6-AA5E-C8864840C692}">
      <dgm:prSet phldrT="[Text]" custT="1"/>
      <dgm:spPr>
        <a:solidFill>
          <a:srgbClr val="FF0000"/>
        </a:solidFill>
        <a:effectLst>
          <a:outerShdw blurRad="50800" dist="38100" dir="2700000" algn="tl" rotWithShape="0">
            <a:prstClr val="black">
              <a:alpha val="40000"/>
            </a:prstClr>
          </a:outerShdw>
        </a:effectLst>
      </dgm:spPr>
      <dgm:t>
        <a:bodyPr/>
        <a:lstStyle/>
        <a:p>
          <a:r>
            <a:rPr lang="en-US" sz="1400" b="1" dirty="0" smtClean="0">
              <a:ln>
                <a:noFill/>
              </a:ln>
              <a:solidFill>
                <a:schemeClr val="tx1"/>
              </a:solidFill>
              <a:effectLst/>
            </a:rPr>
            <a:t>Provide continual feedback</a:t>
          </a:r>
          <a:endParaRPr lang="en-US" sz="1400" b="1" dirty="0">
            <a:ln>
              <a:noFill/>
            </a:ln>
            <a:solidFill>
              <a:schemeClr val="tx1"/>
            </a:solidFill>
            <a:effectLst/>
          </a:endParaRPr>
        </a:p>
      </dgm:t>
    </dgm:pt>
    <dgm:pt modelId="{3FF84AC4-AD17-458F-A423-6340C048E474}" type="parTrans" cxnId="{442571E2-B5ED-41EA-8A11-1D6911E1F91A}">
      <dgm:prSet/>
      <dgm:spPr/>
      <dgm:t>
        <a:bodyPr/>
        <a:lstStyle/>
        <a:p>
          <a:endParaRPr lang="en-US"/>
        </a:p>
      </dgm:t>
    </dgm:pt>
    <dgm:pt modelId="{E6BC35F3-3E7B-4539-841B-8EF9766A21A1}" type="sibTrans" cxnId="{442571E2-B5ED-41EA-8A11-1D6911E1F91A}">
      <dgm:prSet/>
      <dgm:spPr>
        <a:ln w="28575"/>
      </dgm:spPr>
      <dgm:t>
        <a:bodyPr/>
        <a:lstStyle/>
        <a:p>
          <a:endParaRPr lang="en-US"/>
        </a:p>
      </dgm:t>
    </dgm:pt>
    <dgm:pt modelId="{69233ACB-9654-449E-9560-C1DDD4E308F7}">
      <dgm:prSet phldrT="[Text]" custT="1"/>
      <dgm:spPr>
        <a:effectLst>
          <a:outerShdw blurRad="50800" dist="38100" dir="2700000" algn="tl" rotWithShape="0">
            <a:prstClr val="black">
              <a:alpha val="40000"/>
            </a:prstClr>
          </a:outerShdw>
        </a:effectLst>
      </dgm:spPr>
      <dgm:t>
        <a:bodyPr/>
        <a:lstStyle/>
        <a:p>
          <a:pPr>
            <a:spcAft>
              <a:spcPts val="0"/>
            </a:spcAft>
          </a:pPr>
          <a:r>
            <a:rPr lang="en-US" sz="1400" b="1" dirty="0" smtClean="0">
              <a:solidFill>
                <a:schemeClr val="tx1"/>
              </a:solidFill>
            </a:rPr>
            <a:t>Isolate performance issues, provide coaching/</a:t>
          </a:r>
        </a:p>
        <a:p>
          <a:pPr>
            <a:spcAft>
              <a:spcPts val="0"/>
            </a:spcAft>
          </a:pPr>
          <a:r>
            <a:rPr lang="en-US" sz="1400" b="1" dirty="0" smtClean="0">
              <a:solidFill>
                <a:schemeClr val="tx1"/>
              </a:solidFill>
            </a:rPr>
            <a:t>training</a:t>
          </a:r>
          <a:endParaRPr lang="en-US" sz="1400" b="1" dirty="0">
            <a:solidFill>
              <a:schemeClr val="tx1"/>
            </a:solidFill>
          </a:endParaRPr>
        </a:p>
      </dgm:t>
    </dgm:pt>
    <dgm:pt modelId="{9465FD0A-B0A0-4247-B989-707EDEF36016}" type="parTrans" cxnId="{E7B5C5F6-74EB-4822-923E-EDD570D79FF9}">
      <dgm:prSet/>
      <dgm:spPr/>
      <dgm:t>
        <a:bodyPr/>
        <a:lstStyle/>
        <a:p>
          <a:endParaRPr lang="en-US"/>
        </a:p>
      </dgm:t>
    </dgm:pt>
    <dgm:pt modelId="{5F7B903A-7BF8-4E26-BA3E-052402F6720C}" type="sibTrans" cxnId="{E7B5C5F6-74EB-4822-923E-EDD570D79FF9}">
      <dgm:prSet/>
      <dgm:spPr>
        <a:ln w="28575"/>
      </dgm:spPr>
      <dgm:t>
        <a:bodyPr/>
        <a:lstStyle/>
        <a:p>
          <a:endParaRPr lang="en-US"/>
        </a:p>
      </dgm:t>
    </dgm:pt>
    <dgm:pt modelId="{6AF275C7-26A5-4B59-94A7-29793054E36A}">
      <dgm:prSet phldrT="[Text]" custT="1"/>
      <dgm:spPr>
        <a:solidFill>
          <a:srgbClr val="FFFF00"/>
        </a:solidFill>
        <a:effectLst>
          <a:outerShdw blurRad="50800" dist="38100" dir="2700000" algn="tl" rotWithShape="0">
            <a:prstClr val="black">
              <a:alpha val="40000"/>
            </a:prstClr>
          </a:outerShdw>
        </a:effectLst>
      </dgm:spPr>
      <dgm:t>
        <a:bodyPr/>
        <a:lstStyle/>
        <a:p>
          <a:r>
            <a:rPr lang="en-US" sz="1400" b="1" dirty="0" smtClean="0">
              <a:solidFill>
                <a:schemeClr val="tx1"/>
              </a:solidFill>
            </a:rPr>
            <a:t>Evaluate &amp; measure performance progress</a:t>
          </a:r>
          <a:endParaRPr lang="en-US" sz="1400" b="1" dirty="0">
            <a:solidFill>
              <a:schemeClr val="tx1"/>
            </a:solidFill>
          </a:endParaRPr>
        </a:p>
      </dgm:t>
    </dgm:pt>
    <dgm:pt modelId="{584C76F4-E58C-41EF-9289-FC719B133C2C}" type="parTrans" cxnId="{1EF9B9FC-C5A4-4EC9-B62D-64064324C08A}">
      <dgm:prSet/>
      <dgm:spPr/>
      <dgm:t>
        <a:bodyPr/>
        <a:lstStyle/>
        <a:p>
          <a:endParaRPr lang="en-US"/>
        </a:p>
      </dgm:t>
    </dgm:pt>
    <dgm:pt modelId="{368752B2-5633-47AC-808E-969F13E9CC65}" type="sibTrans" cxnId="{1EF9B9FC-C5A4-4EC9-B62D-64064324C08A}">
      <dgm:prSet/>
      <dgm:spPr>
        <a:ln w="28575"/>
      </dgm:spPr>
      <dgm:t>
        <a:bodyPr/>
        <a:lstStyle/>
        <a:p>
          <a:endParaRPr lang="en-US"/>
        </a:p>
      </dgm:t>
    </dgm:pt>
    <dgm:pt modelId="{A98DD8E2-DE31-44F6-8B37-321FEF12A081}">
      <dgm:prSet phldrT="[Text]" custT="1"/>
      <dgm:spPr>
        <a:solidFill>
          <a:srgbClr val="9966FF"/>
        </a:solidFill>
        <a:effectLst>
          <a:outerShdw blurRad="50800" dist="38100" dir="2700000" algn="tl" rotWithShape="0">
            <a:prstClr val="black">
              <a:alpha val="40000"/>
            </a:prstClr>
          </a:outerShdw>
        </a:effectLst>
      </dgm:spPr>
      <dgm:t>
        <a:bodyPr/>
        <a:lstStyle/>
        <a:p>
          <a:r>
            <a:rPr lang="en-US" sz="1400" b="1" dirty="0" smtClean="0">
              <a:solidFill>
                <a:schemeClr val="tx1"/>
              </a:solidFill>
            </a:rPr>
            <a:t>Recognize &amp; reinforce positive performance</a:t>
          </a:r>
          <a:endParaRPr lang="en-US" sz="1400" b="1" dirty="0">
            <a:solidFill>
              <a:schemeClr val="tx1"/>
            </a:solidFill>
          </a:endParaRPr>
        </a:p>
      </dgm:t>
    </dgm:pt>
    <dgm:pt modelId="{A481CA77-F748-4BE1-B39E-3E7C47493404}" type="parTrans" cxnId="{5A6D953C-A6D9-437D-9FE6-66E46D343859}">
      <dgm:prSet/>
      <dgm:spPr/>
      <dgm:t>
        <a:bodyPr/>
        <a:lstStyle/>
        <a:p>
          <a:endParaRPr lang="en-US"/>
        </a:p>
      </dgm:t>
    </dgm:pt>
    <dgm:pt modelId="{EE2EA46B-153A-42C6-A444-678DDF78CEC4}" type="sibTrans" cxnId="{5A6D953C-A6D9-437D-9FE6-66E46D343859}">
      <dgm:prSet/>
      <dgm:spPr>
        <a:ln w="28575"/>
      </dgm:spPr>
      <dgm:t>
        <a:bodyPr/>
        <a:lstStyle/>
        <a:p>
          <a:endParaRPr lang="en-US"/>
        </a:p>
      </dgm:t>
    </dgm:pt>
    <dgm:pt modelId="{A149A473-289B-46E5-B379-DFA4B20C05D7}" type="pres">
      <dgm:prSet presAssocID="{6ABB1813-23F9-4963-B51B-DF66436D7A4D}" presName="cycle" presStyleCnt="0">
        <dgm:presLayoutVars>
          <dgm:dir/>
          <dgm:resizeHandles val="exact"/>
        </dgm:presLayoutVars>
      </dgm:prSet>
      <dgm:spPr/>
      <dgm:t>
        <a:bodyPr/>
        <a:lstStyle/>
        <a:p>
          <a:endParaRPr lang="en-US"/>
        </a:p>
      </dgm:t>
    </dgm:pt>
    <dgm:pt modelId="{426B0499-5821-4F95-9B11-5E8BE110053D}" type="pres">
      <dgm:prSet presAssocID="{116B57EB-85FE-43CF-A225-CD64C5FDB99F}" presName="node" presStyleLbl="node1" presStyleIdx="0" presStyleCnt="5" custScaleX="122812">
        <dgm:presLayoutVars>
          <dgm:bulletEnabled val="1"/>
        </dgm:presLayoutVars>
      </dgm:prSet>
      <dgm:spPr/>
      <dgm:t>
        <a:bodyPr/>
        <a:lstStyle/>
        <a:p>
          <a:endParaRPr lang="en-US"/>
        </a:p>
      </dgm:t>
    </dgm:pt>
    <dgm:pt modelId="{071AA338-4909-4CD8-9A04-07647E47509F}" type="pres">
      <dgm:prSet presAssocID="{116B57EB-85FE-43CF-A225-CD64C5FDB99F}" presName="spNode" presStyleCnt="0"/>
      <dgm:spPr/>
    </dgm:pt>
    <dgm:pt modelId="{B2651F37-6978-483B-AD66-A82B9B25B93A}" type="pres">
      <dgm:prSet presAssocID="{2AEC42A4-6BB2-4D61-AC40-1C3AAD16B6A3}" presName="sibTrans" presStyleLbl="sibTrans1D1" presStyleIdx="0" presStyleCnt="5"/>
      <dgm:spPr/>
      <dgm:t>
        <a:bodyPr/>
        <a:lstStyle/>
        <a:p>
          <a:endParaRPr lang="en-US"/>
        </a:p>
      </dgm:t>
    </dgm:pt>
    <dgm:pt modelId="{256FEFB6-9E6F-45CD-AC10-CE55E8C1F3BA}" type="pres">
      <dgm:prSet presAssocID="{36336A76-A63B-4BA6-AA5E-C8864840C692}" presName="node" presStyleLbl="node1" presStyleIdx="1" presStyleCnt="5" custScaleX="127716">
        <dgm:presLayoutVars>
          <dgm:bulletEnabled val="1"/>
        </dgm:presLayoutVars>
      </dgm:prSet>
      <dgm:spPr/>
      <dgm:t>
        <a:bodyPr/>
        <a:lstStyle/>
        <a:p>
          <a:endParaRPr lang="en-US"/>
        </a:p>
      </dgm:t>
    </dgm:pt>
    <dgm:pt modelId="{A1627505-60FB-4DD4-A18A-1F7C9815EAE5}" type="pres">
      <dgm:prSet presAssocID="{36336A76-A63B-4BA6-AA5E-C8864840C692}" presName="spNode" presStyleCnt="0"/>
      <dgm:spPr/>
    </dgm:pt>
    <dgm:pt modelId="{E8F186D5-D852-40F1-87AB-387441BB3826}" type="pres">
      <dgm:prSet presAssocID="{E6BC35F3-3E7B-4539-841B-8EF9766A21A1}" presName="sibTrans" presStyleLbl="sibTrans1D1" presStyleIdx="1" presStyleCnt="5"/>
      <dgm:spPr/>
      <dgm:t>
        <a:bodyPr/>
        <a:lstStyle/>
        <a:p>
          <a:endParaRPr lang="en-US"/>
        </a:p>
      </dgm:t>
    </dgm:pt>
    <dgm:pt modelId="{F13051E1-6463-4D22-B7E4-2016D12D5D32}" type="pres">
      <dgm:prSet presAssocID="{69233ACB-9654-449E-9560-C1DDD4E308F7}" presName="node" presStyleLbl="node1" presStyleIdx="2" presStyleCnt="5" custScaleX="164531" custScaleY="94057" custRadScaleRad="108608" custRadScaleInc="-51339">
        <dgm:presLayoutVars>
          <dgm:bulletEnabled val="1"/>
        </dgm:presLayoutVars>
      </dgm:prSet>
      <dgm:spPr/>
      <dgm:t>
        <a:bodyPr/>
        <a:lstStyle/>
        <a:p>
          <a:endParaRPr lang="en-US"/>
        </a:p>
      </dgm:t>
    </dgm:pt>
    <dgm:pt modelId="{52A321D8-4779-4BE4-8FD9-314E3B513A83}" type="pres">
      <dgm:prSet presAssocID="{69233ACB-9654-449E-9560-C1DDD4E308F7}" presName="spNode" presStyleCnt="0"/>
      <dgm:spPr/>
    </dgm:pt>
    <dgm:pt modelId="{04A745DF-8312-4305-A753-DB459363A9E8}" type="pres">
      <dgm:prSet presAssocID="{5F7B903A-7BF8-4E26-BA3E-052402F6720C}" presName="sibTrans" presStyleLbl="sibTrans1D1" presStyleIdx="2" presStyleCnt="5"/>
      <dgm:spPr/>
      <dgm:t>
        <a:bodyPr/>
        <a:lstStyle/>
        <a:p>
          <a:endParaRPr lang="en-US"/>
        </a:p>
      </dgm:t>
    </dgm:pt>
    <dgm:pt modelId="{C2A25ABC-CEF1-4C8F-A162-68236AF65E06}" type="pres">
      <dgm:prSet presAssocID="{6AF275C7-26A5-4B59-94A7-29793054E36A}" presName="node" presStyleLbl="node1" presStyleIdx="3" presStyleCnt="5" custScaleX="139355" custScaleY="94058" custRadScaleRad="95836" custRadScaleInc="19043">
        <dgm:presLayoutVars>
          <dgm:bulletEnabled val="1"/>
        </dgm:presLayoutVars>
      </dgm:prSet>
      <dgm:spPr/>
      <dgm:t>
        <a:bodyPr/>
        <a:lstStyle/>
        <a:p>
          <a:endParaRPr lang="en-US"/>
        </a:p>
      </dgm:t>
    </dgm:pt>
    <dgm:pt modelId="{8F729A69-7270-44CB-A0BD-6A5E29A2386C}" type="pres">
      <dgm:prSet presAssocID="{6AF275C7-26A5-4B59-94A7-29793054E36A}" presName="spNode" presStyleCnt="0"/>
      <dgm:spPr/>
    </dgm:pt>
    <dgm:pt modelId="{83BA19AD-19E0-4812-95AA-7503F025B5BD}" type="pres">
      <dgm:prSet presAssocID="{368752B2-5633-47AC-808E-969F13E9CC65}" presName="sibTrans" presStyleLbl="sibTrans1D1" presStyleIdx="3" presStyleCnt="5"/>
      <dgm:spPr/>
      <dgm:t>
        <a:bodyPr/>
        <a:lstStyle/>
        <a:p>
          <a:endParaRPr lang="en-US"/>
        </a:p>
      </dgm:t>
    </dgm:pt>
    <dgm:pt modelId="{A604145F-04B3-413D-93E9-7C56FF025647}" type="pres">
      <dgm:prSet presAssocID="{A98DD8E2-DE31-44F6-8B37-321FEF12A081}" presName="node" presStyleLbl="node1" presStyleIdx="4" presStyleCnt="5" custScaleX="131687">
        <dgm:presLayoutVars>
          <dgm:bulletEnabled val="1"/>
        </dgm:presLayoutVars>
      </dgm:prSet>
      <dgm:spPr/>
      <dgm:t>
        <a:bodyPr/>
        <a:lstStyle/>
        <a:p>
          <a:endParaRPr lang="en-US"/>
        </a:p>
      </dgm:t>
    </dgm:pt>
    <dgm:pt modelId="{4F70EC6C-5903-4239-B0B5-C436FD1EEBCD}" type="pres">
      <dgm:prSet presAssocID="{A98DD8E2-DE31-44F6-8B37-321FEF12A081}" presName="spNode" presStyleCnt="0"/>
      <dgm:spPr/>
    </dgm:pt>
    <dgm:pt modelId="{0FA826C7-ADEF-4EFE-A2B4-DF323C8E0336}" type="pres">
      <dgm:prSet presAssocID="{EE2EA46B-153A-42C6-A444-678DDF78CEC4}" presName="sibTrans" presStyleLbl="sibTrans1D1" presStyleIdx="4" presStyleCnt="5"/>
      <dgm:spPr/>
      <dgm:t>
        <a:bodyPr/>
        <a:lstStyle/>
        <a:p>
          <a:endParaRPr lang="en-US"/>
        </a:p>
      </dgm:t>
    </dgm:pt>
  </dgm:ptLst>
  <dgm:cxnLst>
    <dgm:cxn modelId="{71C1E071-ABC3-49C2-A1F4-03793F6D6A83}" type="presOf" srcId="{69233ACB-9654-449E-9560-C1DDD4E308F7}" destId="{F13051E1-6463-4D22-B7E4-2016D12D5D32}" srcOrd="0" destOrd="0" presId="urn:microsoft.com/office/officeart/2005/8/layout/cycle5"/>
    <dgm:cxn modelId="{E8DF86FB-7FD7-4403-8B0B-37ECA24A702F}" type="presOf" srcId="{E6BC35F3-3E7B-4539-841B-8EF9766A21A1}" destId="{E8F186D5-D852-40F1-87AB-387441BB3826}" srcOrd="0" destOrd="0" presId="urn:microsoft.com/office/officeart/2005/8/layout/cycle5"/>
    <dgm:cxn modelId="{ECC7EBC3-EFD5-4801-AB07-5C7C12614830}" type="presOf" srcId="{6AF275C7-26A5-4B59-94A7-29793054E36A}" destId="{C2A25ABC-CEF1-4C8F-A162-68236AF65E06}" srcOrd="0" destOrd="0" presId="urn:microsoft.com/office/officeart/2005/8/layout/cycle5"/>
    <dgm:cxn modelId="{B2F391C7-B77E-4201-B55C-A6CBCE9AC357}" type="presOf" srcId="{2AEC42A4-6BB2-4D61-AC40-1C3AAD16B6A3}" destId="{B2651F37-6978-483B-AD66-A82B9B25B93A}" srcOrd="0" destOrd="0" presId="urn:microsoft.com/office/officeart/2005/8/layout/cycle5"/>
    <dgm:cxn modelId="{C1F797BB-CA87-4D10-B27C-6D6502E0EAA9}" srcId="{6ABB1813-23F9-4963-B51B-DF66436D7A4D}" destId="{116B57EB-85FE-43CF-A225-CD64C5FDB99F}" srcOrd="0" destOrd="0" parTransId="{C6C4568F-7687-4B65-A8A9-3C4F86BD345A}" sibTransId="{2AEC42A4-6BB2-4D61-AC40-1C3AAD16B6A3}"/>
    <dgm:cxn modelId="{FD966B40-4EF1-481B-A9D2-0A22A716B009}" type="presOf" srcId="{EE2EA46B-153A-42C6-A444-678DDF78CEC4}" destId="{0FA826C7-ADEF-4EFE-A2B4-DF323C8E0336}" srcOrd="0" destOrd="0" presId="urn:microsoft.com/office/officeart/2005/8/layout/cycle5"/>
    <dgm:cxn modelId="{E7B5C5F6-74EB-4822-923E-EDD570D79FF9}" srcId="{6ABB1813-23F9-4963-B51B-DF66436D7A4D}" destId="{69233ACB-9654-449E-9560-C1DDD4E308F7}" srcOrd="2" destOrd="0" parTransId="{9465FD0A-B0A0-4247-B989-707EDEF36016}" sibTransId="{5F7B903A-7BF8-4E26-BA3E-052402F6720C}"/>
    <dgm:cxn modelId="{5922D859-FBC0-4174-B55E-5D37C6DEF377}" type="presOf" srcId="{368752B2-5633-47AC-808E-969F13E9CC65}" destId="{83BA19AD-19E0-4812-95AA-7503F025B5BD}" srcOrd="0" destOrd="0" presId="urn:microsoft.com/office/officeart/2005/8/layout/cycle5"/>
    <dgm:cxn modelId="{37ED5248-2570-4A2A-8C43-C0448E7D1B67}" type="presOf" srcId="{6ABB1813-23F9-4963-B51B-DF66436D7A4D}" destId="{A149A473-289B-46E5-B379-DFA4B20C05D7}" srcOrd="0" destOrd="0" presId="urn:microsoft.com/office/officeart/2005/8/layout/cycle5"/>
    <dgm:cxn modelId="{A61EEEFB-6333-40D3-B5F7-8826C487D36D}" type="presOf" srcId="{5F7B903A-7BF8-4E26-BA3E-052402F6720C}" destId="{04A745DF-8312-4305-A753-DB459363A9E8}" srcOrd="0" destOrd="0" presId="urn:microsoft.com/office/officeart/2005/8/layout/cycle5"/>
    <dgm:cxn modelId="{6F2F4738-05D9-4979-9DDE-362B5650ADC4}" type="presOf" srcId="{36336A76-A63B-4BA6-AA5E-C8864840C692}" destId="{256FEFB6-9E6F-45CD-AC10-CE55E8C1F3BA}" srcOrd="0" destOrd="0" presId="urn:microsoft.com/office/officeart/2005/8/layout/cycle5"/>
    <dgm:cxn modelId="{442571E2-B5ED-41EA-8A11-1D6911E1F91A}" srcId="{6ABB1813-23F9-4963-B51B-DF66436D7A4D}" destId="{36336A76-A63B-4BA6-AA5E-C8864840C692}" srcOrd="1" destOrd="0" parTransId="{3FF84AC4-AD17-458F-A423-6340C048E474}" sibTransId="{E6BC35F3-3E7B-4539-841B-8EF9766A21A1}"/>
    <dgm:cxn modelId="{3D2FE797-81E0-41F1-A4EE-415D65559AFC}" type="presOf" srcId="{A98DD8E2-DE31-44F6-8B37-321FEF12A081}" destId="{A604145F-04B3-413D-93E9-7C56FF025647}" srcOrd="0" destOrd="0" presId="urn:microsoft.com/office/officeart/2005/8/layout/cycle5"/>
    <dgm:cxn modelId="{592A85F3-8117-454B-B916-B532D86A9E9B}" type="presOf" srcId="{116B57EB-85FE-43CF-A225-CD64C5FDB99F}" destId="{426B0499-5821-4F95-9B11-5E8BE110053D}" srcOrd="0" destOrd="0" presId="urn:microsoft.com/office/officeart/2005/8/layout/cycle5"/>
    <dgm:cxn modelId="{1EF9B9FC-C5A4-4EC9-B62D-64064324C08A}" srcId="{6ABB1813-23F9-4963-B51B-DF66436D7A4D}" destId="{6AF275C7-26A5-4B59-94A7-29793054E36A}" srcOrd="3" destOrd="0" parTransId="{584C76F4-E58C-41EF-9289-FC719B133C2C}" sibTransId="{368752B2-5633-47AC-808E-969F13E9CC65}"/>
    <dgm:cxn modelId="{5A6D953C-A6D9-437D-9FE6-66E46D343859}" srcId="{6ABB1813-23F9-4963-B51B-DF66436D7A4D}" destId="{A98DD8E2-DE31-44F6-8B37-321FEF12A081}" srcOrd="4" destOrd="0" parTransId="{A481CA77-F748-4BE1-B39E-3E7C47493404}" sibTransId="{EE2EA46B-153A-42C6-A444-678DDF78CEC4}"/>
    <dgm:cxn modelId="{2261BA6E-1681-4DDF-982C-CA8F35F1C3A0}" type="presParOf" srcId="{A149A473-289B-46E5-B379-DFA4B20C05D7}" destId="{426B0499-5821-4F95-9B11-5E8BE110053D}" srcOrd="0" destOrd="0" presId="urn:microsoft.com/office/officeart/2005/8/layout/cycle5"/>
    <dgm:cxn modelId="{ECF7E856-C9E6-4E6A-BA15-FCD8FDC312B3}" type="presParOf" srcId="{A149A473-289B-46E5-B379-DFA4B20C05D7}" destId="{071AA338-4909-4CD8-9A04-07647E47509F}" srcOrd="1" destOrd="0" presId="urn:microsoft.com/office/officeart/2005/8/layout/cycle5"/>
    <dgm:cxn modelId="{81B145F0-8FC1-4A8F-B1AA-3DE8CD51130E}" type="presParOf" srcId="{A149A473-289B-46E5-B379-DFA4B20C05D7}" destId="{B2651F37-6978-483B-AD66-A82B9B25B93A}" srcOrd="2" destOrd="0" presId="urn:microsoft.com/office/officeart/2005/8/layout/cycle5"/>
    <dgm:cxn modelId="{AC2E9393-74D4-46F2-836C-D6C97330FA38}" type="presParOf" srcId="{A149A473-289B-46E5-B379-DFA4B20C05D7}" destId="{256FEFB6-9E6F-45CD-AC10-CE55E8C1F3BA}" srcOrd="3" destOrd="0" presId="urn:microsoft.com/office/officeart/2005/8/layout/cycle5"/>
    <dgm:cxn modelId="{5EAF8C7E-CF50-4F29-8586-212F683BDE70}" type="presParOf" srcId="{A149A473-289B-46E5-B379-DFA4B20C05D7}" destId="{A1627505-60FB-4DD4-A18A-1F7C9815EAE5}" srcOrd="4" destOrd="0" presId="urn:microsoft.com/office/officeart/2005/8/layout/cycle5"/>
    <dgm:cxn modelId="{80F58FC5-38B0-4BF6-9239-6EF4796411F5}" type="presParOf" srcId="{A149A473-289B-46E5-B379-DFA4B20C05D7}" destId="{E8F186D5-D852-40F1-87AB-387441BB3826}" srcOrd="5" destOrd="0" presId="urn:microsoft.com/office/officeart/2005/8/layout/cycle5"/>
    <dgm:cxn modelId="{3CCB1FF3-7F61-4B77-93F2-642484333F57}" type="presParOf" srcId="{A149A473-289B-46E5-B379-DFA4B20C05D7}" destId="{F13051E1-6463-4D22-B7E4-2016D12D5D32}" srcOrd="6" destOrd="0" presId="urn:microsoft.com/office/officeart/2005/8/layout/cycle5"/>
    <dgm:cxn modelId="{AEF74CB3-D7F0-4759-923E-2B82DABF0E4B}" type="presParOf" srcId="{A149A473-289B-46E5-B379-DFA4B20C05D7}" destId="{52A321D8-4779-4BE4-8FD9-314E3B513A83}" srcOrd="7" destOrd="0" presId="urn:microsoft.com/office/officeart/2005/8/layout/cycle5"/>
    <dgm:cxn modelId="{484B4F48-908E-479F-A5B0-1B2248423704}" type="presParOf" srcId="{A149A473-289B-46E5-B379-DFA4B20C05D7}" destId="{04A745DF-8312-4305-A753-DB459363A9E8}" srcOrd="8" destOrd="0" presId="urn:microsoft.com/office/officeart/2005/8/layout/cycle5"/>
    <dgm:cxn modelId="{AE74B436-4517-435B-8781-03828EE4C8CA}" type="presParOf" srcId="{A149A473-289B-46E5-B379-DFA4B20C05D7}" destId="{C2A25ABC-CEF1-4C8F-A162-68236AF65E06}" srcOrd="9" destOrd="0" presId="urn:microsoft.com/office/officeart/2005/8/layout/cycle5"/>
    <dgm:cxn modelId="{C6768944-DD36-4F38-8F0C-D7E26BF223EA}" type="presParOf" srcId="{A149A473-289B-46E5-B379-DFA4B20C05D7}" destId="{8F729A69-7270-44CB-A0BD-6A5E29A2386C}" srcOrd="10" destOrd="0" presId="urn:microsoft.com/office/officeart/2005/8/layout/cycle5"/>
    <dgm:cxn modelId="{2047B94F-CB2E-40B8-A6A3-AD7B1B6D5A82}" type="presParOf" srcId="{A149A473-289B-46E5-B379-DFA4B20C05D7}" destId="{83BA19AD-19E0-4812-95AA-7503F025B5BD}" srcOrd="11" destOrd="0" presId="urn:microsoft.com/office/officeart/2005/8/layout/cycle5"/>
    <dgm:cxn modelId="{7D13840B-244E-4D16-ACFD-45CE0596B13A}" type="presParOf" srcId="{A149A473-289B-46E5-B379-DFA4B20C05D7}" destId="{A604145F-04B3-413D-93E9-7C56FF025647}" srcOrd="12" destOrd="0" presId="urn:microsoft.com/office/officeart/2005/8/layout/cycle5"/>
    <dgm:cxn modelId="{162826CA-4333-43B5-B866-EB6F599DDC7E}" type="presParOf" srcId="{A149A473-289B-46E5-B379-DFA4B20C05D7}" destId="{4F70EC6C-5903-4239-B0B5-C436FD1EEBCD}" srcOrd="13" destOrd="0" presId="urn:microsoft.com/office/officeart/2005/8/layout/cycle5"/>
    <dgm:cxn modelId="{6FA62545-B146-4F30-825D-35483E05C267}" type="presParOf" srcId="{A149A473-289B-46E5-B379-DFA4B20C05D7}" destId="{0FA826C7-ADEF-4EFE-A2B4-DF323C8E0336}"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D595262-0B9B-4C7A-A804-58C213B6AA3D}" type="doc">
      <dgm:prSet loTypeId="urn:microsoft.com/office/officeart/2005/8/layout/process2" loCatId="process" qsTypeId="urn:microsoft.com/office/officeart/2005/8/quickstyle/simple1" qsCatId="simple" csTypeId="urn:microsoft.com/office/officeart/2005/8/colors/colorful1" csCatId="colorful" phldr="1"/>
      <dgm:spPr/>
    </dgm:pt>
    <dgm:pt modelId="{3808AAF7-43C5-4119-B135-C127B6EC8726}">
      <dgm:prSet phldrT="[Text]" custT="1"/>
      <dgm:spPr>
        <a:solidFill>
          <a:srgbClr val="FFC000"/>
        </a:solidFill>
        <a:effectLst>
          <a:outerShdw blurRad="50800" dist="38100" dir="2700000" algn="tl" rotWithShape="0">
            <a:prstClr val="black">
              <a:alpha val="40000"/>
            </a:prstClr>
          </a:outerShdw>
        </a:effectLst>
      </dgm:spPr>
      <dgm:t>
        <a:bodyPr/>
        <a:lstStyle/>
        <a:p>
          <a:r>
            <a:rPr lang="en-US" sz="1400" b="1" dirty="0" smtClean="0">
              <a:solidFill>
                <a:schemeClr val="tx1"/>
              </a:solidFill>
            </a:rPr>
            <a:t>Review job description and duties</a:t>
          </a:r>
          <a:endParaRPr lang="en-US" sz="1400" b="1" dirty="0">
            <a:solidFill>
              <a:schemeClr val="tx1"/>
            </a:solidFill>
          </a:endParaRPr>
        </a:p>
      </dgm:t>
    </dgm:pt>
    <dgm:pt modelId="{D9E52F67-C0F1-4AED-B7DF-254915C4189C}" type="parTrans" cxnId="{6B669545-3CE1-4A21-9DF5-8AC40464A140}">
      <dgm:prSet/>
      <dgm:spPr/>
      <dgm:t>
        <a:bodyPr/>
        <a:lstStyle/>
        <a:p>
          <a:endParaRPr lang="en-US"/>
        </a:p>
      </dgm:t>
    </dgm:pt>
    <dgm:pt modelId="{976A813E-D56F-499F-96E2-3715EF22455C}" type="sibTrans" cxnId="{6B669545-3CE1-4A21-9DF5-8AC40464A140}">
      <dgm:prSet/>
      <dgm:spPr>
        <a:solidFill>
          <a:schemeClr val="tx1"/>
        </a:solidFill>
      </dgm:spPr>
      <dgm:t>
        <a:bodyPr/>
        <a:lstStyle/>
        <a:p>
          <a:endParaRPr lang="en-US" dirty="0"/>
        </a:p>
      </dgm:t>
    </dgm:pt>
    <dgm:pt modelId="{5C82505F-7517-4280-822C-8074EA810A50}">
      <dgm:prSet phldrT="[Text]" custT="1"/>
      <dgm:spPr>
        <a:effectLst>
          <a:outerShdw blurRad="50800" dist="38100" dir="2700000" algn="tl" rotWithShape="0">
            <a:prstClr val="black">
              <a:alpha val="40000"/>
            </a:prstClr>
          </a:outerShdw>
        </a:effectLst>
      </dgm:spPr>
      <dgm:t>
        <a:bodyPr/>
        <a:lstStyle/>
        <a:p>
          <a:r>
            <a:rPr lang="en-US" sz="1400" b="1" dirty="0" smtClean="0">
              <a:solidFill>
                <a:schemeClr val="tx1"/>
              </a:solidFill>
            </a:rPr>
            <a:t>Ensure employee trained to perform essential duties</a:t>
          </a:r>
          <a:endParaRPr lang="en-US" sz="1400" b="1" dirty="0">
            <a:solidFill>
              <a:schemeClr val="tx1"/>
            </a:solidFill>
          </a:endParaRPr>
        </a:p>
      </dgm:t>
    </dgm:pt>
    <dgm:pt modelId="{93C0BD21-9C35-47AD-957D-BF11F174E6B4}" type="parTrans" cxnId="{13573CDA-8F3A-43F7-BB58-A7A3955C54B8}">
      <dgm:prSet/>
      <dgm:spPr/>
      <dgm:t>
        <a:bodyPr/>
        <a:lstStyle/>
        <a:p>
          <a:endParaRPr lang="en-US"/>
        </a:p>
      </dgm:t>
    </dgm:pt>
    <dgm:pt modelId="{A0239BD8-E7AD-4226-A778-E9437C7187C9}" type="sibTrans" cxnId="{13573CDA-8F3A-43F7-BB58-A7A3955C54B8}">
      <dgm:prSet/>
      <dgm:spPr/>
      <dgm:t>
        <a:bodyPr/>
        <a:lstStyle/>
        <a:p>
          <a:endParaRPr lang="en-US"/>
        </a:p>
      </dgm:t>
    </dgm:pt>
    <dgm:pt modelId="{5136A3C9-7A5D-4FDA-8FF1-DE28D0849521}" type="pres">
      <dgm:prSet presAssocID="{AD595262-0B9B-4C7A-A804-58C213B6AA3D}" presName="linearFlow" presStyleCnt="0">
        <dgm:presLayoutVars>
          <dgm:resizeHandles val="exact"/>
        </dgm:presLayoutVars>
      </dgm:prSet>
      <dgm:spPr/>
    </dgm:pt>
    <dgm:pt modelId="{E5972300-36B6-46A1-9C70-49929EBB55E1}" type="pres">
      <dgm:prSet presAssocID="{3808AAF7-43C5-4119-B135-C127B6EC8726}" presName="node" presStyleLbl="node1" presStyleIdx="0" presStyleCnt="2" custScaleX="87992">
        <dgm:presLayoutVars>
          <dgm:bulletEnabled val="1"/>
        </dgm:presLayoutVars>
      </dgm:prSet>
      <dgm:spPr/>
      <dgm:t>
        <a:bodyPr/>
        <a:lstStyle/>
        <a:p>
          <a:endParaRPr lang="en-US"/>
        </a:p>
      </dgm:t>
    </dgm:pt>
    <dgm:pt modelId="{85C9ECD8-32DF-42EC-B632-21624D54939E}" type="pres">
      <dgm:prSet presAssocID="{976A813E-D56F-499F-96E2-3715EF22455C}" presName="sibTrans" presStyleLbl="sibTrans2D1" presStyleIdx="0" presStyleCnt="1" custScaleX="96544" custScaleY="41436" custLinFactNeighborX="-7488" custLinFactNeighborY="80112"/>
      <dgm:spPr/>
      <dgm:t>
        <a:bodyPr/>
        <a:lstStyle/>
        <a:p>
          <a:endParaRPr lang="en-US"/>
        </a:p>
      </dgm:t>
    </dgm:pt>
    <dgm:pt modelId="{DD18708F-4F5D-4E02-8E26-53F5B00D7DC5}" type="pres">
      <dgm:prSet presAssocID="{976A813E-D56F-499F-96E2-3715EF22455C}" presName="connectorText" presStyleLbl="sibTrans2D1" presStyleIdx="0" presStyleCnt="1"/>
      <dgm:spPr/>
      <dgm:t>
        <a:bodyPr/>
        <a:lstStyle/>
        <a:p>
          <a:endParaRPr lang="en-US"/>
        </a:p>
      </dgm:t>
    </dgm:pt>
    <dgm:pt modelId="{76AE95E2-87E2-4820-8C50-287EA579E7EF}" type="pres">
      <dgm:prSet presAssocID="{5C82505F-7517-4280-822C-8074EA810A50}" presName="node" presStyleLbl="node1" presStyleIdx="1" presStyleCnt="2" custScaleX="104426" custLinFactNeighborX="-1581" custLinFactNeighborY="-16806">
        <dgm:presLayoutVars>
          <dgm:bulletEnabled val="1"/>
        </dgm:presLayoutVars>
      </dgm:prSet>
      <dgm:spPr/>
      <dgm:t>
        <a:bodyPr/>
        <a:lstStyle/>
        <a:p>
          <a:endParaRPr lang="en-US"/>
        </a:p>
      </dgm:t>
    </dgm:pt>
  </dgm:ptLst>
  <dgm:cxnLst>
    <dgm:cxn modelId="{C5C15DC8-71BB-4E34-9B71-83E264A18D91}" type="presOf" srcId="{5C82505F-7517-4280-822C-8074EA810A50}" destId="{76AE95E2-87E2-4820-8C50-287EA579E7EF}" srcOrd="0" destOrd="0" presId="urn:microsoft.com/office/officeart/2005/8/layout/process2"/>
    <dgm:cxn modelId="{13573CDA-8F3A-43F7-BB58-A7A3955C54B8}" srcId="{AD595262-0B9B-4C7A-A804-58C213B6AA3D}" destId="{5C82505F-7517-4280-822C-8074EA810A50}" srcOrd="1" destOrd="0" parTransId="{93C0BD21-9C35-47AD-957D-BF11F174E6B4}" sibTransId="{A0239BD8-E7AD-4226-A778-E9437C7187C9}"/>
    <dgm:cxn modelId="{D9B58009-9BDF-47A2-A505-D070CCDCE6A0}" type="presOf" srcId="{976A813E-D56F-499F-96E2-3715EF22455C}" destId="{85C9ECD8-32DF-42EC-B632-21624D54939E}" srcOrd="0" destOrd="0" presId="urn:microsoft.com/office/officeart/2005/8/layout/process2"/>
    <dgm:cxn modelId="{30F55301-07B6-4A5A-A52C-310165AAB29E}" type="presOf" srcId="{976A813E-D56F-499F-96E2-3715EF22455C}" destId="{DD18708F-4F5D-4E02-8E26-53F5B00D7DC5}" srcOrd="1" destOrd="0" presId="urn:microsoft.com/office/officeart/2005/8/layout/process2"/>
    <dgm:cxn modelId="{6B669545-3CE1-4A21-9DF5-8AC40464A140}" srcId="{AD595262-0B9B-4C7A-A804-58C213B6AA3D}" destId="{3808AAF7-43C5-4119-B135-C127B6EC8726}" srcOrd="0" destOrd="0" parTransId="{D9E52F67-C0F1-4AED-B7DF-254915C4189C}" sibTransId="{976A813E-D56F-499F-96E2-3715EF22455C}"/>
    <dgm:cxn modelId="{81E1B264-EF76-422B-A16D-4ECC28FB56D5}" type="presOf" srcId="{3808AAF7-43C5-4119-B135-C127B6EC8726}" destId="{E5972300-36B6-46A1-9C70-49929EBB55E1}" srcOrd="0" destOrd="0" presId="urn:microsoft.com/office/officeart/2005/8/layout/process2"/>
    <dgm:cxn modelId="{98869C36-6541-4B34-8D75-F7C2272A05F9}" type="presOf" srcId="{AD595262-0B9B-4C7A-A804-58C213B6AA3D}" destId="{5136A3C9-7A5D-4FDA-8FF1-DE28D0849521}" srcOrd="0" destOrd="0" presId="urn:microsoft.com/office/officeart/2005/8/layout/process2"/>
    <dgm:cxn modelId="{CE0E069D-2808-479B-B8E0-0598ED56D2E2}" type="presParOf" srcId="{5136A3C9-7A5D-4FDA-8FF1-DE28D0849521}" destId="{E5972300-36B6-46A1-9C70-49929EBB55E1}" srcOrd="0" destOrd="0" presId="urn:microsoft.com/office/officeart/2005/8/layout/process2"/>
    <dgm:cxn modelId="{2CFCACD0-2693-42BD-828A-5696EBBFB3CE}" type="presParOf" srcId="{5136A3C9-7A5D-4FDA-8FF1-DE28D0849521}" destId="{85C9ECD8-32DF-42EC-B632-21624D54939E}" srcOrd="1" destOrd="0" presId="urn:microsoft.com/office/officeart/2005/8/layout/process2"/>
    <dgm:cxn modelId="{99362491-3B99-4406-8FCA-6BD466A6A8AB}" type="presParOf" srcId="{85C9ECD8-32DF-42EC-B632-21624D54939E}" destId="{DD18708F-4F5D-4E02-8E26-53F5B00D7DC5}" srcOrd="0" destOrd="0" presId="urn:microsoft.com/office/officeart/2005/8/layout/process2"/>
    <dgm:cxn modelId="{D5336420-A40D-482B-938E-A226F0C7BA09}" type="presParOf" srcId="{5136A3C9-7A5D-4FDA-8FF1-DE28D0849521}" destId="{76AE95E2-87E2-4820-8C50-287EA579E7EF}" srcOrd="2" destOrd="0" presId="urn:microsoft.com/office/officeart/2005/8/layout/process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B0499-5821-4F95-9B11-5E8BE110053D}">
      <dsp:nvSpPr>
        <dsp:cNvPr id="0" name=""/>
        <dsp:cNvSpPr/>
      </dsp:nvSpPr>
      <dsp:spPr>
        <a:xfrm>
          <a:off x="2681125" y="209"/>
          <a:ext cx="1418319" cy="750665"/>
        </a:xfrm>
        <a:prstGeom prst="roundRect">
          <a:avLst/>
        </a:prstGeom>
        <a:solidFill>
          <a:schemeClr val="accent2">
            <a:lumMod val="75000"/>
          </a:schemeClr>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cap="none" spc="0" dirty="0" smtClean="0">
              <a:ln w="0"/>
              <a:solidFill>
                <a:schemeClr val="tx1"/>
              </a:solidFill>
              <a:effectLst/>
            </a:rPr>
            <a:t>Set goals and objectives</a:t>
          </a:r>
          <a:endParaRPr lang="en-US" sz="1400" b="1" kern="1200" cap="none" spc="0" dirty="0">
            <a:ln w="0"/>
            <a:solidFill>
              <a:schemeClr val="tx1"/>
            </a:solidFill>
            <a:effectLst/>
          </a:endParaRPr>
        </a:p>
      </dsp:txBody>
      <dsp:txXfrm>
        <a:off x="2717769" y="36853"/>
        <a:ext cx="1345031" cy="677377"/>
      </dsp:txXfrm>
    </dsp:sp>
    <dsp:sp modelId="{B2651F37-6978-483B-AD66-A82B9B25B93A}">
      <dsp:nvSpPr>
        <dsp:cNvPr id="0" name=""/>
        <dsp:cNvSpPr/>
      </dsp:nvSpPr>
      <dsp:spPr>
        <a:xfrm>
          <a:off x="1888503" y="375542"/>
          <a:ext cx="3003562" cy="3003562"/>
        </a:xfrm>
        <a:custGeom>
          <a:avLst/>
          <a:gdLst/>
          <a:ahLst/>
          <a:cxnLst/>
          <a:rect l="0" t="0" r="0" b="0"/>
          <a:pathLst>
            <a:path>
              <a:moveTo>
                <a:pt x="2334845" y="252241"/>
              </a:moveTo>
              <a:arcTo wR="1501781" hR="1501781" stAng="18221475" swAng="1008769"/>
            </a:path>
          </a:pathLst>
        </a:custGeom>
        <a:noFill/>
        <a:ln w="28575" cap="rnd" cmpd="sng" algn="ctr">
          <a:solidFill>
            <a:scrgbClr r="0" g="0" b="0"/>
          </a:solidFill>
          <a:prstDash val="solid"/>
          <a:tailEnd type="arrow"/>
        </a:ln>
        <a:effectLst/>
      </dsp:spPr>
      <dsp:style>
        <a:lnRef idx="1">
          <a:scrgbClr r="0" g="0" b="0"/>
        </a:lnRef>
        <a:fillRef idx="0">
          <a:scrgbClr r="0" g="0" b="0"/>
        </a:fillRef>
        <a:effectRef idx="0">
          <a:scrgbClr r="0" g="0" b="0"/>
        </a:effectRef>
        <a:fontRef idx="minor"/>
      </dsp:style>
    </dsp:sp>
    <dsp:sp modelId="{256FEFB6-9E6F-45CD-AC10-CE55E8C1F3BA}">
      <dsp:nvSpPr>
        <dsp:cNvPr id="0" name=""/>
        <dsp:cNvSpPr/>
      </dsp:nvSpPr>
      <dsp:spPr>
        <a:xfrm>
          <a:off x="4081087" y="1037915"/>
          <a:ext cx="1474954" cy="750665"/>
        </a:xfrm>
        <a:prstGeom prst="roundRect">
          <a:avLst/>
        </a:prstGeom>
        <a:solidFill>
          <a:srgbClr val="FF0000"/>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n>
                <a:noFill/>
              </a:ln>
              <a:solidFill>
                <a:schemeClr val="tx1"/>
              </a:solidFill>
              <a:effectLst/>
            </a:rPr>
            <a:t>Provide continual feedback</a:t>
          </a:r>
          <a:endParaRPr lang="en-US" sz="1400" b="1" kern="1200" dirty="0">
            <a:ln>
              <a:noFill/>
            </a:ln>
            <a:solidFill>
              <a:schemeClr val="tx1"/>
            </a:solidFill>
            <a:effectLst/>
          </a:endParaRPr>
        </a:p>
      </dsp:txBody>
      <dsp:txXfrm>
        <a:off x="4117731" y="1074559"/>
        <a:ext cx="1401666" cy="677377"/>
      </dsp:txXfrm>
    </dsp:sp>
    <dsp:sp modelId="{E8F186D5-D852-40F1-87AB-387441BB3826}">
      <dsp:nvSpPr>
        <dsp:cNvPr id="0" name=""/>
        <dsp:cNvSpPr/>
      </dsp:nvSpPr>
      <dsp:spPr>
        <a:xfrm>
          <a:off x="1924273" y="624205"/>
          <a:ext cx="3003562" cy="3003562"/>
        </a:xfrm>
        <a:custGeom>
          <a:avLst/>
          <a:gdLst/>
          <a:ahLst/>
          <a:cxnLst/>
          <a:rect l="0" t="0" r="0" b="0"/>
          <a:pathLst>
            <a:path>
              <a:moveTo>
                <a:pt x="2993256" y="1326139"/>
              </a:moveTo>
              <a:arcTo wR="1501781" hR="1501781" stAng="21197014" swAng="1152329"/>
            </a:path>
          </a:pathLst>
        </a:custGeom>
        <a:noFill/>
        <a:ln w="28575" cap="rnd" cmpd="sng" algn="ctr">
          <a:solidFill>
            <a:scrgbClr r="0" g="0" b="0"/>
          </a:solidFill>
          <a:prstDash val="solid"/>
          <a:tailEnd type="arrow"/>
        </a:ln>
        <a:effectLst/>
      </dsp:spPr>
      <dsp:style>
        <a:lnRef idx="1">
          <a:scrgbClr r="0" g="0" b="0"/>
        </a:lnRef>
        <a:fillRef idx="0">
          <a:scrgbClr r="0" g="0" b="0"/>
        </a:fillRef>
        <a:effectRef idx="0">
          <a:scrgbClr r="0" g="0" b="0"/>
        </a:effectRef>
        <a:fontRef idx="minor"/>
      </dsp:style>
    </dsp:sp>
    <dsp:sp modelId="{F13051E1-6463-4D22-B7E4-2016D12D5D32}">
      <dsp:nvSpPr>
        <dsp:cNvPr id="0" name=""/>
        <dsp:cNvSpPr/>
      </dsp:nvSpPr>
      <dsp:spPr>
        <a:xfrm>
          <a:off x="3658437" y="2608870"/>
          <a:ext cx="1900119" cy="706053"/>
        </a:xfrm>
        <a:prstGeom prst="roundRect">
          <a:avLst/>
        </a:prstGeom>
        <a:solidFill>
          <a:schemeClr val="accent5">
            <a:hueOff val="-1307943"/>
            <a:satOff val="7781"/>
            <a:lumOff val="3137"/>
            <a:alphaOff val="0"/>
          </a:schemeClr>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ts val="0"/>
            </a:spcAft>
          </a:pPr>
          <a:r>
            <a:rPr lang="en-US" sz="1400" b="1" kern="1200" dirty="0" smtClean="0">
              <a:solidFill>
                <a:schemeClr val="tx1"/>
              </a:solidFill>
            </a:rPr>
            <a:t>Isolate performance issues, provide coaching/</a:t>
          </a:r>
        </a:p>
        <a:p>
          <a:pPr lvl="0" algn="ctr" defTabSz="622300">
            <a:lnSpc>
              <a:spcPct val="90000"/>
            </a:lnSpc>
            <a:spcBef>
              <a:spcPct val="0"/>
            </a:spcBef>
            <a:spcAft>
              <a:spcPts val="0"/>
            </a:spcAft>
          </a:pPr>
          <a:r>
            <a:rPr lang="en-US" sz="1400" b="1" kern="1200" dirty="0" smtClean="0">
              <a:solidFill>
                <a:schemeClr val="tx1"/>
              </a:solidFill>
            </a:rPr>
            <a:t>training</a:t>
          </a:r>
          <a:endParaRPr lang="en-US" sz="1400" b="1" kern="1200" dirty="0">
            <a:solidFill>
              <a:schemeClr val="tx1"/>
            </a:solidFill>
          </a:endParaRPr>
        </a:p>
      </dsp:txBody>
      <dsp:txXfrm>
        <a:off x="3692904" y="2643337"/>
        <a:ext cx="1831185" cy="637119"/>
      </dsp:txXfrm>
    </dsp:sp>
    <dsp:sp modelId="{04A745DF-8312-4305-A753-DB459363A9E8}">
      <dsp:nvSpPr>
        <dsp:cNvPr id="0" name=""/>
        <dsp:cNvSpPr/>
      </dsp:nvSpPr>
      <dsp:spPr>
        <a:xfrm>
          <a:off x="2214986" y="378496"/>
          <a:ext cx="3003562" cy="3003562"/>
        </a:xfrm>
        <a:custGeom>
          <a:avLst/>
          <a:gdLst/>
          <a:ahLst/>
          <a:cxnLst/>
          <a:rect l="0" t="0" r="0" b="0"/>
          <a:pathLst>
            <a:path>
              <a:moveTo>
                <a:pt x="1770688" y="2979291"/>
              </a:moveTo>
              <a:arcTo wR="1501781" hR="1501781" stAng="4781103" swAng="1271041"/>
            </a:path>
          </a:pathLst>
        </a:custGeom>
        <a:noFill/>
        <a:ln w="28575" cap="rnd" cmpd="sng" algn="ctr">
          <a:solidFill>
            <a:scrgbClr r="0" g="0" b="0"/>
          </a:solidFill>
          <a:prstDash val="solid"/>
          <a:tailEnd type="arrow"/>
        </a:ln>
        <a:effectLst/>
      </dsp:spPr>
      <dsp:style>
        <a:lnRef idx="1">
          <a:scrgbClr r="0" g="0" b="0"/>
        </a:lnRef>
        <a:fillRef idx="0">
          <a:scrgbClr r="0" g="0" b="0"/>
        </a:fillRef>
        <a:effectRef idx="0">
          <a:scrgbClr r="0" g="0" b="0"/>
        </a:effectRef>
        <a:fontRef idx="minor"/>
      </dsp:style>
    </dsp:sp>
    <dsp:sp modelId="{C2A25ABC-CEF1-4C8F-A162-68236AF65E06}">
      <dsp:nvSpPr>
        <dsp:cNvPr id="0" name=""/>
        <dsp:cNvSpPr/>
      </dsp:nvSpPr>
      <dsp:spPr>
        <a:xfrm>
          <a:off x="1649541" y="2617557"/>
          <a:ext cx="1609369" cy="706061"/>
        </a:xfrm>
        <a:prstGeom prst="roundRect">
          <a:avLst/>
        </a:prstGeom>
        <a:solidFill>
          <a:srgbClr val="FFFF00"/>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Evaluate &amp; measure performance progress</a:t>
          </a:r>
          <a:endParaRPr lang="en-US" sz="1400" b="1" kern="1200" dirty="0">
            <a:solidFill>
              <a:schemeClr val="tx1"/>
            </a:solidFill>
          </a:endParaRPr>
        </a:p>
      </dsp:txBody>
      <dsp:txXfrm>
        <a:off x="1684008" y="2652024"/>
        <a:ext cx="1540435" cy="637127"/>
      </dsp:txXfrm>
    </dsp:sp>
    <dsp:sp modelId="{83BA19AD-19E0-4812-95AA-7503F025B5BD}">
      <dsp:nvSpPr>
        <dsp:cNvPr id="0" name=""/>
        <dsp:cNvSpPr/>
      </dsp:nvSpPr>
      <dsp:spPr>
        <a:xfrm>
          <a:off x="1890952" y="263831"/>
          <a:ext cx="3003562" cy="3003562"/>
        </a:xfrm>
        <a:custGeom>
          <a:avLst/>
          <a:gdLst/>
          <a:ahLst/>
          <a:cxnLst/>
          <a:rect l="0" t="0" r="0" b="0"/>
          <a:pathLst>
            <a:path>
              <a:moveTo>
                <a:pt x="174816" y="2204996"/>
              </a:moveTo>
              <a:arcTo wR="1501781" hR="1501781" stAng="9124739" swAng="1224257"/>
            </a:path>
          </a:pathLst>
        </a:custGeom>
        <a:noFill/>
        <a:ln w="28575" cap="rnd" cmpd="sng" algn="ctr">
          <a:solidFill>
            <a:scrgbClr r="0" g="0" b="0"/>
          </a:solidFill>
          <a:prstDash val="solid"/>
          <a:tailEnd type="arrow"/>
        </a:ln>
        <a:effectLst/>
      </dsp:spPr>
      <dsp:style>
        <a:lnRef idx="1">
          <a:scrgbClr r="0" g="0" b="0"/>
        </a:lnRef>
        <a:fillRef idx="0">
          <a:scrgbClr r="0" g="0" b="0"/>
        </a:fillRef>
        <a:effectRef idx="0">
          <a:scrgbClr r="0" g="0" b="0"/>
        </a:effectRef>
        <a:fontRef idx="minor"/>
      </dsp:style>
    </dsp:sp>
    <dsp:sp modelId="{A604145F-04B3-413D-93E9-7C56FF025647}">
      <dsp:nvSpPr>
        <dsp:cNvPr id="0" name=""/>
        <dsp:cNvSpPr/>
      </dsp:nvSpPr>
      <dsp:spPr>
        <a:xfrm>
          <a:off x="1201599" y="1037915"/>
          <a:ext cx="1520814" cy="750665"/>
        </a:xfrm>
        <a:prstGeom prst="roundRect">
          <a:avLst/>
        </a:prstGeom>
        <a:solidFill>
          <a:srgbClr val="9966FF"/>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Recognize &amp; reinforce positive performance</a:t>
          </a:r>
          <a:endParaRPr lang="en-US" sz="1400" b="1" kern="1200" dirty="0">
            <a:solidFill>
              <a:schemeClr val="tx1"/>
            </a:solidFill>
          </a:endParaRPr>
        </a:p>
      </dsp:txBody>
      <dsp:txXfrm>
        <a:off x="1238243" y="1074559"/>
        <a:ext cx="1447526" cy="677377"/>
      </dsp:txXfrm>
    </dsp:sp>
    <dsp:sp modelId="{0FA826C7-ADEF-4EFE-A2B4-DF323C8E0336}">
      <dsp:nvSpPr>
        <dsp:cNvPr id="0" name=""/>
        <dsp:cNvSpPr/>
      </dsp:nvSpPr>
      <dsp:spPr>
        <a:xfrm>
          <a:off x="1888503" y="375542"/>
          <a:ext cx="3003562" cy="3003562"/>
        </a:xfrm>
        <a:custGeom>
          <a:avLst/>
          <a:gdLst/>
          <a:ahLst/>
          <a:cxnLst/>
          <a:rect l="0" t="0" r="0" b="0"/>
          <a:pathLst>
            <a:path>
              <a:moveTo>
                <a:pt x="342902" y="546613"/>
              </a:moveTo>
              <a:arcTo wR="1501781" hR="1501781" stAng="13169755" swAng="1008769"/>
            </a:path>
          </a:pathLst>
        </a:custGeom>
        <a:noFill/>
        <a:ln w="28575" cap="rnd" cmpd="sng" algn="ctr">
          <a:solidFill>
            <a:scrgbClr r="0" g="0" b="0"/>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972300-36B6-46A1-9C70-49929EBB55E1}">
      <dsp:nvSpPr>
        <dsp:cNvPr id="0" name=""/>
        <dsp:cNvSpPr/>
      </dsp:nvSpPr>
      <dsp:spPr>
        <a:xfrm>
          <a:off x="602723" y="1022"/>
          <a:ext cx="2116872" cy="669741"/>
        </a:xfrm>
        <a:prstGeom prst="roundRect">
          <a:avLst>
            <a:gd name="adj" fmla="val 10000"/>
          </a:avLst>
        </a:prstGeom>
        <a:solidFill>
          <a:srgbClr val="FFC000"/>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Review job description and duties</a:t>
          </a:r>
          <a:endParaRPr lang="en-US" sz="1400" b="1" kern="1200" dirty="0">
            <a:solidFill>
              <a:schemeClr val="tx1"/>
            </a:solidFill>
          </a:endParaRPr>
        </a:p>
      </dsp:txBody>
      <dsp:txXfrm>
        <a:off x="622339" y="20638"/>
        <a:ext cx="2077640" cy="630509"/>
      </dsp:txXfrm>
    </dsp:sp>
    <dsp:sp modelId="{85C9ECD8-32DF-42EC-B632-21624D54939E}">
      <dsp:nvSpPr>
        <dsp:cNvPr id="0" name=""/>
        <dsp:cNvSpPr/>
      </dsp:nvSpPr>
      <dsp:spPr>
        <a:xfrm rot="5550406">
          <a:off x="1558819" y="949293"/>
          <a:ext cx="144266" cy="124881"/>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dirty="0"/>
        </a:p>
      </dsp:txBody>
      <dsp:txXfrm rot="-5400000">
        <a:off x="1594306" y="939619"/>
        <a:ext cx="74929" cy="106802"/>
      </dsp:txXfrm>
    </dsp:sp>
    <dsp:sp modelId="{76AE95E2-87E2-4820-8C50-287EA579E7EF}">
      <dsp:nvSpPr>
        <dsp:cNvPr id="0" name=""/>
        <dsp:cNvSpPr/>
      </dsp:nvSpPr>
      <dsp:spPr>
        <a:xfrm>
          <a:off x="367007" y="869815"/>
          <a:ext cx="2512234" cy="66974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Ensure employee trained to perform essential duties</a:t>
          </a:r>
          <a:endParaRPr lang="en-US" sz="1400" b="1" kern="1200" dirty="0">
            <a:solidFill>
              <a:schemeClr val="tx1"/>
            </a:solidFill>
          </a:endParaRPr>
        </a:p>
      </dsp:txBody>
      <dsp:txXfrm>
        <a:off x="386623" y="889431"/>
        <a:ext cx="2473002" cy="630509"/>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defRPr sz="1200" smtClean="0"/>
            </a:lvl1pPr>
          </a:lstStyle>
          <a:p>
            <a:pPr>
              <a:defRPr/>
            </a:pPr>
            <a:endParaRPr lang="en-US" dirty="0"/>
          </a:p>
        </p:txBody>
      </p:sp>
      <p:sp>
        <p:nvSpPr>
          <p:cNvPr id="56323" name="Rectangle 3"/>
          <p:cNvSpPr>
            <a:spLocks noGrp="1" noChangeArrowheads="1"/>
          </p:cNvSpPr>
          <p:nvPr>
            <p:ph type="dt" sz="quarter" idx="1"/>
          </p:nvPr>
        </p:nvSpPr>
        <p:spPr bwMode="auto">
          <a:xfrm>
            <a:off x="3884614" y="0"/>
            <a:ext cx="2971800" cy="464820"/>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a:defRPr sz="1200" smtClean="0"/>
            </a:lvl1pPr>
          </a:lstStyle>
          <a:p>
            <a:pPr>
              <a:defRPr/>
            </a:pPr>
            <a:endParaRPr lang="en-US" dirty="0"/>
          </a:p>
        </p:txBody>
      </p:sp>
      <p:sp>
        <p:nvSpPr>
          <p:cNvPr id="56324" name="Rectangle 4"/>
          <p:cNvSpPr>
            <a:spLocks noGrp="1" noChangeArrowheads="1"/>
          </p:cNvSpPr>
          <p:nvPr>
            <p:ph type="ftr" sz="quarter" idx="2"/>
          </p:nvPr>
        </p:nvSpPr>
        <p:spPr bwMode="auto">
          <a:xfrm>
            <a:off x="0" y="8829966"/>
            <a:ext cx="2971800" cy="464820"/>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defRPr sz="1200" smtClean="0"/>
            </a:lvl1pPr>
          </a:lstStyle>
          <a:p>
            <a:pPr>
              <a:defRPr/>
            </a:pPr>
            <a:endParaRPr lang="en-US" dirty="0"/>
          </a:p>
        </p:txBody>
      </p:sp>
      <p:sp>
        <p:nvSpPr>
          <p:cNvPr id="56325" name="Rectangle 5"/>
          <p:cNvSpPr>
            <a:spLocks noGrp="1" noChangeArrowheads="1"/>
          </p:cNvSpPr>
          <p:nvPr>
            <p:ph type="sldNum" sz="quarter" idx="3"/>
          </p:nvPr>
        </p:nvSpPr>
        <p:spPr bwMode="auto">
          <a:xfrm>
            <a:off x="3884614" y="8829966"/>
            <a:ext cx="2971800" cy="464820"/>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a:defRPr sz="1200" smtClean="0"/>
            </a:lvl1pPr>
          </a:lstStyle>
          <a:p>
            <a:pPr>
              <a:defRPr/>
            </a:pPr>
            <a:fld id="{1372F2EB-9D20-48D9-85D0-538497BEA376}" type="slidenum">
              <a:rPr lang="en-US"/>
              <a:pPr>
                <a:defRPr/>
              </a:pPr>
              <a:t>‹#›</a:t>
            </a:fld>
            <a:endParaRPr lang="en-US" dirty="0"/>
          </a:p>
        </p:txBody>
      </p:sp>
    </p:spTree>
    <p:extLst>
      <p:ext uri="{BB962C8B-B14F-4D97-AF65-F5344CB8AC3E}">
        <p14:creationId xmlns:p14="http://schemas.microsoft.com/office/powerpoint/2010/main" val="2801737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884614" y="0"/>
            <a:ext cx="2971800" cy="464820"/>
          </a:xfrm>
          <a:prstGeom prst="rect">
            <a:avLst/>
          </a:prstGeom>
        </p:spPr>
        <p:txBody>
          <a:bodyPr vert="horz" lIns="92492" tIns="46246" rIns="92492" bIns="46246" rtlCol="0"/>
          <a:lstStyle>
            <a:lvl1pPr algn="r">
              <a:defRPr sz="1200"/>
            </a:lvl1pPr>
          </a:lstStyle>
          <a:p>
            <a:fld id="{0A84240E-603C-4199-B8EA-219D365C178C}" type="datetimeFigureOut">
              <a:rPr lang="en-US" smtClean="0"/>
              <a:t>10/30/2018</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829966"/>
            <a:ext cx="2971800" cy="464820"/>
          </a:xfrm>
          <a:prstGeom prst="rect">
            <a:avLst/>
          </a:prstGeom>
        </p:spPr>
        <p:txBody>
          <a:bodyPr vert="horz" lIns="92492" tIns="46246" rIns="92492" bIns="46246" rtlCol="0" anchor="b"/>
          <a:lstStyle>
            <a:lvl1pPr algn="r">
              <a:defRPr sz="1200"/>
            </a:lvl1pPr>
          </a:lstStyle>
          <a:p>
            <a:fld id="{F182F79B-B28F-4A46-9A00-86E11536DE6B}" type="slidenum">
              <a:rPr lang="en-US" smtClean="0"/>
              <a:t>‹#›</a:t>
            </a:fld>
            <a:endParaRPr lang="en-US" dirty="0"/>
          </a:p>
        </p:txBody>
      </p:sp>
    </p:spTree>
    <p:extLst>
      <p:ext uri="{BB962C8B-B14F-4D97-AF65-F5344CB8AC3E}">
        <p14:creationId xmlns:p14="http://schemas.microsoft.com/office/powerpoint/2010/main" val="89673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F182F79B-B28F-4A46-9A00-86E11536DE6B}" type="slidenum">
              <a:rPr lang="en-US" smtClean="0"/>
              <a:t>1</a:t>
            </a:fld>
            <a:endParaRPr lang="en-US" dirty="0"/>
          </a:p>
        </p:txBody>
      </p:sp>
    </p:spTree>
    <p:extLst>
      <p:ext uri="{BB962C8B-B14F-4D97-AF65-F5344CB8AC3E}">
        <p14:creationId xmlns:p14="http://schemas.microsoft.com/office/powerpoint/2010/main" val="3064593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lgn="l" defTabSz="914400" rtl="0" eaLnBrk="1" latinLnBrk="0" hangingPunct="1">
              <a:buFont typeface="Arial" panose="020B0604020202020204" pitchFamily="34" charset="0"/>
              <a:buChar char="•"/>
            </a:pPr>
            <a:endParaRPr lang="en-US" sz="1200" kern="1200" dirty="0" smtClean="0">
              <a:solidFill>
                <a:schemeClr val="tx1"/>
              </a:solidFill>
              <a:latin typeface="+mn-lt"/>
              <a:ea typeface="+mn-ea"/>
              <a:cs typeface="+mn-cs"/>
            </a:endParaRP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2</a:t>
            </a:fld>
            <a:endParaRPr lang="en-US" dirty="0"/>
          </a:p>
        </p:txBody>
      </p:sp>
    </p:spTree>
    <p:extLst>
      <p:ext uri="{BB962C8B-B14F-4D97-AF65-F5344CB8AC3E}">
        <p14:creationId xmlns:p14="http://schemas.microsoft.com/office/powerpoint/2010/main" val="1307393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Performance</a:t>
            </a:r>
            <a:r>
              <a:rPr lang="en-US" sz="1200" kern="1200" baseline="0" dirty="0" smtClean="0">
                <a:solidFill>
                  <a:schemeClr val="tx1"/>
                </a:solidFill>
                <a:effectLst/>
                <a:latin typeface="+mn-lt"/>
                <a:ea typeface="+mn-ea"/>
                <a:cs typeface="+mn-cs"/>
              </a:rPr>
              <a:t> Evaluations serve as a very important communication tool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Employees have been shown to perform at their best when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they receive regular and positive reinforcement for their good work and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when they are notified as early as possible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if they are doing something wrong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Its a critical tool for managers to ensure regular, and constructive feedback to employees.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If its done right,</a:t>
            </a:r>
            <a:r>
              <a:rPr lang="en-US" sz="1200" kern="1200" baseline="0" dirty="0" smtClean="0">
                <a:solidFill>
                  <a:schemeClr val="tx1"/>
                </a:solidFill>
                <a:effectLst/>
                <a:latin typeface="+mn-lt"/>
                <a:ea typeface="+mn-ea"/>
                <a:cs typeface="+mn-cs"/>
              </a:rPr>
              <a:t> the performance evaluation will recognize good performance and reinforce positive behaviors that we want the employee to continue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And it will identify areas</a:t>
            </a:r>
            <a:r>
              <a:rPr lang="en-US" sz="1200" kern="1200" baseline="0" dirty="0" smtClean="0">
                <a:solidFill>
                  <a:schemeClr val="tx1"/>
                </a:solidFill>
                <a:effectLst/>
                <a:latin typeface="+mn-lt"/>
                <a:ea typeface="+mn-ea"/>
                <a:cs typeface="+mn-cs"/>
              </a:rPr>
              <a:t> where employees need to improve, so the employee can be successful</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It helps us managers get the results we want from the employees we supervise</a:t>
            </a:r>
          </a:p>
          <a:p>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3</a:t>
            </a:fld>
            <a:endParaRPr lang="en-US" dirty="0"/>
          </a:p>
        </p:txBody>
      </p:sp>
    </p:spTree>
    <p:extLst>
      <p:ext uri="{BB962C8B-B14F-4D97-AF65-F5344CB8AC3E}">
        <p14:creationId xmlns:p14="http://schemas.microsoft.com/office/powerpoint/2010/main" val="495110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4</a:t>
            </a:fld>
            <a:endParaRPr lang="en-US" dirty="0"/>
          </a:p>
        </p:txBody>
      </p:sp>
    </p:spTree>
    <p:extLst>
      <p:ext uri="{BB962C8B-B14F-4D97-AF65-F5344CB8AC3E}">
        <p14:creationId xmlns:p14="http://schemas.microsoft.com/office/powerpoint/2010/main" val="3066035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Performance Evaluations also support disciplinary actions </a:t>
            </a:r>
          </a:p>
          <a:p>
            <a:pPr marL="171450" indent="-171450">
              <a:buFont typeface="Arial" panose="020B0604020202020204" pitchFamily="34" charset="0"/>
              <a:buChar char="•"/>
            </a:pPr>
            <a:r>
              <a:rPr lang="en-US" dirty="0" smtClean="0"/>
              <a:t>now I hesitate</a:t>
            </a:r>
            <a:r>
              <a:rPr lang="en-US" baseline="0" dirty="0" smtClean="0"/>
              <a:t> to even talk about discipline, because an evaluation is not discipline, </a:t>
            </a:r>
          </a:p>
          <a:p>
            <a:pPr marL="171450" indent="-171450">
              <a:buFont typeface="Arial" panose="020B0604020202020204" pitchFamily="34" charset="0"/>
              <a:buChar char="•"/>
            </a:pPr>
            <a:r>
              <a:rPr lang="en-US" baseline="0" dirty="0" smtClean="0"/>
              <a:t>but it does serve as the District’s official record of the employee’s work performance.</a:t>
            </a:r>
          </a:p>
          <a:p>
            <a:pPr marL="171450" indent="-171450">
              <a:buFont typeface="Arial" panose="020B0604020202020204" pitchFamily="34" charset="0"/>
              <a:buChar char="•"/>
            </a:pPr>
            <a:r>
              <a:rPr lang="en-US" baseline="0" dirty="0" smtClean="0"/>
              <a:t>And because of that - its important evidence in legal proceedings</a:t>
            </a:r>
          </a:p>
          <a:p>
            <a:pPr marL="171450" indent="-171450">
              <a:buFont typeface="Arial" panose="020B0604020202020204" pitchFamily="34" charset="0"/>
              <a:buChar char="•"/>
            </a:pPr>
            <a:r>
              <a:rPr lang="en-US" baseline="0" dirty="0" smtClean="0"/>
              <a:t>It helps defend the District in grievances and other legal claims</a:t>
            </a:r>
          </a:p>
          <a:p>
            <a:pPr marL="171450" indent="-171450">
              <a:buFont typeface="Arial" panose="020B0604020202020204" pitchFamily="34" charset="0"/>
              <a:buChar char="•"/>
            </a:pPr>
            <a:r>
              <a:rPr lang="en-US" baseline="0" dirty="0" smtClean="0"/>
              <a:t>Anytime a manager wants to discipline an employee one of the first things we do is look at their past evaluations.</a:t>
            </a:r>
          </a:p>
          <a:p>
            <a:pPr marL="171450" indent="-171450">
              <a:buFont typeface="Arial" panose="020B0604020202020204" pitchFamily="34" charset="0"/>
              <a:buChar char="•"/>
            </a:pPr>
            <a:r>
              <a:rPr lang="en-US" baseline="0" dirty="0" smtClean="0"/>
              <a:t>By law, we can’t even give a 90 day notice without attaching their latest evaluation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5</a:t>
            </a:fld>
            <a:endParaRPr lang="en-US" dirty="0"/>
          </a:p>
        </p:txBody>
      </p:sp>
    </p:spTree>
    <p:extLst>
      <p:ext uri="{BB962C8B-B14F-4D97-AF65-F5344CB8AC3E}">
        <p14:creationId xmlns:p14="http://schemas.microsoft.com/office/powerpoint/2010/main" val="635999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Performance Evaluations also support disciplinary actions </a:t>
            </a:r>
          </a:p>
          <a:p>
            <a:pPr marL="171450" indent="-171450">
              <a:buFont typeface="Arial" panose="020B0604020202020204" pitchFamily="34" charset="0"/>
              <a:buChar char="•"/>
            </a:pPr>
            <a:r>
              <a:rPr lang="en-US" dirty="0" smtClean="0"/>
              <a:t>now I hesitate</a:t>
            </a:r>
            <a:r>
              <a:rPr lang="en-US" baseline="0" dirty="0" smtClean="0"/>
              <a:t> to even talk about discipline, because an evaluation is not discipline, </a:t>
            </a:r>
          </a:p>
          <a:p>
            <a:pPr marL="171450" indent="-171450">
              <a:buFont typeface="Arial" panose="020B0604020202020204" pitchFamily="34" charset="0"/>
              <a:buChar char="•"/>
            </a:pPr>
            <a:r>
              <a:rPr lang="en-US" baseline="0" dirty="0" smtClean="0"/>
              <a:t>but it does serve as the District’s official record of the employee’s work performance.</a:t>
            </a:r>
          </a:p>
          <a:p>
            <a:pPr marL="171450" indent="-171450">
              <a:buFont typeface="Arial" panose="020B0604020202020204" pitchFamily="34" charset="0"/>
              <a:buChar char="•"/>
            </a:pPr>
            <a:r>
              <a:rPr lang="en-US" baseline="0" dirty="0" smtClean="0"/>
              <a:t>And because of that - its important evidence in legal proceedings</a:t>
            </a:r>
          </a:p>
          <a:p>
            <a:pPr marL="171450" indent="-171450">
              <a:buFont typeface="Arial" panose="020B0604020202020204" pitchFamily="34" charset="0"/>
              <a:buChar char="•"/>
            </a:pPr>
            <a:r>
              <a:rPr lang="en-US" baseline="0" dirty="0" smtClean="0"/>
              <a:t>It helps defend the District in grievances and other legal claims</a:t>
            </a:r>
          </a:p>
          <a:p>
            <a:pPr marL="171450" indent="-171450">
              <a:buFont typeface="Arial" panose="020B0604020202020204" pitchFamily="34" charset="0"/>
              <a:buChar char="•"/>
            </a:pPr>
            <a:r>
              <a:rPr lang="en-US" baseline="0" dirty="0" smtClean="0"/>
              <a:t>Anytime a manager wants to discipline an employee one of the first things we do is look at their past evaluations.</a:t>
            </a:r>
          </a:p>
          <a:p>
            <a:pPr marL="171450" indent="-171450">
              <a:buFont typeface="Arial" panose="020B0604020202020204" pitchFamily="34" charset="0"/>
              <a:buChar char="•"/>
            </a:pPr>
            <a:r>
              <a:rPr lang="en-US" baseline="0" dirty="0" smtClean="0"/>
              <a:t>By law, we can’t even give a 90 day notice without attaching their latest evaluation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6</a:t>
            </a:fld>
            <a:endParaRPr lang="en-US" dirty="0"/>
          </a:p>
        </p:txBody>
      </p:sp>
    </p:spTree>
    <p:extLst>
      <p:ext uri="{BB962C8B-B14F-4D97-AF65-F5344CB8AC3E}">
        <p14:creationId xmlns:p14="http://schemas.microsoft.com/office/powerpoint/2010/main" val="3155094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182F79B-B28F-4A46-9A00-86E11536DE6B}" type="slidenum">
              <a:rPr lang="en-US" smtClean="0"/>
              <a:t>7</a:t>
            </a:fld>
            <a:endParaRPr lang="en-US" dirty="0"/>
          </a:p>
        </p:txBody>
      </p:sp>
    </p:spTree>
    <p:extLst>
      <p:ext uri="{BB962C8B-B14F-4D97-AF65-F5344CB8AC3E}">
        <p14:creationId xmlns:p14="http://schemas.microsoft.com/office/powerpoint/2010/main" val="2216721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F182F79B-B28F-4A46-9A00-86E11536DE6B}" type="slidenum">
              <a:rPr lang="en-US" smtClean="0"/>
              <a:t>8</a:t>
            </a:fld>
            <a:endParaRPr lang="en-US" dirty="0"/>
          </a:p>
        </p:txBody>
      </p:sp>
    </p:spTree>
    <p:extLst>
      <p:ext uri="{BB962C8B-B14F-4D97-AF65-F5344CB8AC3E}">
        <p14:creationId xmlns:p14="http://schemas.microsoft.com/office/powerpoint/2010/main" val="1577336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14</a:t>
            </a:fld>
            <a:endParaRPr lang="en-US" dirty="0"/>
          </a:p>
        </p:txBody>
      </p:sp>
    </p:spTree>
    <p:extLst>
      <p:ext uri="{BB962C8B-B14F-4D97-AF65-F5344CB8AC3E}">
        <p14:creationId xmlns:p14="http://schemas.microsoft.com/office/powerpoint/2010/main" val="685693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F8B9093-4546-4D11-B0B5-ACB944004E69}" type="slidenum">
              <a:rPr lang="en-US" smtClean="0"/>
              <a:pPr>
                <a:defRPr/>
              </a:pPr>
              <a:t>‹#›</a:t>
            </a:fld>
            <a:endParaRPr lang="en-US" dirty="0"/>
          </a:p>
        </p:txBody>
      </p:sp>
    </p:spTree>
    <p:extLst>
      <p:ext uri="{BB962C8B-B14F-4D97-AF65-F5344CB8AC3E}">
        <p14:creationId xmlns:p14="http://schemas.microsoft.com/office/powerpoint/2010/main" val="550230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C596A7E-A1A8-4C18-88B4-4715E9A85649}" type="slidenum">
              <a:rPr lang="en-US" smtClean="0"/>
              <a:pPr>
                <a:defRPr/>
              </a:pPr>
              <a:t>‹#›</a:t>
            </a:fld>
            <a:endParaRPr lang="en-US" dirty="0"/>
          </a:p>
        </p:txBody>
      </p:sp>
    </p:spTree>
    <p:extLst>
      <p:ext uri="{BB962C8B-B14F-4D97-AF65-F5344CB8AC3E}">
        <p14:creationId xmlns:p14="http://schemas.microsoft.com/office/powerpoint/2010/main" val="3926395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C596A7E-A1A8-4C18-88B4-4715E9A85649}" type="slidenum">
              <a:rPr lang="en-US" smtClean="0"/>
              <a:pPr>
                <a:defRPr/>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32317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C596A7E-A1A8-4C18-88B4-4715E9A85649}" type="slidenum">
              <a:rPr lang="en-US" smtClean="0"/>
              <a:pPr>
                <a:defRPr/>
              </a:pPr>
              <a:t>‹#›</a:t>
            </a:fld>
            <a:endParaRPr lang="en-US" dirty="0"/>
          </a:p>
        </p:txBody>
      </p:sp>
    </p:spTree>
    <p:extLst>
      <p:ext uri="{BB962C8B-B14F-4D97-AF65-F5344CB8AC3E}">
        <p14:creationId xmlns:p14="http://schemas.microsoft.com/office/powerpoint/2010/main" val="154583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C596A7E-A1A8-4C18-88B4-4715E9A85649}" type="slidenum">
              <a:rPr lang="en-US" smtClean="0"/>
              <a:pPr>
                <a:defRPr/>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88922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C596A7E-A1A8-4C18-88B4-4715E9A85649}" type="slidenum">
              <a:rPr lang="en-US" smtClean="0"/>
              <a:pPr>
                <a:defRPr/>
              </a:pPr>
              <a:t>‹#›</a:t>
            </a:fld>
            <a:endParaRPr lang="en-US" dirty="0"/>
          </a:p>
        </p:txBody>
      </p:sp>
    </p:spTree>
    <p:extLst>
      <p:ext uri="{BB962C8B-B14F-4D97-AF65-F5344CB8AC3E}">
        <p14:creationId xmlns:p14="http://schemas.microsoft.com/office/powerpoint/2010/main" val="1280257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CBAE4952-4D81-47CB-8D5A-FF01606C40A2}" type="slidenum">
              <a:rPr lang="en-US" smtClean="0"/>
              <a:pPr>
                <a:defRPr/>
              </a:pPr>
              <a:t>‹#›</a:t>
            </a:fld>
            <a:endParaRPr lang="en-US" dirty="0"/>
          </a:p>
        </p:txBody>
      </p:sp>
    </p:spTree>
    <p:extLst>
      <p:ext uri="{BB962C8B-B14F-4D97-AF65-F5344CB8AC3E}">
        <p14:creationId xmlns:p14="http://schemas.microsoft.com/office/powerpoint/2010/main" val="1390445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7FF43B2-F568-490E-8677-67E8044A4A74}" type="slidenum">
              <a:rPr lang="en-US" smtClean="0"/>
              <a:pPr>
                <a:defRPr/>
              </a:pPr>
              <a:t>‹#›</a:t>
            </a:fld>
            <a:endParaRPr lang="en-US" dirty="0"/>
          </a:p>
        </p:txBody>
      </p:sp>
    </p:spTree>
    <p:extLst>
      <p:ext uri="{BB962C8B-B14F-4D97-AF65-F5344CB8AC3E}">
        <p14:creationId xmlns:p14="http://schemas.microsoft.com/office/powerpoint/2010/main" val="2212100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FBA9413-1019-44FC-98F2-F0B7AEAEF993}" type="slidenum">
              <a:rPr lang="en-US" smtClean="0"/>
              <a:pPr>
                <a:defRPr/>
              </a:pPr>
              <a:t>‹#›</a:t>
            </a:fld>
            <a:endParaRPr lang="en-US" dirty="0"/>
          </a:p>
        </p:txBody>
      </p:sp>
    </p:spTree>
    <p:extLst>
      <p:ext uri="{BB962C8B-B14F-4D97-AF65-F5344CB8AC3E}">
        <p14:creationId xmlns:p14="http://schemas.microsoft.com/office/powerpoint/2010/main" val="3494165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2E38094-08A6-41D2-A8CB-336C504D8171}" type="slidenum">
              <a:rPr lang="en-US" smtClean="0"/>
              <a:pPr>
                <a:defRPr/>
              </a:pPr>
              <a:t>‹#›</a:t>
            </a:fld>
            <a:endParaRPr lang="en-US" dirty="0"/>
          </a:p>
        </p:txBody>
      </p:sp>
    </p:spTree>
    <p:extLst>
      <p:ext uri="{BB962C8B-B14F-4D97-AF65-F5344CB8AC3E}">
        <p14:creationId xmlns:p14="http://schemas.microsoft.com/office/powerpoint/2010/main" val="818276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3A8C545-43A8-4CE8-ACA3-6E1502EACDAE}" type="slidenum">
              <a:rPr lang="en-US" smtClean="0"/>
              <a:pPr>
                <a:defRPr/>
              </a:pPr>
              <a:t>‹#›</a:t>
            </a:fld>
            <a:endParaRPr lang="en-US" dirty="0"/>
          </a:p>
        </p:txBody>
      </p:sp>
    </p:spTree>
    <p:extLst>
      <p:ext uri="{BB962C8B-B14F-4D97-AF65-F5344CB8AC3E}">
        <p14:creationId xmlns:p14="http://schemas.microsoft.com/office/powerpoint/2010/main" val="2191546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83EFCEBF-BE13-449F-AAA0-AA0E5750622D}" type="slidenum">
              <a:rPr lang="en-US" smtClean="0"/>
              <a:pPr>
                <a:defRPr/>
              </a:pPr>
              <a:t>‹#›</a:t>
            </a:fld>
            <a:endParaRPr lang="en-US" dirty="0"/>
          </a:p>
        </p:txBody>
      </p:sp>
    </p:spTree>
    <p:extLst>
      <p:ext uri="{BB962C8B-B14F-4D97-AF65-F5344CB8AC3E}">
        <p14:creationId xmlns:p14="http://schemas.microsoft.com/office/powerpoint/2010/main" val="3788325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6C074471-8E31-45C0-A80D-BF7C09DA3486}" type="slidenum">
              <a:rPr lang="en-US" smtClean="0"/>
              <a:pPr>
                <a:defRPr/>
              </a:pPr>
              <a:t>‹#›</a:t>
            </a:fld>
            <a:endParaRPr lang="en-US" dirty="0"/>
          </a:p>
        </p:txBody>
      </p:sp>
    </p:spTree>
    <p:extLst>
      <p:ext uri="{BB962C8B-B14F-4D97-AF65-F5344CB8AC3E}">
        <p14:creationId xmlns:p14="http://schemas.microsoft.com/office/powerpoint/2010/main" val="1800938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03E46A0A-9E9B-4AB5-AD0E-A16B5DE1DDFC}" type="slidenum">
              <a:rPr lang="en-US" smtClean="0"/>
              <a:pPr>
                <a:defRPr/>
              </a:pPr>
              <a:t>‹#›</a:t>
            </a:fld>
            <a:endParaRPr lang="en-US" dirty="0"/>
          </a:p>
        </p:txBody>
      </p:sp>
    </p:spTree>
    <p:extLst>
      <p:ext uri="{BB962C8B-B14F-4D97-AF65-F5344CB8AC3E}">
        <p14:creationId xmlns:p14="http://schemas.microsoft.com/office/powerpoint/2010/main" val="1282723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A77CB7D0-8866-429A-8619-3D2F260D4DE7}" type="slidenum">
              <a:rPr lang="en-US" smtClean="0"/>
              <a:pPr>
                <a:defRPr/>
              </a:pPr>
              <a:t>‹#›</a:t>
            </a:fld>
            <a:endParaRPr lang="en-US" dirty="0"/>
          </a:p>
        </p:txBody>
      </p:sp>
    </p:spTree>
    <p:extLst>
      <p:ext uri="{BB962C8B-B14F-4D97-AF65-F5344CB8AC3E}">
        <p14:creationId xmlns:p14="http://schemas.microsoft.com/office/powerpoint/2010/main" val="338264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0829C69-66BB-434E-A9EF-A009DB2A48FE}" type="slidenum">
              <a:rPr lang="en-US" smtClean="0"/>
              <a:pPr>
                <a:defRPr/>
              </a:pPr>
              <a:t>‹#›</a:t>
            </a:fld>
            <a:endParaRPr lang="en-US" dirty="0"/>
          </a:p>
        </p:txBody>
      </p:sp>
    </p:spTree>
    <p:extLst>
      <p:ext uri="{BB962C8B-B14F-4D97-AF65-F5344CB8AC3E}">
        <p14:creationId xmlns:p14="http://schemas.microsoft.com/office/powerpoint/2010/main" val="2440941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BC596A7E-A1A8-4C18-88B4-4715E9A85649}" type="slidenum">
              <a:rPr lang="en-US" smtClean="0"/>
              <a:pPr>
                <a:defRPr/>
              </a:pPr>
              <a:t>‹#›</a:t>
            </a:fld>
            <a:endParaRPr lang="en-US" dirty="0"/>
          </a:p>
        </p:txBody>
      </p:sp>
    </p:spTree>
    <p:extLst>
      <p:ext uri="{BB962C8B-B14F-4D97-AF65-F5344CB8AC3E}">
        <p14:creationId xmlns:p14="http://schemas.microsoft.com/office/powerpoint/2010/main" val="206732730"/>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 id="2147483994" r:id="rId12"/>
    <p:sldLayoutId id="2147483995" r:id="rId13"/>
    <p:sldLayoutId id="2147483996" r:id="rId14"/>
    <p:sldLayoutId id="2147483997" r:id="rId15"/>
    <p:sldLayoutId id="214748399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381000" y="533400"/>
            <a:ext cx="7467600" cy="5867400"/>
          </a:xfrm>
        </p:spPr>
        <p:txBody>
          <a:bodyPr>
            <a:normAutofit fontScale="90000"/>
          </a:bodyPr>
          <a:lstStyle/>
          <a:p>
            <a:pPr algn="ctr"/>
            <a:r>
              <a:rPr lang="en-US" sz="5300" b="1" dirty="0">
                <a:solidFill>
                  <a:srgbClr val="0070C0"/>
                </a:solidFill>
              </a:rPr>
              <a:t>Performance </a:t>
            </a:r>
            <a:br>
              <a:rPr lang="en-US" sz="5300" b="1" dirty="0">
                <a:solidFill>
                  <a:srgbClr val="0070C0"/>
                </a:solidFill>
              </a:rPr>
            </a:br>
            <a:r>
              <a:rPr lang="en-US" sz="5300" b="1" dirty="0">
                <a:solidFill>
                  <a:srgbClr val="0070C0"/>
                </a:solidFill>
              </a:rPr>
              <a:t>Evaluations Workshop</a:t>
            </a:r>
            <a:r>
              <a:rPr lang="en-US" sz="4800" b="1" dirty="0" smtClean="0">
                <a:latin typeface="+mn-lt"/>
              </a:rPr>
              <a:t/>
            </a:r>
            <a:br>
              <a:rPr lang="en-US" sz="4800" b="1" dirty="0" smtClean="0">
                <a:latin typeface="+mn-lt"/>
              </a:rPr>
            </a:br>
            <a:r>
              <a:rPr lang="en-US" sz="2000" b="1" dirty="0">
                <a:solidFill>
                  <a:srgbClr val="0070C0"/>
                </a:solidFill>
                <a:latin typeface="+mn-lt"/>
                <a:cs typeface="Arial" pitchFamily="34" charset="0"/>
              </a:rPr>
              <a:t/>
            </a:r>
            <a:br>
              <a:rPr lang="en-US" sz="2000" b="1" dirty="0">
                <a:solidFill>
                  <a:srgbClr val="0070C0"/>
                </a:solidFill>
                <a:latin typeface="+mn-lt"/>
                <a:cs typeface="Arial" pitchFamily="34" charset="0"/>
              </a:rPr>
            </a:br>
            <a:r>
              <a:rPr lang="en-US" sz="2400" b="1" dirty="0">
                <a:solidFill>
                  <a:schemeClr val="tx1"/>
                </a:solidFill>
                <a:latin typeface="+mn-lt"/>
                <a:cs typeface="Arial" pitchFamily="34" charset="0"/>
              </a:rPr>
              <a:t>Districtwide Managers’ Meeting</a:t>
            </a:r>
            <a:br>
              <a:rPr lang="en-US" sz="2400" b="1" dirty="0">
                <a:solidFill>
                  <a:schemeClr val="tx1"/>
                </a:solidFill>
                <a:latin typeface="+mn-lt"/>
                <a:cs typeface="Arial" pitchFamily="34" charset="0"/>
              </a:rPr>
            </a:br>
            <a:r>
              <a:rPr lang="en-US" sz="2400" b="1" dirty="0">
                <a:solidFill>
                  <a:schemeClr val="tx1"/>
                </a:solidFill>
                <a:latin typeface="+mn-lt"/>
                <a:cs typeface="Arial" pitchFamily="34" charset="0"/>
              </a:rPr>
              <a:t/>
            </a:r>
            <a:br>
              <a:rPr lang="en-US" sz="2400" b="1" dirty="0">
                <a:solidFill>
                  <a:schemeClr val="tx1"/>
                </a:solidFill>
                <a:latin typeface="+mn-lt"/>
                <a:cs typeface="Arial" pitchFamily="34" charset="0"/>
              </a:rPr>
            </a:br>
            <a:r>
              <a:rPr lang="en-US" sz="2400" b="1" dirty="0">
                <a:solidFill>
                  <a:schemeClr val="tx1"/>
                </a:solidFill>
                <a:latin typeface="+mn-lt"/>
                <a:cs typeface="Arial" pitchFamily="34" charset="0"/>
              </a:rPr>
              <a:t>Presented by:</a:t>
            </a:r>
            <a:br>
              <a:rPr lang="en-US" sz="2400" b="1" dirty="0">
                <a:solidFill>
                  <a:schemeClr val="tx1"/>
                </a:solidFill>
                <a:latin typeface="+mn-lt"/>
                <a:cs typeface="Arial" pitchFamily="34" charset="0"/>
              </a:rPr>
            </a:br>
            <a:r>
              <a:rPr lang="en-US" sz="2400" b="1" dirty="0">
                <a:solidFill>
                  <a:schemeClr val="tx1"/>
                </a:solidFill>
                <a:latin typeface="+mn-lt"/>
                <a:cs typeface="Arial" pitchFamily="34" charset="0"/>
              </a:rPr>
              <a:t/>
            </a:r>
            <a:br>
              <a:rPr lang="en-US" sz="2400" b="1" dirty="0">
                <a:solidFill>
                  <a:schemeClr val="tx1"/>
                </a:solidFill>
                <a:latin typeface="+mn-lt"/>
                <a:cs typeface="Arial" pitchFamily="34" charset="0"/>
              </a:rPr>
            </a:br>
            <a:r>
              <a:rPr lang="en-US" sz="2400" b="1" dirty="0">
                <a:solidFill>
                  <a:schemeClr val="tx1"/>
                </a:solidFill>
                <a:latin typeface="+mn-lt"/>
                <a:cs typeface="Arial" pitchFamily="34" charset="0"/>
              </a:rPr>
              <a:t>Dr. Paul Parnell, Chancellor</a:t>
            </a:r>
            <a:br>
              <a:rPr lang="en-US" sz="2400" b="1" dirty="0">
                <a:solidFill>
                  <a:schemeClr val="tx1"/>
                </a:solidFill>
                <a:latin typeface="+mn-lt"/>
                <a:cs typeface="Arial" pitchFamily="34" charset="0"/>
              </a:rPr>
            </a:br>
            <a:r>
              <a:rPr lang="en-US" sz="2400" b="1" dirty="0">
                <a:solidFill>
                  <a:schemeClr val="tx1"/>
                </a:solidFill>
                <a:latin typeface="+mn-lt"/>
                <a:cs typeface="Arial" pitchFamily="34" charset="0"/>
              </a:rPr>
              <a:t>Samerah Campbell, Director of Human Resources</a:t>
            </a:r>
            <a:br>
              <a:rPr lang="en-US" sz="2400" b="1" dirty="0">
                <a:solidFill>
                  <a:schemeClr val="tx1"/>
                </a:solidFill>
                <a:latin typeface="+mn-lt"/>
                <a:cs typeface="Arial" pitchFamily="34" charset="0"/>
              </a:rPr>
            </a:br>
            <a:r>
              <a:rPr lang="en-US" sz="2400" b="1" dirty="0">
                <a:solidFill>
                  <a:schemeClr val="tx1"/>
                </a:solidFill>
                <a:latin typeface="+mn-lt"/>
                <a:cs typeface="Arial" pitchFamily="34" charset="0"/>
              </a:rPr>
              <a:t>Julianna D. Mosier, Vice Chancellor, Human Resources</a:t>
            </a:r>
            <a:br>
              <a:rPr lang="en-US" sz="2400" b="1" dirty="0">
                <a:solidFill>
                  <a:schemeClr val="tx1"/>
                </a:solidFill>
                <a:latin typeface="+mn-lt"/>
                <a:cs typeface="Arial" pitchFamily="34" charset="0"/>
              </a:rPr>
            </a:br>
            <a:r>
              <a:rPr lang="en-US" sz="2400" b="1" dirty="0">
                <a:solidFill>
                  <a:schemeClr val="tx1"/>
                </a:solidFill>
                <a:latin typeface="+mn-lt"/>
                <a:cs typeface="Arial" pitchFamily="34" charset="0"/>
              </a:rPr>
              <a:t/>
            </a:r>
            <a:br>
              <a:rPr lang="en-US" sz="2400" b="1" dirty="0">
                <a:solidFill>
                  <a:schemeClr val="tx1"/>
                </a:solidFill>
                <a:latin typeface="+mn-lt"/>
                <a:cs typeface="Arial" pitchFamily="34" charset="0"/>
              </a:rPr>
            </a:br>
            <a:r>
              <a:rPr lang="en-US" sz="2400" b="1" dirty="0">
                <a:solidFill>
                  <a:schemeClr val="tx1"/>
                </a:solidFill>
                <a:latin typeface="+mn-lt"/>
                <a:cs typeface="Arial" pitchFamily="34" charset="0"/>
              </a:rPr>
              <a:t>November 2, 2018</a:t>
            </a:r>
            <a:r>
              <a:rPr lang="en-US" sz="2000" dirty="0" smtClean="0">
                <a:solidFill>
                  <a:srgbClr val="0070C0"/>
                </a:solidFill>
                <a:latin typeface="+mn-lt"/>
                <a:cs typeface="Arial" pitchFamily="34" charset="0"/>
              </a:rPr>
              <a:t/>
            </a:r>
            <a:br>
              <a:rPr lang="en-US" sz="2000" dirty="0" smtClean="0">
                <a:solidFill>
                  <a:srgbClr val="0070C0"/>
                </a:solidFill>
                <a:latin typeface="+mn-lt"/>
                <a:cs typeface="Arial" pitchFamily="34" charset="0"/>
              </a:rPr>
            </a:br>
            <a:r>
              <a:rPr lang="en-US" sz="2000" b="1" dirty="0"/>
              <a:t/>
            </a:r>
            <a:br>
              <a:rPr lang="en-US" sz="2000" b="1" dirty="0"/>
            </a:br>
            <a:r>
              <a:rPr lang="en-US" sz="2000" b="1" dirty="0" smtClean="0">
                <a:solidFill>
                  <a:srgbClr val="0070C0"/>
                </a:solidFill>
                <a:latin typeface="Centaur" pitchFamily="18" charset="0"/>
                <a:cs typeface="Arial" pitchFamily="34" charset="0"/>
              </a:rPr>
              <a:t/>
            </a:r>
            <a:br>
              <a:rPr lang="en-US" sz="2000" b="1" dirty="0" smtClean="0">
                <a:solidFill>
                  <a:srgbClr val="0070C0"/>
                </a:solidFill>
                <a:latin typeface="Centaur" pitchFamily="18" charset="0"/>
                <a:cs typeface="Arial" pitchFamily="34" charset="0"/>
              </a:rPr>
            </a:br>
            <a:endParaRPr lang="en-US" sz="2000" b="1" dirty="0" smtClean="0">
              <a:solidFill>
                <a:srgbClr val="0070C0"/>
              </a:solidFill>
              <a:latin typeface="Centaur" pitchFamily="18"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5800" y="1447800"/>
            <a:ext cx="6934200" cy="49530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en-US" sz="2600" dirty="0">
                <a:solidFill>
                  <a:schemeClr val="tx1">
                    <a:lumMod val="75000"/>
                    <a:lumOff val="25000"/>
                  </a:schemeClr>
                </a:solidFill>
              </a:rPr>
              <a:t>District Recommendation #2 (Compliance</a:t>
            </a:r>
            <a:r>
              <a:rPr lang="en-US" sz="2600" dirty="0" smtClean="0">
                <a:solidFill>
                  <a:schemeClr val="tx1">
                    <a:lumMod val="75000"/>
                    <a:lumOff val="25000"/>
                  </a:schemeClr>
                </a:solidFill>
              </a:rPr>
              <a:t>)</a:t>
            </a:r>
          </a:p>
          <a:p>
            <a:pPr fontAlgn="auto">
              <a:spcAft>
                <a:spcPts val="0"/>
              </a:spcAft>
            </a:pPr>
            <a:endParaRPr lang="en-US" sz="2600" dirty="0" smtClean="0">
              <a:solidFill>
                <a:schemeClr val="tx1">
                  <a:lumMod val="75000"/>
                  <a:lumOff val="25000"/>
                </a:schemeClr>
              </a:solidFill>
            </a:endParaRPr>
          </a:p>
          <a:p>
            <a:pPr fontAlgn="auto">
              <a:spcAft>
                <a:spcPts val="0"/>
              </a:spcAft>
            </a:pPr>
            <a:r>
              <a:rPr lang="en-US" sz="2600" dirty="0" smtClean="0">
                <a:solidFill>
                  <a:schemeClr val="tx1">
                    <a:lumMod val="75000"/>
                    <a:lumOff val="25000"/>
                  </a:schemeClr>
                </a:solidFill>
              </a:rPr>
              <a:t>In </a:t>
            </a:r>
            <a:r>
              <a:rPr lang="en-US" sz="2600" dirty="0">
                <a:solidFill>
                  <a:schemeClr val="tx1">
                    <a:lumMod val="75000"/>
                    <a:lumOff val="25000"/>
                  </a:schemeClr>
                </a:solidFill>
              </a:rPr>
              <a:t>order to meet the standard, the team recommends that the District ensure all personnel are systematically evaluated at stated intervals in accordance with the bargaining agreements and Board policies. (III.A.5)</a:t>
            </a:r>
          </a:p>
          <a:p>
            <a:pPr fontAlgn="auto">
              <a:spcAft>
                <a:spcPts val="0"/>
              </a:spcAft>
            </a:pPr>
            <a:endParaRPr lang="en-US" sz="1500" b="1" dirty="0">
              <a:solidFill>
                <a:srgbClr val="0070C0"/>
              </a:solidFill>
            </a:endParaRPr>
          </a:p>
        </p:txBody>
      </p:sp>
      <p:sp>
        <p:nvSpPr>
          <p:cNvPr id="5" name="Title 1"/>
          <p:cNvSpPr txBox="1">
            <a:spLocks/>
          </p:cNvSpPr>
          <p:nvPr/>
        </p:nvSpPr>
        <p:spPr>
          <a:xfrm>
            <a:off x="590548" y="228599"/>
            <a:ext cx="7715252" cy="99060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en-US" sz="4000" b="1" dirty="0" smtClean="0">
                <a:solidFill>
                  <a:srgbClr val="0070C0"/>
                </a:solidFill>
              </a:rPr>
              <a:t>Accreditation Recommendation</a:t>
            </a:r>
            <a:endParaRPr lang="en-US" sz="4000" b="1" dirty="0">
              <a:solidFill>
                <a:srgbClr val="0070C0"/>
              </a:solidFill>
            </a:endParaRPr>
          </a:p>
        </p:txBody>
      </p:sp>
    </p:spTree>
    <p:extLst>
      <p:ext uri="{BB962C8B-B14F-4D97-AF65-F5344CB8AC3E}">
        <p14:creationId xmlns:p14="http://schemas.microsoft.com/office/powerpoint/2010/main" val="2596077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5800" y="1447800"/>
            <a:ext cx="6934200" cy="49530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en-US" sz="2600" dirty="0" smtClean="0">
                <a:solidFill>
                  <a:schemeClr val="tx1">
                    <a:lumMod val="75000"/>
                    <a:lumOff val="25000"/>
                  </a:schemeClr>
                </a:solidFill>
              </a:rPr>
              <a:t>Follow-up report due:  October 1, 2019</a:t>
            </a:r>
          </a:p>
          <a:p>
            <a:pPr fontAlgn="auto">
              <a:spcAft>
                <a:spcPts val="0"/>
              </a:spcAft>
            </a:pPr>
            <a:endParaRPr lang="en-US" sz="2600" b="1" dirty="0">
              <a:solidFill>
                <a:schemeClr val="tx1">
                  <a:lumMod val="75000"/>
                  <a:lumOff val="25000"/>
                </a:schemeClr>
              </a:solidFill>
            </a:endParaRPr>
          </a:p>
          <a:p>
            <a:pPr marL="285750" indent="-285750" fontAlgn="auto">
              <a:spcAft>
                <a:spcPts val="0"/>
              </a:spcAft>
              <a:buFont typeface="Arial" panose="020B0604020202020204" pitchFamily="34" charset="0"/>
              <a:buChar char="•"/>
            </a:pPr>
            <a:r>
              <a:rPr lang="en-US" sz="2600" dirty="0" smtClean="0">
                <a:solidFill>
                  <a:schemeClr val="tx1">
                    <a:lumMod val="75000"/>
                    <a:lumOff val="25000"/>
                  </a:schemeClr>
                </a:solidFill>
              </a:rPr>
              <a:t>Less than 12 months to bring evaluations current</a:t>
            </a:r>
          </a:p>
          <a:p>
            <a:pPr marL="285750" indent="-285750" fontAlgn="auto">
              <a:spcAft>
                <a:spcPts val="0"/>
              </a:spcAft>
              <a:buFont typeface="Arial" panose="020B0604020202020204" pitchFamily="34" charset="0"/>
              <a:buChar char="•"/>
            </a:pPr>
            <a:r>
              <a:rPr lang="en-US" sz="2600" dirty="0" smtClean="0">
                <a:solidFill>
                  <a:schemeClr val="tx1">
                    <a:lumMod val="75000"/>
                    <a:lumOff val="25000"/>
                  </a:schemeClr>
                </a:solidFill>
              </a:rPr>
              <a:t>340+ classified and classified management evaluations past due</a:t>
            </a:r>
          </a:p>
          <a:p>
            <a:pPr marL="285750" indent="-285750" fontAlgn="auto">
              <a:spcAft>
                <a:spcPts val="0"/>
              </a:spcAft>
              <a:buFont typeface="Arial" panose="020B0604020202020204" pitchFamily="34" charset="0"/>
              <a:buChar char="•"/>
            </a:pPr>
            <a:r>
              <a:rPr lang="en-US" sz="2600" dirty="0" smtClean="0">
                <a:solidFill>
                  <a:schemeClr val="tx1">
                    <a:lumMod val="75000"/>
                    <a:lumOff val="25000"/>
                  </a:schemeClr>
                </a:solidFill>
              </a:rPr>
              <a:t>360+ </a:t>
            </a:r>
            <a:r>
              <a:rPr lang="en-US" sz="2600" dirty="0" smtClean="0">
                <a:solidFill>
                  <a:schemeClr val="tx1">
                    <a:lumMod val="75000"/>
                    <a:lumOff val="25000"/>
                  </a:schemeClr>
                </a:solidFill>
              </a:rPr>
              <a:t>full-time faculty and academic management evaluations past due</a:t>
            </a:r>
          </a:p>
          <a:p>
            <a:pPr marL="285750" indent="-285750" fontAlgn="auto">
              <a:spcAft>
                <a:spcPts val="0"/>
              </a:spcAft>
              <a:buFont typeface="Arial" panose="020B0604020202020204" pitchFamily="34" charset="0"/>
              <a:buChar char="•"/>
            </a:pPr>
            <a:r>
              <a:rPr lang="en-US" sz="2600" dirty="0" smtClean="0">
                <a:solidFill>
                  <a:schemeClr val="tx1">
                    <a:lumMod val="75000"/>
                    <a:lumOff val="25000"/>
                  </a:schemeClr>
                </a:solidFill>
              </a:rPr>
              <a:t>1,000+ </a:t>
            </a:r>
            <a:r>
              <a:rPr lang="en-US" sz="2600" dirty="0" smtClean="0">
                <a:solidFill>
                  <a:schemeClr val="tx1">
                    <a:lumMod val="75000"/>
                    <a:lumOff val="25000"/>
                  </a:schemeClr>
                </a:solidFill>
              </a:rPr>
              <a:t>part-time faculty evaluations past due</a:t>
            </a:r>
          </a:p>
          <a:p>
            <a:pPr marL="285750" indent="-285750" fontAlgn="auto">
              <a:spcAft>
                <a:spcPts val="0"/>
              </a:spcAft>
              <a:buFont typeface="Arial" panose="020B0604020202020204" pitchFamily="34" charset="0"/>
              <a:buChar char="•"/>
            </a:pPr>
            <a:endParaRPr lang="en-US" sz="1500" dirty="0">
              <a:solidFill>
                <a:srgbClr val="0070C0"/>
              </a:solidFill>
            </a:endParaRPr>
          </a:p>
        </p:txBody>
      </p:sp>
      <p:sp>
        <p:nvSpPr>
          <p:cNvPr id="5" name="Title 1"/>
          <p:cNvSpPr txBox="1">
            <a:spLocks/>
          </p:cNvSpPr>
          <p:nvPr/>
        </p:nvSpPr>
        <p:spPr>
          <a:xfrm>
            <a:off x="590548" y="228599"/>
            <a:ext cx="7715252" cy="99060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en-US" sz="4000" b="1" dirty="0" smtClean="0">
                <a:solidFill>
                  <a:srgbClr val="0070C0"/>
                </a:solidFill>
              </a:rPr>
              <a:t>Accreditation Recommendation</a:t>
            </a:r>
            <a:endParaRPr lang="en-US" sz="4000" b="1" dirty="0">
              <a:solidFill>
                <a:srgbClr val="0070C0"/>
              </a:solidFill>
            </a:endParaRPr>
          </a:p>
        </p:txBody>
      </p:sp>
    </p:spTree>
    <p:extLst>
      <p:ext uri="{BB962C8B-B14F-4D97-AF65-F5344CB8AC3E}">
        <p14:creationId xmlns:p14="http://schemas.microsoft.com/office/powerpoint/2010/main" val="548596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5800" y="1447800"/>
            <a:ext cx="6705600" cy="49530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en-US" sz="2600" dirty="0" smtClean="0">
                <a:solidFill>
                  <a:schemeClr val="tx1">
                    <a:lumMod val="75000"/>
                    <a:lumOff val="25000"/>
                  </a:schemeClr>
                </a:solidFill>
              </a:rPr>
              <a:t>Table Exercise #1 (15 minutes):</a:t>
            </a:r>
          </a:p>
          <a:p>
            <a:pPr fontAlgn="auto">
              <a:spcAft>
                <a:spcPts val="0"/>
              </a:spcAft>
            </a:pPr>
            <a:r>
              <a:rPr lang="en-US" sz="2600" dirty="0" smtClean="0">
                <a:solidFill>
                  <a:schemeClr val="tx1">
                    <a:lumMod val="75000"/>
                    <a:lumOff val="25000"/>
                  </a:schemeClr>
                </a:solidFill>
              </a:rPr>
              <a:t>With the colleagues at your table, spend 15 minutes identifying barriers manager’s have to completing past due evaluations and ensuring going forward that all evaluations are completed by the stated intervals.  Then identify solutions to how we as a district can overcome those barriers.</a:t>
            </a:r>
          </a:p>
          <a:p>
            <a:pPr fontAlgn="auto">
              <a:spcAft>
                <a:spcPts val="0"/>
              </a:spcAft>
            </a:pPr>
            <a:endParaRPr lang="en-US" sz="2600" dirty="0" smtClean="0">
              <a:solidFill>
                <a:schemeClr val="tx1">
                  <a:lumMod val="75000"/>
                  <a:lumOff val="25000"/>
                </a:schemeClr>
              </a:solidFill>
            </a:endParaRPr>
          </a:p>
          <a:p>
            <a:pPr fontAlgn="auto">
              <a:spcAft>
                <a:spcPts val="0"/>
              </a:spcAft>
            </a:pPr>
            <a:r>
              <a:rPr lang="en-US" sz="2600" dirty="0" smtClean="0">
                <a:solidFill>
                  <a:schemeClr val="tx1">
                    <a:lumMod val="75000"/>
                    <a:lumOff val="25000"/>
                  </a:schemeClr>
                </a:solidFill>
              </a:rPr>
              <a:t>Report Out (10 minutes):</a:t>
            </a:r>
            <a:endParaRPr lang="en-US" sz="2600" dirty="0">
              <a:solidFill>
                <a:schemeClr val="tx1">
                  <a:lumMod val="75000"/>
                  <a:lumOff val="25000"/>
                </a:schemeClr>
              </a:solidFill>
            </a:endParaRPr>
          </a:p>
          <a:p>
            <a:pPr fontAlgn="auto">
              <a:spcAft>
                <a:spcPts val="0"/>
              </a:spcAft>
            </a:pPr>
            <a:r>
              <a:rPr lang="en-US" sz="2600" dirty="0" smtClean="0">
                <a:solidFill>
                  <a:schemeClr val="tx1">
                    <a:lumMod val="75000"/>
                    <a:lumOff val="25000"/>
                  </a:schemeClr>
                </a:solidFill>
              </a:rPr>
              <a:t>Identify one person as your table’s spokesperson to report out. </a:t>
            </a:r>
            <a:endParaRPr lang="en-US" sz="2600" dirty="0">
              <a:solidFill>
                <a:schemeClr val="tx1">
                  <a:lumMod val="75000"/>
                  <a:lumOff val="25000"/>
                </a:schemeClr>
              </a:solidFill>
            </a:endParaRPr>
          </a:p>
        </p:txBody>
      </p:sp>
      <p:sp>
        <p:nvSpPr>
          <p:cNvPr id="5" name="Title 1"/>
          <p:cNvSpPr txBox="1">
            <a:spLocks/>
          </p:cNvSpPr>
          <p:nvPr/>
        </p:nvSpPr>
        <p:spPr>
          <a:xfrm>
            <a:off x="590548" y="228599"/>
            <a:ext cx="6648452" cy="99060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en-US" sz="4000" b="1" dirty="0" smtClean="0">
                <a:solidFill>
                  <a:srgbClr val="0070C0"/>
                </a:solidFill>
              </a:rPr>
              <a:t>Overcoming Barriers</a:t>
            </a:r>
            <a:endParaRPr lang="en-US" sz="4000" b="1" dirty="0">
              <a:solidFill>
                <a:srgbClr val="0070C0"/>
              </a:solidFill>
            </a:endParaRPr>
          </a:p>
        </p:txBody>
      </p:sp>
    </p:spTree>
    <p:extLst>
      <p:ext uri="{BB962C8B-B14F-4D97-AF65-F5344CB8AC3E}">
        <p14:creationId xmlns:p14="http://schemas.microsoft.com/office/powerpoint/2010/main" val="31781194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5800" y="1447800"/>
            <a:ext cx="6705600" cy="49530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en-US" sz="2600" dirty="0" smtClean="0">
                <a:solidFill>
                  <a:schemeClr val="tx1">
                    <a:lumMod val="75000"/>
                    <a:lumOff val="25000"/>
                  </a:schemeClr>
                </a:solidFill>
              </a:rPr>
              <a:t>Table Exercise #2 (45 minutes):</a:t>
            </a:r>
          </a:p>
          <a:p>
            <a:pPr fontAlgn="auto">
              <a:spcAft>
                <a:spcPts val="0"/>
              </a:spcAft>
            </a:pPr>
            <a:r>
              <a:rPr lang="en-US" sz="2600" dirty="0" smtClean="0">
                <a:solidFill>
                  <a:schemeClr val="tx1">
                    <a:lumMod val="75000"/>
                    <a:lumOff val="25000"/>
                  </a:schemeClr>
                </a:solidFill>
              </a:rPr>
              <a:t>With your VC or VP, develop action plans to (1) complete past due evaluations and (2) ensure future evaluations are completed at stated intervals.</a:t>
            </a:r>
          </a:p>
          <a:p>
            <a:pPr fontAlgn="auto">
              <a:spcAft>
                <a:spcPts val="0"/>
              </a:spcAft>
            </a:pPr>
            <a:endParaRPr lang="en-US" sz="2600" dirty="0" smtClean="0">
              <a:solidFill>
                <a:schemeClr val="tx1">
                  <a:lumMod val="75000"/>
                  <a:lumOff val="25000"/>
                </a:schemeClr>
              </a:solidFill>
            </a:endParaRPr>
          </a:p>
          <a:p>
            <a:pPr fontAlgn="auto">
              <a:spcAft>
                <a:spcPts val="0"/>
              </a:spcAft>
            </a:pPr>
            <a:r>
              <a:rPr lang="en-US" sz="2600" dirty="0" smtClean="0">
                <a:solidFill>
                  <a:schemeClr val="tx1">
                    <a:lumMod val="75000"/>
                    <a:lumOff val="25000"/>
                  </a:schemeClr>
                </a:solidFill>
              </a:rPr>
              <a:t>Report Out (20 minutes):</a:t>
            </a:r>
            <a:endParaRPr lang="en-US" sz="2600" dirty="0">
              <a:solidFill>
                <a:schemeClr val="tx1">
                  <a:lumMod val="75000"/>
                  <a:lumOff val="25000"/>
                </a:schemeClr>
              </a:solidFill>
            </a:endParaRPr>
          </a:p>
          <a:p>
            <a:pPr fontAlgn="auto">
              <a:spcAft>
                <a:spcPts val="0"/>
              </a:spcAft>
            </a:pPr>
            <a:r>
              <a:rPr lang="en-US" sz="2600" dirty="0" smtClean="0">
                <a:solidFill>
                  <a:schemeClr val="tx1">
                    <a:lumMod val="75000"/>
                    <a:lumOff val="25000"/>
                  </a:schemeClr>
                </a:solidFill>
              </a:rPr>
              <a:t>Identify one person as your table’s spokesperson to report out. </a:t>
            </a:r>
            <a:endParaRPr lang="en-US" sz="2600" dirty="0">
              <a:solidFill>
                <a:schemeClr val="tx1">
                  <a:lumMod val="75000"/>
                  <a:lumOff val="25000"/>
                </a:schemeClr>
              </a:solidFill>
            </a:endParaRPr>
          </a:p>
        </p:txBody>
      </p:sp>
      <p:sp>
        <p:nvSpPr>
          <p:cNvPr id="5" name="Title 1"/>
          <p:cNvSpPr txBox="1">
            <a:spLocks/>
          </p:cNvSpPr>
          <p:nvPr/>
        </p:nvSpPr>
        <p:spPr>
          <a:xfrm>
            <a:off x="590548" y="228599"/>
            <a:ext cx="6648452" cy="99060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en-US" sz="4000" b="1" dirty="0" smtClean="0">
                <a:solidFill>
                  <a:srgbClr val="0070C0"/>
                </a:solidFill>
              </a:rPr>
              <a:t>Action Plans</a:t>
            </a:r>
            <a:endParaRPr lang="en-US" sz="4000" b="1" dirty="0">
              <a:solidFill>
                <a:srgbClr val="0070C0"/>
              </a:solidFill>
            </a:endParaRPr>
          </a:p>
        </p:txBody>
      </p:sp>
    </p:spTree>
    <p:extLst>
      <p:ext uri="{BB962C8B-B14F-4D97-AF65-F5344CB8AC3E}">
        <p14:creationId xmlns:p14="http://schemas.microsoft.com/office/powerpoint/2010/main" val="23378698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09800"/>
            <a:ext cx="7010400" cy="3416320"/>
          </a:xfrm>
          <a:prstGeom prst="rect">
            <a:avLst/>
          </a:prstGeom>
        </p:spPr>
        <p:txBody>
          <a:bodyPr wrap="square">
            <a:spAutoFit/>
          </a:bodyPr>
          <a:lstStyle/>
          <a:p>
            <a:pPr algn="ctr"/>
            <a:r>
              <a:rPr lang="en-US" sz="5400" b="1" dirty="0" smtClean="0">
                <a:solidFill>
                  <a:srgbClr val="0070C0"/>
                </a:solidFill>
              </a:rPr>
              <a:t>  Any Questions?</a:t>
            </a:r>
          </a:p>
          <a:p>
            <a:endParaRPr lang="en-US" sz="5400" b="1" dirty="0">
              <a:solidFill>
                <a:srgbClr val="0070C0"/>
              </a:solidFill>
            </a:endParaRPr>
          </a:p>
          <a:p>
            <a:pPr algn="ctr"/>
            <a:r>
              <a:rPr lang="en-US" sz="5400" b="1" dirty="0" smtClean="0">
                <a:solidFill>
                  <a:srgbClr val="0070C0"/>
                </a:solidFill>
                <a:effectLst>
                  <a:glow rad="139700">
                    <a:schemeClr val="accent2">
                      <a:satMod val="175000"/>
                      <a:alpha val="40000"/>
                    </a:schemeClr>
                  </a:glow>
                </a:effectLst>
              </a:rPr>
              <a:t>You Can Do It!</a:t>
            </a:r>
            <a:r>
              <a:rPr lang="en-US" sz="5400" b="1" dirty="0" smtClean="0">
                <a:solidFill>
                  <a:srgbClr val="0070C0"/>
                </a:solidFill>
              </a:rPr>
              <a:t/>
            </a:r>
            <a:br>
              <a:rPr lang="en-US" sz="5400" b="1" dirty="0" smtClean="0">
                <a:solidFill>
                  <a:srgbClr val="0070C0"/>
                </a:solidFill>
              </a:rPr>
            </a:br>
            <a:endParaRPr lang="en-US" sz="5400" dirty="0">
              <a:solidFill>
                <a:srgbClr val="0070C0"/>
              </a:solidFill>
            </a:endParaRPr>
          </a:p>
        </p:txBody>
      </p:sp>
    </p:spTree>
    <p:extLst>
      <p:ext uri="{BB962C8B-B14F-4D97-AF65-F5344CB8AC3E}">
        <p14:creationId xmlns:p14="http://schemas.microsoft.com/office/powerpoint/2010/main" val="1636895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90600" y="228600"/>
            <a:ext cx="6347713" cy="990600"/>
          </a:xfrm>
        </p:spPr>
        <p:txBody>
          <a:bodyPr>
            <a:normAutofit/>
          </a:bodyPr>
          <a:lstStyle/>
          <a:p>
            <a:pPr algn="ctr" eaLnBrk="1" hangingPunct="1"/>
            <a:r>
              <a:rPr lang="en-US" sz="4000" b="1" dirty="0" smtClean="0">
                <a:solidFill>
                  <a:srgbClr val="0070C0"/>
                </a:solidFill>
              </a:rPr>
              <a:t>Agenda</a:t>
            </a:r>
          </a:p>
        </p:txBody>
      </p:sp>
      <p:sp>
        <p:nvSpPr>
          <p:cNvPr id="4099" name="Rectangle 3"/>
          <p:cNvSpPr>
            <a:spLocks noGrp="1" noChangeArrowheads="1"/>
          </p:cNvSpPr>
          <p:nvPr>
            <p:ph idx="1"/>
          </p:nvPr>
        </p:nvSpPr>
        <p:spPr>
          <a:xfrm>
            <a:off x="762000" y="1981200"/>
            <a:ext cx="7010400" cy="3657600"/>
          </a:xfrm>
        </p:spPr>
        <p:txBody>
          <a:bodyPr>
            <a:normAutofit fontScale="92500" lnSpcReduction="10000"/>
          </a:bodyPr>
          <a:lstStyle/>
          <a:p>
            <a:pPr>
              <a:lnSpc>
                <a:spcPct val="80000"/>
              </a:lnSpc>
              <a:buFont typeface="Arial" panose="020B0604020202020204" pitchFamily="34" charset="0"/>
              <a:buChar char="•"/>
            </a:pPr>
            <a:r>
              <a:rPr lang="en-US" sz="2800" dirty="0" smtClean="0"/>
              <a:t>Introduction – Dr. Parnell</a:t>
            </a:r>
            <a:endParaRPr lang="en-US" sz="2800" dirty="0"/>
          </a:p>
          <a:p>
            <a:pPr eaLnBrk="1" hangingPunct="1">
              <a:lnSpc>
                <a:spcPct val="80000"/>
              </a:lnSpc>
              <a:buFont typeface="Arial" panose="020B0604020202020204" pitchFamily="34" charset="0"/>
              <a:buChar char="•"/>
            </a:pPr>
            <a:r>
              <a:rPr lang="en-US" sz="2800" dirty="0" smtClean="0"/>
              <a:t>Importance of </a:t>
            </a:r>
            <a:r>
              <a:rPr lang="en-US" sz="2800" dirty="0"/>
              <a:t>E</a:t>
            </a:r>
            <a:r>
              <a:rPr lang="en-US" sz="2800" dirty="0" smtClean="0"/>
              <a:t>valuations</a:t>
            </a:r>
          </a:p>
          <a:p>
            <a:pPr eaLnBrk="1" hangingPunct="1">
              <a:lnSpc>
                <a:spcPct val="80000"/>
              </a:lnSpc>
              <a:buFont typeface="Arial" panose="020B0604020202020204" pitchFamily="34" charset="0"/>
              <a:buChar char="•"/>
            </a:pPr>
            <a:r>
              <a:rPr lang="en-US" sz="2800" dirty="0" smtClean="0"/>
              <a:t>Addressing Accreditation Recommendation</a:t>
            </a:r>
          </a:p>
          <a:p>
            <a:pPr eaLnBrk="1" hangingPunct="1">
              <a:lnSpc>
                <a:spcPct val="80000"/>
              </a:lnSpc>
              <a:buFont typeface="Arial" panose="020B0604020202020204" pitchFamily="34" charset="0"/>
              <a:buChar char="•"/>
            </a:pPr>
            <a:r>
              <a:rPr lang="en-US" sz="2800" dirty="0" smtClean="0"/>
              <a:t>Overcoming Barriers</a:t>
            </a:r>
          </a:p>
          <a:p>
            <a:pPr lvl="1">
              <a:lnSpc>
                <a:spcPct val="80000"/>
              </a:lnSpc>
              <a:buFont typeface="Arial" panose="020B0604020202020204" pitchFamily="34" charset="0"/>
              <a:buChar char="•"/>
            </a:pPr>
            <a:r>
              <a:rPr lang="en-US" sz="2600" dirty="0" smtClean="0"/>
              <a:t>Instructions</a:t>
            </a:r>
          </a:p>
          <a:p>
            <a:pPr lvl="1">
              <a:lnSpc>
                <a:spcPct val="80000"/>
              </a:lnSpc>
              <a:buFont typeface="Arial" panose="020B0604020202020204" pitchFamily="34" charset="0"/>
              <a:buChar char="•"/>
            </a:pPr>
            <a:r>
              <a:rPr lang="en-US" sz="2600" dirty="0" smtClean="0"/>
              <a:t>Report Out</a:t>
            </a:r>
          </a:p>
          <a:p>
            <a:pPr marL="342900" lvl="1" indent="-342900">
              <a:lnSpc>
                <a:spcPct val="80000"/>
              </a:lnSpc>
              <a:buFont typeface="Arial" panose="020B0604020202020204" pitchFamily="34" charset="0"/>
              <a:buChar char="•"/>
            </a:pPr>
            <a:r>
              <a:rPr lang="en-US" sz="2800" dirty="0"/>
              <a:t>Actions </a:t>
            </a:r>
            <a:r>
              <a:rPr lang="en-US" sz="2800" dirty="0" smtClean="0"/>
              <a:t>Plans</a:t>
            </a:r>
          </a:p>
          <a:p>
            <a:pPr marL="742950" lvl="2" indent="-342900">
              <a:lnSpc>
                <a:spcPct val="80000"/>
              </a:lnSpc>
              <a:buFont typeface="Arial" panose="020B0604020202020204" pitchFamily="34" charset="0"/>
              <a:buChar char="•"/>
            </a:pPr>
            <a:r>
              <a:rPr lang="en-US" sz="2600" dirty="0" smtClean="0"/>
              <a:t>Instructions</a:t>
            </a:r>
          </a:p>
          <a:p>
            <a:pPr marL="742950" lvl="2" indent="-342900">
              <a:lnSpc>
                <a:spcPct val="80000"/>
              </a:lnSpc>
              <a:buFont typeface="Arial" panose="020B0604020202020204" pitchFamily="34" charset="0"/>
              <a:buChar char="•"/>
            </a:pPr>
            <a:r>
              <a:rPr lang="en-US" sz="2600" dirty="0" smtClean="0"/>
              <a:t>Report Out</a:t>
            </a:r>
            <a:endParaRPr lang="en-US" sz="2600" dirty="0"/>
          </a:p>
          <a:p>
            <a:pPr lvl="1">
              <a:lnSpc>
                <a:spcPct val="80000"/>
              </a:lnSpc>
              <a:buFont typeface="Arial" panose="020B0604020202020204" pitchFamily="34" charset="0"/>
              <a:buChar char="•"/>
            </a:pPr>
            <a:endParaRPr lang="en-US" sz="2600" dirty="0" smtClean="0"/>
          </a:p>
          <a:p>
            <a:pPr marL="400050" lvl="1" indent="0">
              <a:lnSpc>
                <a:spcPct val="80000"/>
              </a:lnSpc>
              <a:buNone/>
            </a:pPr>
            <a:endParaRPr lang="en-US" sz="2600" dirty="0" smtClean="0"/>
          </a:p>
          <a:p>
            <a:pPr marL="609600" indent="-609600" eaLnBrk="1" hangingPunct="1">
              <a:lnSpc>
                <a:spcPct val="80000"/>
              </a:lnSpc>
              <a:buFontTx/>
              <a:buAutoNum type="arabicPeriod"/>
            </a:pPr>
            <a:endParaRPr lang="en-US" sz="2800" dirty="0" smtClean="0">
              <a:latin typeface="Gill Sans MT" pitchFamily="34" charset="0"/>
            </a:endParaRPr>
          </a:p>
          <a:p>
            <a:pPr marL="609600" indent="-609600" eaLnBrk="1" hangingPunct="1">
              <a:lnSpc>
                <a:spcPct val="80000"/>
              </a:lnSpc>
              <a:buFontTx/>
              <a:buAutoNum type="arabicPeriod"/>
            </a:pPr>
            <a:endParaRPr lang="en-US" sz="2800" dirty="0" smtClean="0">
              <a:latin typeface="Gill Sans MT"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28600"/>
            <a:ext cx="7086601" cy="1320800"/>
          </a:xfrm>
        </p:spPr>
        <p:txBody>
          <a:bodyPr>
            <a:noAutofit/>
          </a:bodyPr>
          <a:lstStyle/>
          <a:p>
            <a:pPr algn="ctr"/>
            <a:r>
              <a:rPr lang="en-US" sz="4000" b="1" dirty="0">
                <a:solidFill>
                  <a:srgbClr val="0070C0"/>
                </a:solidFill>
              </a:rPr>
              <a:t>Importance</a:t>
            </a:r>
            <a:r>
              <a:rPr lang="en-US" sz="4000" dirty="0"/>
              <a:t> </a:t>
            </a:r>
            <a:r>
              <a:rPr lang="en-US" sz="4000" b="1" dirty="0">
                <a:solidFill>
                  <a:srgbClr val="0070C0"/>
                </a:solidFill>
              </a:rPr>
              <a:t>of </a:t>
            </a:r>
            <a:r>
              <a:rPr lang="en-US" sz="4000" b="1" dirty="0" smtClean="0">
                <a:solidFill>
                  <a:srgbClr val="0070C0"/>
                </a:solidFill>
              </a:rPr>
              <a:t/>
            </a:r>
            <a:br>
              <a:rPr lang="en-US" sz="4000" b="1" dirty="0" smtClean="0">
                <a:solidFill>
                  <a:srgbClr val="0070C0"/>
                </a:solidFill>
              </a:rPr>
            </a:br>
            <a:r>
              <a:rPr lang="en-US" sz="4000" b="1" dirty="0" smtClean="0">
                <a:solidFill>
                  <a:srgbClr val="0070C0"/>
                </a:solidFill>
              </a:rPr>
              <a:t>Performance </a:t>
            </a:r>
            <a:r>
              <a:rPr lang="en-US" sz="4000" b="1" dirty="0">
                <a:solidFill>
                  <a:srgbClr val="0070C0"/>
                </a:solidFill>
              </a:rPr>
              <a:t>Evaluations</a:t>
            </a:r>
          </a:p>
        </p:txBody>
      </p:sp>
      <p:sp>
        <p:nvSpPr>
          <p:cNvPr id="3" name="Content Placeholder 2"/>
          <p:cNvSpPr>
            <a:spLocks noGrp="1"/>
          </p:cNvSpPr>
          <p:nvPr>
            <p:ph idx="1"/>
          </p:nvPr>
        </p:nvSpPr>
        <p:spPr>
          <a:xfrm>
            <a:off x="609598" y="2286000"/>
            <a:ext cx="7086602" cy="4038600"/>
          </a:xfrm>
        </p:spPr>
        <p:txBody>
          <a:bodyPr>
            <a:normAutofit fontScale="25000" lnSpcReduction="20000"/>
          </a:bodyPr>
          <a:lstStyle/>
          <a:p>
            <a:r>
              <a:rPr lang="en-US" sz="10400" dirty="0"/>
              <a:t>Communication tool</a:t>
            </a:r>
          </a:p>
          <a:p>
            <a:pPr marL="966319" lvl="3" indent="-463550">
              <a:buFont typeface="Wingdings" panose="05000000000000000000" pitchFamily="2" charset="2"/>
              <a:buChar char="§"/>
            </a:pPr>
            <a:r>
              <a:rPr lang="en-US" sz="10400" dirty="0"/>
              <a:t>Critical tool for </a:t>
            </a:r>
            <a:r>
              <a:rPr lang="en-US" sz="10400" dirty="0" smtClean="0"/>
              <a:t>supervisors, </a:t>
            </a:r>
            <a:r>
              <a:rPr lang="en-US" sz="10400" dirty="0"/>
              <a:t>managers and peer evaluators to ensure regular, constructive feedback to employees</a:t>
            </a:r>
          </a:p>
          <a:p>
            <a:pPr marL="966319" lvl="3" indent="-463550">
              <a:lnSpc>
                <a:spcPct val="90000"/>
              </a:lnSpc>
              <a:buFont typeface="Wingdings" panose="05000000000000000000" pitchFamily="2" charset="2"/>
              <a:buChar char="§"/>
            </a:pPr>
            <a:r>
              <a:rPr lang="en-US" sz="10400" dirty="0"/>
              <a:t>Should be utilized to give honest, clear, relevant, and meaningful feedback</a:t>
            </a:r>
          </a:p>
          <a:p>
            <a:pPr marL="966319" lvl="3" indent="-463550">
              <a:lnSpc>
                <a:spcPct val="90000"/>
              </a:lnSpc>
              <a:buFont typeface="Wingdings" panose="05000000000000000000" pitchFamily="2" charset="2"/>
              <a:buChar char="§"/>
            </a:pPr>
            <a:r>
              <a:rPr lang="en-US" sz="10400" dirty="0"/>
              <a:t>If properly done, </a:t>
            </a:r>
          </a:p>
          <a:p>
            <a:pPr marL="1423519" lvl="4" indent="-463550">
              <a:lnSpc>
                <a:spcPct val="90000"/>
              </a:lnSpc>
              <a:buFont typeface="Wingdings" panose="05000000000000000000" pitchFamily="2" charset="2"/>
              <a:buChar char="§"/>
            </a:pPr>
            <a:r>
              <a:rPr lang="en-US" sz="10400" dirty="0"/>
              <a:t>Recognizes good performance; and</a:t>
            </a:r>
          </a:p>
          <a:p>
            <a:pPr marL="1423519" lvl="4" indent="-463550">
              <a:lnSpc>
                <a:spcPct val="90000"/>
              </a:lnSpc>
              <a:buFont typeface="Wingdings" panose="05000000000000000000" pitchFamily="2" charset="2"/>
              <a:buChar char="§"/>
            </a:pPr>
            <a:r>
              <a:rPr lang="en-US" sz="10400" dirty="0"/>
              <a:t>Identifies specific performance deficiencies</a:t>
            </a:r>
          </a:p>
          <a:p>
            <a:endParaRPr lang="en-US" dirty="0"/>
          </a:p>
        </p:txBody>
      </p:sp>
    </p:spTree>
    <p:extLst>
      <p:ext uri="{BB962C8B-B14F-4D97-AF65-F5344CB8AC3E}">
        <p14:creationId xmlns:p14="http://schemas.microsoft.com/office/powerpoint/2010/main" val="2364751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28600"/>
            <a:ext cx="7086601" cy="1320800"/>
          </a:xfrm>
        </p:spPr>
        <p:txBody>
          <a:bodyPr>
            <a:normAutofit/>
          </a:bodyPr>
          <a:lstStyle/>
          <a:p>
            <a:pPr algn="ctr"/>
            <a:r>
              <a:rPr lang="en-US" sz="4000" b="1" dirty="0">
                <a:solidFill>
                  <a:srgbClr val="0070C0"/>
                </a:solidFill>
              </a:rPr>
              <a:t>Importance</a:t>
            </a:r>
            <a:r>
              <a:rPr lang="en-US" sz="4000" dirty="0"/>
              <a:t> </a:t>
            </a:r>
            <a:r>
              <a:rPr lang="en-US" sz="4000" b="1" dirty="0">
                <a:solidFill>
                  <a:srgbClr val="0070C0"/>
                </a:solidFill>
              </a:rPr>
              <a:t>of </a:t>
            </a:r>
            <a:r>
              <a:rPr lang="en-US" sz="4000" b="1" dirty="0" smtClean="0">
                <a:solidFill>
                  <a:srgbClr val="0070C0"/>
                </a:solidFill>
              </a:rPr>
              <a:t/>
            </a:r>
            <a:br>
              <a:rPr lang="en-US" sz="4000" b="1" dirty="0" smtClean="0">
                <a:solidFill>
                  <a:srgbClr val="0070C0"/>
                </a:solidFill>
              </a:rPr>
            </a:br>
            <a:r>
              <a:rPr lang="en-US" sz="4000" b="1" dirty="0" smtClean="0">
                <a:solidFill>
                  <a:srgbClr val="0070C0"/>
                </a:solidFill>
              </a:rPr>
              <a:t>Performance </a:t>
            </a:r>
            <a:r>
              <a:rPr lang="en-US" sz="4000" b="1" dirty="0">
                <a:solidFill>
                  <a:srgbClr val="0070C0"/>
                </a:solidFill>
              </a:rPr>
              <a:t>Evaluations</a:t>
            </a:r>
          </a:p>
        </p:txBody>
      </p:sp>
      <p:sp>
        <p:nvSpPr>
          <p:cNvPr id="3" name="Content Placeholder 2"/>
          <p:cNvSpPr>
            <a:spLocks noGrp="1"/>
          </p:cNvSpPr>
          <p:nvPr>
            <p:ph idx="1"/>
          </p:nvPr>
        </p:nvSpPr>
        <p:spPr/>
        <p:txBody>
          <a:bodyPr>
            <a:normAutofit/>
          </a:bodyPr>
          <a:lstStyle/>
          <a:p>
            <a:r>
              <a:rPr lang="en-US" sz="2600" dirty="0"/>
              <a:t>Recruitment/Advancement Tool</a:t>
            </a:r>
          </a:p>
          <a:p>
            <a:pPr marL="966319" lvl="3" indent="-463550">
              <a:lnSpc>
                <a:spcPct val="70000"/>
              </a:lnSpc>
              <a:buFont typeface="Wingdings" panose="05000000000000000000" pitchFamily="2" charset="2"/>
              <a:buChar char="§"/>
            </a:pPr>
            <a:r>
              <a:rPr lang="en-US" sz="2600" dirty="0"/>
              <a:t>Develop faculty and staff to support students and programs </a:t>
            </a:r>
          </a:p>
          <a:p>
            <a:pPr marL="966319" lvl="3" indent="-463550">
              <a:lnSpc>
                <a:spcPct val="70000"/>
              </a:lnSpc>
              <a:buFont typeface="Wingdings" panose="05000000000000000000" pitchFamily="2" charset="2"/>
              <a:buChar char="§"/>
            </a:pPr>
            <a:r>
              <a:rPr lang="en-US" sz="2600" dirty="0"/>
              <a:t>Assessment tool during hiring process and for promotional opportunities</a:t>
            </a:r>
          </a:p>
          <a:p>
            <a:pPr marL="863600" lvl="1" indent="-463550">
              <a:buClr>
                <a:schemeClr val="tx2"/>
              </a:buClr>
              <a:buFont typeface="Wingdings" panose="05000000000000000000" pitchFamily="2" charset="2"/>
              <a:buChar char="Ø"/>
            </a:pPr>
            <a:endParaRPr lang="en-US" sz="2800" dirty="0">
              <a:latin typeface="Gill Sans MT" pitchFamily="34" charset="0"/>
            </a:endParaRPr>
          </a:p>
          <a:p>
            <a:endParaRPr lang="en-US" dirty="0"/>
          </a:p>
        </p:txBody>
      </p:sp>
    </p:spTree>
    <p:extLst>
      <p:ext uri="{BB962C8B-B14F-4D97-AF65-F5344CB8AC3E}">
        <p14:creationId xmlns:p14="http://schemas.microsoft.com/office/powerpoint/2010/main" val="2675576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28600"/>
            <a:ext cx="7086601" cy="1320800"/>
          </a:xfrm>
        </p:spPr>
        <p:txBody>
          <a:bodyPr>
            <a:normAutofit/>
          </a:bodyPr>
          <a:lstStyle/>
          <a:p>
            <a:pPr algn="ctr"/>
            <a:r>
              <a:rPr lang="en-US" sz="4000" b="1" dirty="0">
                <a:solidFill>
                  <a:srgbClr val="0070C0"/>
                </a:solidFill>
              </a:rPr>
              <a:t>Importance</a:t>
            </a:r>
            <a:r>
              <a:rPr lang="en-US" sz="4000" dirty="0"/>
              <a:t> </a:t>
            </a:r>
            <a:r>
              <a:rPr lang="en-US" sz="4000" b="1" dirty="0">
                <a:solidFill>
                  <a:srgbClr val="0070C0"/>
                </a:solidFill>
              </a:rPr>
              <a:t>of </a:t>
            </a:r>
            <a:r>
              <a:rPr lang="en-US" sz="4000" b="1" dirty="0" smtClean="0">
                <a:solidFill>
                  <a:srgbClr val="0070C0"/>
                </a:solidFill>
              </a:rPr>
              <a:t/>
            </a:r>
            <a:br>
              <a:rPr lang="en-US" sz="4000" b="1" dirty="0" smtClean="0">
                <a:solidFill>
                  <a:srgbClr val="0070C0"/>
                </a:solidFill>
              </a:rPr>
            </a:br>
            <a:r>
              <a:rPr lang="en-US" sz="4000" b="1" dirty="0" smtClean="0">
                <a:solidFill>
                  <a:srgbClr val="0070C0"/>
                </a:solidFill>
              </a:rPr>
              <a:t>Performance </a:t>
            </a:r>
            <a:r>
              <a:rPr lang="en-US" sz="4000" b="1" dirty="0">
                <a:solidFill>
                  <a:srgbClr val="0070C0"/>
                </a:solidFill>
              </a:rPr>
              <a:t>Evaluations</a:t>
            </a:r>
          </a:p>
        </p:txBody>
      </p:sp>
      <p:sp>
        <p:nvSpPr>
          <p:cNvPr id="3" name="Content Placeholder 2"/>
          <p:cNvSpPr>
            <a:spLocks noGrp="1"/>
          </p:cNvSpPr>
          <p:nvPr>
            <p:ph idx="1"/>
          </p:nvPr>
        </p:nvSpPr>
        <p:spPr/>
        <p:txBody>
          <a:bodyPr>
            <a:normAutofit/>
          </a:bodyPr>
          <a:lstStyle/>
          <a:p>
            <a:r>
              <a:rPr lang="en-US" sz="2600" dirty="0"/>
              <a:t>Legal </a:t>
            </a:r>
            <a:r>
              <a:rPr lang="en-US" sz="2600" dirty="0" smtClean="0"/>
              <a:t>tool</a:t>
            </a:r>
            <a:endParaRPr lang="en-US" sz="2600" dirty="0"/>
          </a:p>
          <a:p>
            <a:pPr marL="966319" lvl="3" indent="-463550">
              <a:lnSpc>
                <a:spcPct val="90000"/>
              </a:lnSpc>
              <a:buFont typeface="Wingdings" panose="05000000000000000000" pitchFamily="2" charset="2"/>
              <a:buChar char="§"/>
            </a:pPr>
            <a:r>
              <a:rPr lang="en-US" sz="2600" dirty="0"/>
              <a:t>Serve as the District’s official record of the employee’s work performance.</a:t>
            </a:r>
          </a:p>
          <a:p>
            <a:pPr marL="966319" lvl="3" indent="-463550">
              <a:lnSpc>
                <a:spcPct val="90000"/>
              </a:lnSpc>
              <a:buFont typeface="Wingdings" panose="05000000000000000000" pitchFamily="2" charset="2"/>
              <a:buChar char="§"/>
            </a:pPr>
            <a:r>
              <a:rPr lang="en-US" sz="2600" dirty="0"/>
              <a:t>Support disciplinary actions</a:t>
            </a:r>
          </a:p>
          <a:p>
            <a:pPr marL="966319" lvl="3" indent="-463550">
              <a:lnSpc>
                <a:spcPct val="90000"/>
              </a:lnSpc>
              <a:buFont typeface="Wingdings" panose="05000000000000000000" pitchFamily="2" charset="2"/>
              <a:buChar char="§"/>
            </a:pPr>
            <a:r>
              <a:rPr lang="en-US" sz="2600" dirty="0"/>
              <a:t>Serve as important evidence in legal proceedings</a:t>
            </a:r>
          </a:p>
          <a:p>
            <a:pPr marL="966319" lvl="3" indent="-463550">
              <a:lnSpc>
                <a:spcPct val="90000"/>
              </a:lnSpc>
              <a:buFont typeface="Wingdings" panose="05000000000000000000" pitchFamily="2" charset="2"/>
              <a:buChar char="§"/>
            </a:pPr>
            <a:r>
              <a:rPr lang="en-US" sz="2600" dirty="0"/>
              <a:t>Help defend grievances and other legal claims</a:t>
            </a:r>
          </a:p>
          <a:p>
            <a:pPr marL="502769" lvl="3" indent="0">
              <a:buClr>
                <a:schemeClr val="tx2"/>
              </a:buClr>
              <a:buNone/>
            </a:pPr>
            <a:endParaRPr lang="en-US" sz="3200" dirty="0"/>
          </a:p>
          <a:p>
            <a:endParaRPr lang="en-US" dirty="0"/>
          </a:p>
        </p:txBody>
      </p:sp>
    </p:spTree>
    <p:extLst>
      <p:ext uri="{BB962C8B-B14F-4D97-AF65-F5344CB8AC3E}">
        <p14:creationId xmlns:p14="http://schemas.microsoft.com/office/powerpoint/2010/main" val="544202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28600"/>
            <a:ext cx="7086601" cy="1320800"/>
          </a:xfrm>
        </p:spPr>
        <p:txBody>
          <a:bodyPr>
            <a:normAutofit/>
          </a:bodyPr>
          <a:lstStyle/>
          <a:p>
            <a:pPr algn="ctr"/>
            <a:r>
              <a:rPr lang="en-US" sz="4000" b="1" dirty="0">
                <a:solidFill>
                  <a:srgbClr val="0070C0"/>
                </a:solidFill>
              </a:rPr>
              <a:t>Importance</a:t>
            </a:r>
            <a:r>
              <a:rPr lang="en-US" sz="4000" dirty="0"/>
              <a:t> </a:t>
            </a:r>
            <a:r>
              <a:rPr lang="en-US" sz="4000" b="1" dirty="0">
                <a:solidFill>
                  <a:srgbClr val="0070C0"/>
                </a:solidFill>
              </a:rPr>
              <a:t>of </a:t>
            </a:r>
            <a:r>
              <a:rPr lang="en-US" sz="4000" b="1" dirty="0" smtClean="0">
                <a:solidFill>
                  <a:srgbClr val="0070C0"/>
                </a:solidFill>
              </a:rPr>
              <a:t/>
            </a:r>
            <a:br>
              <a:rPr lang="en-US" sz="4000" b="1" dirty="0" smtClean="0">
                <a:solidFill>
                  <a:srgbClr val="0070C0"/>
                </a:solidFill>
              </a:rPr>
            </a:br>
            <a:r>
              <a:rPr lang="en-US" sz="4000" b="1" dirty="0" smtClean="0">
                <a:solidFill>
                  <a:srgbClr val="0070C0"/>
                </a:solidFill>
              </a:rPr>
              <a:t>Performance </a:t>
            </a:r>
            <a:r>
              <a:rPr lang="en-US" sz="4000" b="1" dirty="0">
                <a:solidFill>
                  <a:srgbClr val="0070C0"/>
                </a:solidFill>
              </a:rPr>
              <a:t>Evaluations</a:t>
            </a:r>
          </a:p>
        </p:txBody>
      </p:sp>
      <p:sp>
        <p:nvSpPr>
          <p:cNvPr id="3" name="Content Placeholder 2"/>
          <p:cNvSpPr>
            <a:spLocks noGrp="1"/>
          </p:cNvSpPr>
          <p:nvPr>
            <p:ph idx="1"/>
          </p:nvPr>
        </p:nvSpPr>
        <p:spPr>
          <a:xfrm>
            <a:off x="571499" y="1752600"/>
            <a:ext cx="6934201" cy="4953000"/>
          </a:xfrm>
        </p:spPr>
        <p:txBody>
          <a:bodyPr>
            <a:normAutofit fontScale="25000" lnSpcReduction="20000"/>
          </a:bodyPr>
          <a:lstStyle/>
          <a:p>
            <a:pPr marL="0" lvl="1" indent="0" algn="ctr">
              <a:lnSpc>
                <a:spcPct val="120000"/>
              </a:lnSpc>
              <a:spcBef>
                <a:spcPts val="0"/>
              </a:spcBef>
              <a:buClr>
                <a:schemeClr val="tx2"/>
              </a:buClr>
              <a:buSzPct val="100000"/>
              <a:buNone/>
            </a:pPr>
            <a:r>
              <a:rPr lang="en-US" sz="8000" b="1" dirty="0"/>
              <a:t>Accreditation, Standard III, A</a:t>
            </a:r>
            <a:r>
              <a:rPr lang="en-US" sz="8000" b="1" dirty="0" smtClean="0"/>
              <a:t>.</a:t>
            </a:r>
          </a:p>
          <a:p>
            <a:pPr marL="463550" lvl="1" indent="-463550">
              <a:lnSpc>
                <a:spcPct val="120000"/>
              </a:lnSpc>
              <a:spcBef>
                <a:spcPts val="0"/>
              </a:spcBef>
              <a:buClr>
                <a:schemeClr val="tx2"/>
              </a:buClr>
              <a:buSzPct val="100000"/>
              <a:buFont typeface="Wingdings" panose="05000000000000000000" pitchFamily="2" charset="2"/>
              <a:buChar char="Ø"/>
            </a:pPr>
            <a:endParaRPr lang="en-US" sz="5000" dirty="0"/>
          </a:p>
          <a:p>
            <a:pPr marL="461963" lvl="1" indent="0">
              <a:lnSpc>
                <a:spcPct val="120000"/>
              </a:lnSpc>
              <a:spcBef>
                <a:spcPts val="0"/>
              </a:spcBef>
              <a:buClr>
                <a:schemeClr val="tx2"/>
              </a:buClr>
              <a:buSzPct val="100000"/>
              <a:buNone/>
            </a:pPr>
            <a:r>
              <a:rPr lang="en-US" sz="8000" dirty="0"/>
              <a:t>“5.  The institution assures the effectiveness of its human resources by evaluating all personnel systematically and at </a:t>
            </a:r>
            <a:r>
              <a:rPr lang="en-US" sz="8000" b="1" u="sng" dirty="0"/>
              <a:t>stated intervals</a:t>
            </a:r>
            <a:r>
              <a:rPr lang="en-US" sz="8000" dirty="0"/>
              <a:t>. The institution establishes written criteria for evaluating all personnel, including performance of assigned duties and participation in institutional responsibilities and other activities appropriate to their expertise. Evaluation processes seek to assess effectiveness of personnel and encourage improvement. Actions taken following evaluations are </a:t>
            </a:r>
            <a:r>
              <a:rPr lang="en-US" sz="8000" b="1" u="sng" dirty="0"/>
              <a:t>formal, timely, and documented</a:t>
            </a:r>
            <a:r>
              <a:rPr lang="en-US" sz="8000" dirty="0" smtClean="0"/>
              <a:t>.”</a:t>
            </a:r>
            <a:endParaRPr lang="en-US" sz="8000" dirty="0"/>
          </a:p>
        </p:txBody>
      </p:sp>
    </p:spTree>
    <p:extLst>
      <p:ext uri="{BB962C8B-B14F-4D97-AF65-F5344CB8AC3E}">
        <p14:creationId xmlns:p14="http://schemas.microsoft.com/office/powerpoint/2010/main" val="179268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48" y="228600"/>
            <a:ext cx="7086601" cy="1320800"/>
          </a:xfrm>
        </p:spPr>
        <p:txBody>
          <a:bodyPr>
            <a:normAutofit/>
          </a:bodyPr>
          <a:lstStyle/>
          <a:p>
            <a:pPr algn="ctr"/>
            <a:r>
              <a:rPr lang="en-US" sz="4000" b="1" dirty="0" smtClean="0">
                <a:solidFill>
                  <a:srgbClr val="0070C0"/>
                </a:solidFill>
              </a:rPr>
              <a:t>Performance Management Cycle</a:t>
            </a:r>
            <a:endParaRPr lang="en-US" sz="4000" b="1" dirty="0">
              <a:solidFill>
                <a:srgbClr val="0070C0"/>
              </a:solidFill>
            </a:endParaRPr>
          </a:p>
        </p:txBody>
      </p:sp>
      <p:sp>
        <p:nvSpPr>
          <p:cNvPr id="3" name="Content Placeholder 2"/>
          <p:cNvSpPr>
            <a:spLocks noGrp="1"/>
          </p:cNvSpPr>
          <p:nvPr>
            <p:ph idx="1"/>
          </p:nvPr>
        </p:nvSpPr>
        <p:spPr>
          <a:xfrm>
            <a:off x="609598" y="1676400"/>
            <a:ext cx="6934202" cy="4648200"/>
          </a:xfrm>
        </p:spPr>
        <p:txBody>
          <a:bodyPr>
            <a:normAutofit/>
          </a:bodyPr>
          <a:lstStyle/>
          <a:p>
            <a:pPr lvl="2">
              <a:buFont typeface="Wingdings" panose="05000000000000000000" pitchFamily="2" charset="2"/>
              <a:buChar char="§"/>
            </a:pPr>
            <a:endParaRPr lang="en-US" sz="2400" dirty="0" smtClean="0"/>
          </a:p>
          <a:p>
            <a:pPr lvl="1"/>
            <a:endParaRPr lang="en-US" sz="2600" dirty="0" smtClean="0"/>
          </a:p>
          <a:p>
            <a:endParaRPr lang="en-US" sz="2800" dirty="0" smtClean="0"/>
          </a:p>
          <a:p>
            <a:endParaRPr lang="en-US" sz="2800" dirty="0" smtClean="0"/>
          </a:p>
          <a:p>
            <a:endParaRPr lang="en-US" sz="2900" dirty="0"/>
          </a:p>
          <a:p>
            <a:endParaRPr lang="en-US" dirty="0"/>
          </a:p>
        </p:txBody>
      </p:sp>
      <p:graphicFrame>
        <p:nvGraphicFramePr>
          <p:cNvPr id="6" name="Diagram 5"/>
          <p:cNvGraphicFramePr/>
          <p:nvPr>
            <p:extLst>
              <p:ext uri="{D42A27DB-BD31-4B8C-83A1-F6EECF244321}">
                <p14:modId xmlns:p14="http://schemas.microsoft.com/office/powerpoint/2010/main" val="2717822409"/>
              </p:ext>
            </p:extLst>
          </p:nvPr>
        </p:nvGraphicFramePr>
        <p:xfrm>
          <a:off x="633758" y="3304788"/>
          <a:ext cx="6757641" cy="3517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extLst>
              <p:ext uri="{D42A27DB-BD31-4B8C-83A1-F6EECF244321}">
                <p14:modId xmlns:p14="http://schemas.microsoft.com/office/powerpoint/2010/main" val="1287251766"/>
              </p:ext>
            </p:extLst>
          </p:nvPr>
        </p:nvGraphicFramePr>
        <p:xfrm>
          <a:off x="2392681" y="1600200"/>
          <a:ext cx="3322319" cy="1676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8" name="Straight Arrow Connector 7"/>
          <p:cNvCxnSpPr/>
          <p:nvPr/>
        </p:nvCxnSpPr>
        <p:spPr>
          <a:xfrm>
            <a:off x="4076698" y="2170289"/>
            <a:ext cx="0" cy="19191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052670" y="3160889"/>
            <a:ext cx="0" cy="19191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5051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228600" y="1614430"/>
            <a:ext cx="7467600" cy="4938770"/>
          </a:xfrm>
        </p:spPr>
        <p:txBody>
          <a:bodyPr>
            <a:normAutofit/>
          </a:bodyPr>
          <a:lstStyle/>
          <a:p>
            <a:pPr algn="ctr"/>
            <a:r>
              <a:rPr lang="en-US" sz="4800" dirty="0" smtClean="0">
                <a:solidFill>
                  <a:schemeClr val="tx1"/>
                </a:solidFill>
                <a:latin typeface="+mn-lt"/>
              </a:rPr>
              <a:t/>
            </a:r>
            <a:br>
              <a:rPr lang="en-US" sz="4800" dirty="0" smtClean="0">
                <a:solidFill>
                  <a:schemeClr val="tx1"/>
                </a:solidFill>
                <a:latin typeface="+mn-lt"/>
              </a:rPr>
            </a:br>
            <a:r>
              <a:rPr lang="en-US" sz="2000" dirty="0" smtClean="0">
                <a:solidFill>
                  <a:srgbClr val="0070C0"/>
                </a:solidFill>
                <a:latin typeface="+mn-lt"/>
                <a:cs typeface="Arial" pitchFamily="34" charset="0"/>
              </a:rPr>
              <a:t/>
            </a:r>
            <a:br>
              <a:rPr lang="en-US" sz="2000" dirty="0" smtClean="0">
                <a:solidFill>
                  <a:srgbClr val="0070C0"/>
                </a:solidFill>
                <a:latin typeface="+mn-lt"/>
                <a:cs typeface="Arial" pitchFamily="34" charset="0"/>
              </a:rPr>
            </a:br>
            <a:r>
              <a:rPr lang="en-US" sz="3200" b="1" dirty="0"/>
              <a:t/>
            </a:r>
            <a:br>
              <a:rPr lang="en-US" sz="3200" b="1" dirty="0"/>
            </a:br>
            <a:r>
              <a:rPr lang="en-US" sz="3200" b="1" dirty="0" smtClean="0">
                <a:solidFill>
                  <a:srgbClr val="0070C0"/>
                </a:solidFill>
                <a:latin typeface="Centaur" pitchFamily="18" charset="0"/>
                <a:cs typeface="Arial" pitchFamily="34" charset="0"/>
              </a:rPr>
              <a:t/>
            </a:r>
            <a:br>
              <a:rPr lang="en-US" sz="3200" b="1" dirty="0" smtClean="0">
                <a:solidFill>
                  <a:srgbClr val="0070C0"/>
                </a:solidFill>
                <a:latin typeface="Centaur" pitchFamily="18" charset="0"/>
                <a:cs typeface="Arial" pitchFamily="34" charset="0"/>
              </a:rPr>
            </a:br>
            <a:endParaRPr lang="en-US" sz="3200" b="1" dirty="0" smtClean="0">
              <a:solidFill>
                <a:srgbClr val="0070C0"/>
              </a:solidFill>
              <a:latin typeface="Centaur" pitchFamily="18"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055571292"/>
              </p:ext>
            </p:extLst>
          </p:nvPr>
        </p:nvGraphicFramePr>
        <p:xfrm>
          <a:off x="849700" y="1541460"/>
          <a:ext cx="6465500" cy="1354140"/>
        </p:xfrm>
        <a:graphic>
          <a:graphicData uri="http://schemas.openxmlformats.org/drawingml/2006/table">
            <a:tbl>
              <a:tblPr firstRow="1" bandRow="1">
                <a:tableStyleId>{5C22544A-7EE6-4342-B048-85BDC9FD1C3A}</a:tableStyleId>
              </a:tblPr>
              <a:tblGrid>
                <a:gridCol w="2205145">
                  <a:extLst>
                    <a:ext uri="{9D8B030D-6E8A-4147-A177-3AD203B41FA5}">
                      <a16:colId xmlns:a16="http://schemas.microsoft.com/office/drawing/2014/main" val="20000"/>
                    </a:ext>
                  </a:extLst>
                </a:gridCol>
                <a:gridCol w="1953089">
                  <a:extLst>
                    <a:ext uri="{9D8B030D-6E8A-4147-A177-3AD203B41FA5}">
                      <a16:colId xmlns:a16="http://schemas.microsoft.com/office/drawing/2014/main" val="20001"/>
                    </a:ext>
                  </a:extLst>
                </a:gridCol>
                <a:gridCol w="2307266">
                  <a:extLst>
                    <a:ext uri="{9D8B030D-6E8A-4147-A177-3AD203B41FA5}">
                      <a16:colId xmlns:a16="http://schemas.microsoft.com/office/drawing/2014/main" val="20002"/>
                    </a:ext>
                  </a:extLst>
                </a:gridCol>
              </a:tblGrid>
              <a:tr h="227330">
                <a:tc>
                  <a:txBody>
                    <a:bodyPr/>
                    <a:lstStyle/>
                    <a:p>
                      <a:pPr marL="0" marR="0" algn="l">
                        <a:lnSpc>
                          <a:spcPct val="107000"/>
                        </a:lnSpc>
                        <a:spcBef>
                          <a:spcPts val="0"/>
                        </a:spcBef>
                        <a:spcAft>
                          <a:spcPts val="800"/>
                        </a:spcAft>
                      </a:pPr>
                      <a:r>
                        <a:rPr lang="en-US" sz="1100" dirty="0">
                          <a:effectLst/>
                        </a:rPr>
                        <a:t>Employee 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Initial Evaluation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Regular Evaluation Cycle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0"/>
                  </a:ext>
                </a:extLst>
              </a:tr>
              <a:tr h="238760">
                <a:tc>
                  <a:txBody>
                    <a:bodyPr/>
                    <a:lstStyle/>
                    <a:p>
                      <a:pPr marL="0" marR="0" algn="l">
                        <a:lnSpc>
                          <a:spcPct val="107000"/>
                        </a:lnSpc>
                        <a:spcBef>
                          <a:spcPts val="0"/>
                        </a:spcBef>
                        <a:spcAft>
                          <a:spcPts val="800"/>
                        </a:spcAft>
                      </a:pPr>
                      <a:r>
                        <a:rPr lang="en-US" sz="1100" dirty="0">
                          <a:effectLst/>
                        </a:rPr>
                        <a:t>New Employee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4 month probationary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Annually on original hire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1"/>
                  </a:ext>
                </a:extLst>
              </a:tr>
              <a:tr h="187325">
                <a:tc>
                  <a:txBody>
                    <a:bodyPr/>
                    <a:lstStyle/>
                    <a:p>
                      <a:pPr marL="0" marR="0" algn="l">
                        <a:lnSpc>
                          <a:spcPct val="107000"/>
                        </a:lnSpc>
                        <a:spcBef>
                          <a:spcPts val="0"/>
                        </a:spcBef>
                        <a:spcAft>
                          <a:spcPts val="800"/>
                        </a:spcAft>
                      </a:pPr>
                      <a:r>
                        <a:rPr lang="en-US" sz="1100" dirty="0">
                          <a:effectLst/>
                        </a:rPr>
                        <a:t>Lateral Transfer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Annually on original hire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2"/>
                  </a:ext>
                </a:extLst>
              </a:tr>
              <a:tr h="198755">
                <a:tc>
                  <a:txBody>
                    <a:bodyPr/>
                    <a:lstStyle/>
                    <a:p>
                      <a:pPr marL="0" marR="0" algn="l">
                        <a:lnSpc>
                          <a:spcPct val="107000"/>
                        </a:lnSpc>
                        <a:spcBef>
                          <a:spcPts val="0"/>
                        </a:spcBef>
                        <a:spcAft>
                          <a:spcPts val="800"/>
                        </a:spcAft>
                      </a:pPr>
                      <a:r>
                        <a:rPr lang="en-US" sz="1100" dirty="0">
                          <a:effectLst/>
                        </a:rPr>
                        <a:t>Transfer to new classification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4 month probationary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Annually on transfer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3"/>
                  </a:ext>
                </a:extLst>
              </a:tr>
              <a:tr h="210185">
                <a:tc>
                  <a:txBody>
                    <a:bodyPr/>
                    <a:lstStyle/>
                    <a:p>
                      <a:pPr marL="0" marR="0" algn="l">
                        <a:lnSpc>
                          <a:spcPct val="107000"/>
                        </a:lnSpc>
                        <a:spcBef>
                          <a:spcPts val="0"/>
                        </a:spcBef>
                        <a:spcAft>
                          <a:spcPts val="800"/>
                        </a:spcAft>
                      </a:pPr>
                      <a:r>
                        <a:rPr lang="en-US" sz="1100" dirty="0">
                          <a:effectLst/>
                        </a:rPr>
                        <a:t>Promotion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4 month probationary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Annually on promotion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4"/>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46631317"/>
              </p:ext>
            </p:extLst>
          </p:nvPr>
        </p:nvGraphicFramePr>
        <p:xfrm>
          <a:off x="838201" y="3556508"/>
          <a:ext cx="6477000" cy="1472692"/>
        </p:xfrm>
        <a:graphic>
          <a:graphicData uri="http://schemas.openxmlformats.org/drawingml/2006/table">
            <a:tbl>
              <a:tblPr firstRow="1" bandRow="1">
                <a:tableStyleId>{5C22544A-7EE6-4342-B048-85BDC9FD1C3A}</a:tableStyleId>
              </a:tblPr>
              <a:tblGrid>
                <a:gridCol w="1123299">
                  <a:extLst>
                    <a:ext uri="{9D8B030D-6E8A-4147-A177-3AD203B41FA5}">
                      <a16:colId xmlns:a16="http://schemas.microsoft.com/office/drawing/2014/main" val="20000"/>
                    </a:ext>
                  </a:extLst>
                </a:gridCol>
                <a:gridCol w="1443543">
                  <a:extLst>
                    <a:ext uri="{9D8B030D-6E8A-4147-A177-3AD203B41FA5}">
                      <a16:colId xmlns:a16="http://schemas.microsoft.com/office/drawing/2014/main" val="20001"/>
                    </a:ext>
                  </a:extLst>
                </a:gridCol>
                <a:gridCol w="3910158">
                  <a:extLst>
                    <a:ext uri="{9D8B030D-6E8A-4147-A177-3AD203B41FA5}">
                      <a16:colId xmlns:a16="http://schemas.microsoft.com/office/drawing/2014/main" val="20002"/>
                    </a:ext>
                  </a:extLst>
                </a:gridCol>
              </a:tblGrid>
              <a:tr h="271145">
                <a:tc>
                  <a:txBody>
                    <a:bodyPr/>
                    <a:lstStyle/>
                    <a:p>
                      <a:pPr marL="0" marR="0" algn="l">
                        <a:lnSpc>
                          <a:spcPct val="107000"/>
                        </a:lnSpc>
                        <a:spcBef>
                          <a:spcPts val="0"/>
                        </a:spcBef>
                        <a:spcAft>
                          <a:spcPts val="800"/>
                        </a:spcAft>
                      </a:pPr>
                      <a:r>
                        <a:rPr lang="en-US" sz="1050" dirty="0">
                          <a:effectLst/>
                        </a:rPr>
                        <a:t>Employee Type</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050" dirty="0">
                          <a:effectLst/>
                        </a:rPr>
                        <a:t>Initial Evaluation Schedule</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050" dirty="0">
                          <a:effectLst/>
                        </a:rPr>
                        <a:t>Regular Evaluation Cycle</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0"/>
                  </a:ext>
                </a:extLst>
              </a:tr>
              <a:tr h="187325">
                <a:tc>
                  <a:txBody>
                    <a:bodyPr/>
                    <a:lstStyle/>
                    <a:p>
                      <a:pPr marL="0" marR="0" algn="l">
                        <a:lnSpc>
                          <a:spcPct val="107000"/>
                        </a:lnSpc>
                        <a:spcBef>
                          <a:spcPts val="0"/>
                        </a:spcBef>
                        <a:spcAft>
                          <a:spcPts val="800"/>
                        </a:spcAft>
                      </a:pPr>
                      <a:r>
                        <a:rPr lang="en-US" sz="1050" dirty="0">
                          <a:effectLst/>
                        </a:rPr>
                        <a:t>Confidential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050" dirty="0">
                          <a:effectLst/>
                        </a:rPr>
                        <a:t>2, 5, 11 month probationary</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050" dirty="0">
                          <a:effectLst/>
                        </a:rPr>
                        <a:t>Every other year on hire date or in case of promotion or transfer, new hire date is established (with the exception of lateral transfers)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1"/>
                  </a:ext>
                </a:extLst>
              </a:tr>
              <a:tr h="267335">
                <a:tc>
                  <a:txBody>
                    <a:bodyPr/>
                    <a:lstStyle/>
                    <a:p>
                      <a:pPr marL="0" marR="0" algn="l">
                        <a:lnSpc>
                          <a:spcPct val="107000"/>
                        </a:lnSpc>
                        <a:spcBef>
                          <a:spcPts val="0"/>
                        </a:spcBef>
                        <a:spcAft>
                          <a:spcPts val="800"/>
                        </a:spcAft>
                      </a:pPr>
                      <a:r>
                        <a:rPr lang="en-US" sz="1050" dirty="0">
                          <a:effectLst/>
                        </a:rPr>
                        <a:t>POA</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050" dirty="0">
                          <a:effectLst/>
                        </a:rPr>
                        <a:t>5, 11 month probationary</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050" dirty="0">
                          <a:effectLst/>
                        </a:rPr>
                        <a:t>Annually on hire date or in case of promotion a new hire date is established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00439543"/>
              </p:ext>
            </p:extLst>
          </p:nvPr>
        </p:nvGraphicFramePr>
        <p:xfrm>
          <a:off x="838201" y="5500370"/>
          <a:ext cx="6476998" cy="900430"/>
        </p:xfrm>
        <a:graphic>
          <a:graphicData uri="http://schemas.openxmlformats.org/drawingml/2006/table">
            <a:tbl>
              <a:tblPr firstRow="1" bandRow="1">
                <a:tableStyleId>{5C22544A-7EE6-4342-B048-85BDC9FD1C3A}</a:tableStyleId>
              </a:tblPr>
              <a:tblGrid>
                <a:gridCol w="1840056">
                  <a:extLst>
                    <a:ext uri="{9D8B030D-6E8A-4147-A177-3AD203B41FA5}">
                      <a16:colId xmlns:a16="http://schemas.microsoft.com/office/drawing/2014/main" val="20000"/>
                    </a:ext>
                  </a:extLst>
                </a:gridCol>
                <a:gridCol w="588818">
                  <a:extLst>
                    <a:ext uri="{9D8B030D-6E8A-4147-A177-3AD203B41FA5}">
                      <a16:colId xmlns:a16="http://schemas.microsoft.com/office/drawing/2014/main" val="20001"/>
                    </a:ext>
                  </a:extLst>
                </a:gridCol>
                <a:gridCol w="588818">
                  <a:extLst>
                    <a:ext uri="{9D8B030D-6E8A-4147-A177-3AD203B41FA5}">
                      <a16:colId xmlns:a16="http://schemas.microsoft.com/office/drawing/2014/main" val="20002"/>
                    </a:ext>
                  </a:extLst>
                </a:gridCol>
                <a:gridCol w="662420">
                  <a:extLst>
                    <a:ext uri="{9D8B030D-6E8A-4147-A177-3AD203B41FA5}">
                      <a16:colId xmlns:a16="http://schemas.microsoft.com/office/drawing/2014/main" val="20003"/>
                    </a:ext>
                  </a:extLst>
                </a:gridCol>
                <a:gridCol w="1104034">
                  <a:extLst>
                    <a:ext uri="{9D8B030D-6E8A-4147-A177-3AD203B41FA5}">
                      <a16:colId xmlns:a16="http://schemas.microsoft.com/office/drawing/2014/main" val="20004"/>
                    </a:ext>
                  </a:extLst>
                </a:gridCol>
                <a:gridCol w="1692852">
                  <a:extLst>
                    <a:ext uri="{9D8B030D-6E8A-4147-A177-3AD203B41FA5}">
                      <a16:colId xmlns:a16="http://schemas.microsoft.com/office/drawing/2014/main" val="20005"/>
                    </a:ext>
                  </a:extLst>
                </a:gridCol>
              </a:tblGrid>
              <a:tr h="282575">
                <a:tc>
                  <a:txBody>
                    <a:bodyPr/>
                    <a:lstStyle/>
                    <a:p>
                      <a:pPr marL="0" marR="0" algn="l">
                        <a:lnSpc>
                          <a:spcPct val="107000"/>
                        </a:lnSpc>
                        <a:spcBef>
                          <a:spcPts val="0"/>
                        </a:spcBef>
                        <a:spcAft>
                          <a:spcPts val="800"/>
                        </a:spcAft>
                      </a:pPr>
                      <a:r>
                        <a:rPr lang="en-US" sz="1100" dirty="0">
                          <a:effectLst/>
                        </a:rPr>
                        <a:t>Employee 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gridSpan="4">
                  <a:txBody>
                    <a:bodyPr/>
                    <a:lstStyle/>
                    <a:p>
                      <a:pPr marL="0" marR="0" algn="l">
                        <a:lnSpc>
                          <a:spcPct val="107000"/>
                        </a:lnSpc>
                        <a:spcBef>
                          <a:spcPts val="0"/>
                        </a:spcBef>
                        <a:spcAft>
                          <a:spcPts val="800"/>
                        </a:spcAft>
                      </a:pPr>
                      <a:r>
                        <a:rPr lang="en-US" sz="1100" dirty="0">
                          <a:effectLst/>
                        </a:rPr>
                        <a:t>Initial Evaluations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l">
                        <a:lnSpc>
                          <a:spcPct val="107000"/>
                        </a:lnSpc>
                        <a:spcBef>
                          <a:spcPts val="0"/>
                        </a:spcBef>
                        <a:spcAft>
                          <a:spcPts val="800"/>
                        </a:spcAft>
                      </a:pPr>
                      <a:r>
                        <a:rPr lang="en-US" sz="1100" dirty="0">
                          <a:effectLst/>
                        </a:rPr>
                        <a:t>Regular Evaluation Cycle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0"/>
                  </a:ext>
                </a:extLst>
              </a:tr>
              <a:tr h="230505">
                <a:tc>
                  <a:txBody>
                    <a:bodyPr/>
                    <a:lstStyle/>
                    <a:p>
                      <a:pPr marL="0" marR="0" algn="l">
                        <a:lnSpc>
                          <a:spcPct val="107000"/>
                        </a:lnSpc>
                        <a:spcBef>
                          <a:spcPts val="0"/>
                        </a:spcBef>
                        <a:spcAft>
                          <a:spcPts val="800"/>
                        </a:spcAft>
                      </a:pPr>
                      <a:r>
                        <a:rPr lang="en-US" sz="1100" dirty="0">
                          <a:effectLst/>
                        </a:rPr>
                        <a:t>New Manager or Promotion/Transfer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3</a:t>
                      </a:r>
                      <a:r>
                        <a:rPr lang="en-US" sz="1100" baseline="30000" dirty="0">
                          <a:effectLst/>
                        </a:rPr>
                        <a:t>rd</a:t>
                      </a:r>
                      <a:r>
                        <a:rPr lang="en-US" sz="1100" dirty="0">
                          <a:effectLst/>
                        </a:rPr>
                        <a:t> </a:t>
                      </a:r>
                      <a:r>
                        <a:rPr lang="en-US" sz="1100" dirty="0" smtClean="0">
                          <a:effectLst/>
                        </a:rPr>
                        <a:t>month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8</a:t>
                      </a:r>
                      <a:r>
                        <a:rPr lang="en-US" sz="1100" baseline="30000" dirty="0">
                          <a:effectLst/>
                        </a:rPr>
                        <a:t>th</a:t>
                      </a:r>
                      <a:r>
                        <a:rPr lang="en-US" sz="1100" dirty="0">
                          <a:effectLst/>
                        </a:rPr>
                        <a:t> month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11</a:t>
                      </a:r>
                      <a:r>
                        <a:rPr lang="en-US" sz="1100" baseline="30000" dirty="0">
                          <a:effectLst/>
                        </a:rPr>
                        <a:t>th</a:t>
                      </a:r>
                      <a:r>
                        <a:rPr lang="en-US" sz="1100" dirty="0">
                          <a:effectLst/>
                        </a:rPr>
                        <a:t> month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Annually for next 3 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l">
                        <a:lnSpc>
                          <a:spcPct val="107000"/>
                        </a:lnSpc>
                        <a:spcBef>
                          <a:spcPts val="0"/>
                        </a:spcBef>
                        <a:spcAft>
                          <a:spcPts val="800"/>
                        </a:spcAft>
                      </a:pPr>
                      <a:r>
                        <a:rPr lang="en-US" sz="1100" dirty="0">
                          <a:effectLst/>
                        </a:rPr>
                        <a:t>Every other </a:t>
                      </a:r>
                      <a:r>
                        <a:rPr lang="en-US" sz="1100" dirty="0" smtClean="0">
                          <a:effectLst/>
                        </a:rPr>
                        <a:t>year     (</a:t>
                      </a:r>
                      <a:r>
                        <a:rPr lang="en-US" sz="1100" dirty="0">
                          <a:effectLst/>
                        </a:rPr>
                        <a:t>after 4</a:t>
                      </a:r>
                      <a:r>
                        <a:rPr lang="en-US" sz="1100" baseline="30000" dirty="0">
                          <a:effectLst/>
                        </a:rPr>
                        <a:t>th</a:t>
                      </a:r>
                      <a:r>
                        <a:rPr lang="en-US" sz="1100" dirty="0">
                          <a:effectLst/>
                        </a:rPr>
                        <a:t> year)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2971800" y="972235"/>
            <a:ext cx="2743200" cy="323165"/>
          </a:xfrm>
          <a:prstGeom prst="rect">
            <a:avLst/>
          </a:prstGeom>
          <a:noFill/>
        </p:spPr>
        <p:txBody>
          <a:bodyPr wrap="square" rtlCol="0">
            <a:spAutoFit/>
          </a:bodyPr>
          <a:lstStyle/>
          <a:p>
            <a:r>
              <a:rPr lang="en-US" sz="1500" b="1" dirty="0">
                <a:solidFill>
                  <a:srgbClr val="0070C0"/>
                </a:solidFill>
                <a:latin typeface="+mj-lt"/>
              </a:rPr>
              <a:t>CSEA Employee Evaluations</a:t>
            </a:r>
          </a:p>
        </p:txBody>
      </p:sp>
      <p:sp>
        <p:nvSpPr>
          <p:cNvPr id="8" name="TextBox 7"/>
          <p:cNvSpPr txBox="1"/>
          <p:nvPr/>
        </p:nvSpPr>
        <p:spPr>
          <a:xfrm>
            <a:off x="2209800" y="3105835"/>
            <a:ext cx="4114800" cy="323165"/>
          </a:xfrm>
          <a:prstGeom prst="rect">
            <a:avLst/>
          </a:prstGeom>
          <a:noFill/>
        </p:spPr>
        <p:txBody>
          <a:bodyPr wrap="square" rtlCol="0">
            <a:spAutoFit/>
          </a:bodyPr>
          <a:lstStyle/>
          <a:p>
            <a:r>
              <a:rPr lang="en-US" sz="1500" b="1" dirty="0" smtClean="0">
                <a:solidFill>
                  <a:srgbClr val="0070C0"/>
                </a:solidFill>
                <a:latin typeface="+mj-lt"/>
              </a:rPr>
              <a:t>Confidential &amp; POA Employee Evaluations </a:t>
            </a:r>
            <a:endParaRPr lang="en-US" sz="1500" b="1" dirty="0">
              <a:solidFill>
                <a:srgbClr val="0070C0"/>
              </a:solidFill>
              <a:latin typeface="+mj-lt"/>
            </a:endParaRPr>
          </a:p>
        </p:txBody>
      </p:sp>
      <p:sp>
        <p:nvSpPr>
          <p:cNvPr id="10" name="TextBox 9"/>
          <p:cNvSpPr txBox="1"/>
          <p:nvPr/>
        </p:nvSpPr>
        <p:spPr>
          <a:xfrm>
            <a:off x="2590800" y="5087035"/>
            <a:ext cx="3352800" cy="323165"/>
          </a:xfrm>
          <a:prstGeom prst="rect">
            <a:avLst/>
          </a:prstGeom>
          <a:noFill/>
        </p:spPr>
        <p:txBody>
          <a:bodyPr wrap="square" rtlCol="0">
            <a:spAutoFit/>
          </a:bodyPr>
          <a:lstStyle/>
          <a:p>
            <a:r>
              <a:rPr lang="en-US" sz="1500" b="1" dirty="0" smtClean="0">
                <a:solidFill>
                  <a:srgbClr val="0070C0"/>
                </a:solidFill>
                <a:latin typeface="+mj-lt"/>
              </a:rPr>
              <a:t>Classified Management Evaluations</a:t>
            </a:r>
            <a:endParaRPr lang="en-US" sz="1500" b="1" dirty="0">
              <a:solidFill>
                <a:srgbClr val="0070C0"/>
              </a:solidFill>
              <a:latin typeface="+mj-lt"/>
            </a:endParaRPr>
          </a:p>
        </p:txBody>
      </p:sp>
      <p:sp>
        <p:nvSpPr>
          <p:cNvPr id="11" name="TextBox 10"/>
          <p:cNvSpPr txBox="1"/>
          <p:nvPr/>
        </p:nvSpPr>
        <p:spPr>
          <a:xfrm>
            <a:off x="2209800" y="1262390"/>
            <a:ext cx="4114800" cy="261610"/>
          </a:xfrm>
          <a:prstGeom prst="rect">
            <a:avLst/>
          </a:prstGeom>
          <a:noFill/>
        </p:spPr>
        <p:txBody>
          <a:bodyPr wrap="square" rtlCol="0">
            <a:spAutoFit/>
          </a:bodyPr>
          <a:lstStyle/>
          <a:p>
            <a:r>
              <a:rPr lang="en-US" sz="1100" dirty="0" smtClean="0">
                <a:solidFill>
                  <a:srgbClr val="0070C0"/>
                </a:solidFill>
                <a:latin typeface="+mn-lt"/>
              </a:rPr>
              <a:t>(CSEA full-time, part-time, seasonal, and flexible employees</a:t>
            </a:r>
            <a:r>
              <a:rPr lang="en-US" sz="1100" dirty="0" smtClean="0">
                <a:solidFill>
                  <a:srgbClr val="0070C0"/>
                </a:solidFill>
              </a:rPr>
              <a:t>)</a:t>
            </a:r>
            <a:endParaRPr lang="en-US" sz="1100" dirty="0">
              <a:solidFill>
                <a:srgbClr val="0070C0"/>
              </a:solidFill>
            </a:endParaRPr>
          </a:p>
        </p:txBody>
      </p:sp>
      <p:sp>
        <p:nvSpPr>
          <p:cNvPr id="12" name="Title 1"/>
          <p:cNvSpPr txBox="1">
            <a:spLocks/>
          </p:cNvSpPr>
          <p:nvPr/>
        </p:nvSpPr>
        <p:spPr>
          <a:xfrm>
            <a:off x="590548" y="228599"/>
            <a:ext cx="7086601" cy="72617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en-US" sz="4000" b="1" dirty="0" smtClean="0">
                <a:solidFill>
                  <a:srgbClr val="0070C0"/>
                </a:solidFill>
              </a:rPr>
              <a:t>Evaluation Intervals</a:t>
            </a:r>
            <a:endParaRPr lang="en-US" sz="4000" b="1" dirty="0">
              <a:solidFill>
                <a:srgbClr val="0070C0"/>
              </a:solidFill>
            </a:endParaRPr>
          </a:p>
        </p:txBody>
      </p:sp>
    </p:spTree>
    <p:extLst>
      <p:ext uri="{BB962C8B-B14F-4D97-AF65-F5344CB8AC3E}">
        <p14:creationId xmlns:p14="http://schemas.microsoft.com/office/powerpoint/2010/main" val="3556425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61539863"/>
              </p:ext>
            </p:extLst>
          </p:nvPr>
        </p:nvGraphicFramePr>
        <p:xfrm>
          <a:off x="609600" y="2057400"/>
          <a:ext cx="7088294" cy="2705723"/>
        </p:xfrm>
        <a:graphic>
          <a:graphicData uri="http://schemas.openxmlformats.org/drawingml/2006/table">
            <a:tbl>
              <a:tblPr firstRow="1" bandRow="1">
                <a:tableStyleId>{5C22544A-7EE6-4342-B048-85BDC9FD1C3A}</a:tableStyleId>
              </a:tblPr>
              <a:tblGrid>
                <a:gridCol w="2163160">
                  <a:extLst>
                    <a:ext uri="{9D8B030D-6E8A-4147-A177-3AD203B41FA5}">
                      <a16:colId xmlns:a16="http://schemas.microsoft.com/office/drawing/2014/main" val="20000"/>
                    </a:ext>
                  </a:extLst>
                </a:gridCol>
                <a:gridCol w="957951">
                  <a:extLst>
                    <a:ext uri="{9D8B030D-6E8A-4147-A177-3AD203B41FA5}">
                      <a16:colId xmlns:a16="http://schemas.microsoft.com/office/drawing/2014/main" val="20001"/>
                    </a:ext>
                  </a:extLst>
                </a:gridCol>
                <a:gridCol w="1189937">
                  <a:extLst>
                    <a:ext uri="{9D8B030D-6E8A-4147-A177-3AD203B41FA5}">
                      <a16:colId xmlns:a16="http://schemas.microsoft.com/office/drawing/2014/main" val="20003"/>
                    </a:ext>
                  </a:extLst>
                </a:gridCol>
                <a:gridCol w="2777246">
                  <a:extLst>
                    <a:ext uri="{9D8B030D-6E8A-4147-A177-3AD203B41FA5}">
                      <a16:colId xmlns:a16="http://schemas.microsoft.com/office/drawing/2014/main" val="20002"/>
                    </a:ext>
                  </a:extLst>
                </a:gridCol>
              </a:tblGrid>
              <a:tr h="401151">
                <a:tc>
                  <a:txBody>
                    <a:bodyPr/>
                    <a:lstStyle/>
                    <a:p>
                      <a:pPr marL="0" marR="0" algn="l">
                        <a:lnSpc>
                          <a:spcPct val="107000"/>
                        </a:lnSpc>
                        <a:spcBef>
                          <a:spcPts val="0"/>
                        </a:spcBef>
                        <a:spcAft>
                          <a:spcPts val="800"/>
                        </a:spcAft>
                      </a:pPr>
                      <a:r>
                        <a:rPr lang="en-US" sz="1100" dirty="0">
                          <a:effectLst/>
                        </a:rPr>
                        <a:t>Employee Type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gridSpan="2">
                  <a:txBody>
                    <a:bodyPr/>
                    <a:lstStyle/>
                    <a:p>
                      <a:pPr marL="0" marR="0" algn="l">
                        <a:lnSpc>
                          <a:spcPct val="107000"/>
                        </a:lnSpc>
                        <a:spcBef>
                          <a:spcPts val="0"/>
                        </a:spcBef>
                        <a:spcAft>
                          <a:spcPts val="800"/>
                        </a:spcAft>
                      </a:pPr>
                      <a:r>
                        <a:rPr lang="en-US" sz="1100" dirty="0">
                          <a:effectLst/>
                        </a:rPr>
                        <a:t>Initial Evaluation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US"/>
                    </a:p>
                  </a:txBody>
                  <a:tcPr/>
                </a:tc>
                <a:tc>
                  <a:txBody>
                    <a:bodyPr/>
                    <a:lstStyle/>
                    <a:p>
                      <a:pPr marL="0" marR="0" algn="l">
                        <a:lnSpc>
                          <a:spcPct val="107000"/>
                        </a:lnSpc>
                        <a:spcBef>
                          <a:spcPts val="0"/>
                        </a:spcBef>
                        <a:spcAft>
                          <a:spcPts val="800"/>
                        </a:spcAft>
                      </a:pPr>
                      <a:r>
                        <a:rPr lang="en-US" sz="1100" dirty="0">
                          <a:effectLst/>
                        </a:rPr>
                        <a:t>Regular Evaluation Cycle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0"/>
                  </a:ext>
                </a:extLst>
              </a:tr>
              <a:tr h="402112">
                <a:tc>
                  <a:txBody>
                    <a:bodyPr/>
                    <a:lstStyle/>
                    <a:p>
                      <a:pPr marL="0" marR="0" algn="l">
                        <a:lnSpc>
                          <a:spcPct val="107000"/>
                        </a:lnSpc>
                        <a:spcBef>
                          <a:spcPts val="0"/>
                        </a:spcBef>
                        <a:spcAft>
                          <a:spcPts val="800"/>
                        </a:spcAft>
                      </a:pPr>
                      <a:r>
                        <a:rPr lang="en-US" sz="1100" dirty="0" smtClean="0">
                          <a:effectLst/>
                        </a:rPr>
                        <a:t>Tenure Track Faculty (Contract)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gridSpan="2">
                  <a:txBody>
                    <a:bodyPr/>
                    <a:lstStyle/>
                    <a:p>
                      <a:pPr marL="0" marR="0" algn="l">
                        <a:lnSpc>
                          <a:spcPct val="107000"/>
                        </a:lnSpc>
                        <a:spcBef>
                          <a:spcPts val="0"/>
                        </a:spcBef>
                        <a:spcAft>
                          <a:spcPts val="800"/>
                        </a:spcAft>
                      </a:pPr>
                      <a:r>
                        <a:rPr lang="en-US" sz="1100" dirty="0" smtClean="0">
                          <a:effectLst/>
                        </a:rPr>
                        <a:t>Every Fall semester         </a:t>
                      </a:r>
                    </a:p>
                    <a:p>
                      <a:pPr marL="0" marR="0" algn="l">
                        <a:lnSpc>
                          <a:spcPct val="107000"/>
                        </a:lnSpc>
                        <a:spcBef>
                          <a:spcPts val="0"/>
                        </a:spcBef>
                        <a:spcAft>
                          <a:spcPts val="800"/>
                        </a:spcAft>
                      </a:pPr>
                      <a:r>
                        <a:rPr lang="en-US" sz="1100" dirty="0" smtClean="0">
                          <a:effectLst/>
                        </a:rPr>
                        <a:t>Note:</a:t>
                      </a:r>
                      <a:r>
                        <a:rPr lang="en-US" sz="1100" baseline="0" dirty="0" smtClean="0">
                          <a:effectLst/>
                        </a:rPr>
                        <a:t> Zero semester </a:t>
                      </a:r>
                      <a:endParaRPr lang="en-US" sz="1100" dirty="0" smtClean="0">
                        <a:effectLst/>
                      </a:endParaRPr>
                    </a:p>
                  </a:txBody>
                  <a:tcPr/>
                </a:tc>
                <a:tc hMerge="1">
                  <a:txBody>
                    <a:bodyPr/>
                    <a:lstStyle/>
                    <a:p>
                      <a:endParaRPr lang="en-US"/>
                    </a:p>
                  </a:txBody>
                  <a:tcPr/>
                </a:tc>
                <a:tc>
                  <a:txBody>
                    <a:bodyPr/>
                    <a:lstStyle/>
                    <a:p>
                      <a:pPr marL="0" marR="0" algn="l">
                        <a:lnSpc>
                          <a:spcPct val="107000"/>
                        </a:lnSpc>
                        <a:spcBef>
                          <a:spcPts val="0"/>
                        </a:spcBef>
                        <a:spcAft>
                          <a:spcPts val="800"/>
                        </a:spcAft>
                      </a:pPr>
                      <a:r>
                        <a:rPr lang="en-US" sz="1100" dirty="0">
                          <a:effectLst/>
                        </a:rPr>
                        <a:t>Annually on original hire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1"/>
                  </a:ext>
                </a:extLst>
              </a:tr>
              <a:tr h="402112">
                <a:tc>
                  <a:txBody>
                    <a:bodyPr/>
                    <a:lstStyle/>
                    <a:p>
                      <a:pPr marL="0" marR="0" algn="l">
                        <a:lnSpc>
                          <a:spcPct val="107000"/>
                        </a:lnSpc>
                        <a:spcBef>
                          <a:spcPts val="0"/>
                        </a:spcBef>
                        <a:spcAft>
                          <a:spcPts val="800"/>
                        </a:spcAft>
                      </a:pPr>
                      <a:r>
                        <a:rPr lang="en-US" sz="1100" dirty="0" smtClean="0">
                          <a:effectLst/>
                        </a:rPr>
                        <a:t>Tenure Faculty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gridSpan="2">
                  <a:txBody>
                    <a:bodyPr/>
                    <a:lstStyle/>
                    <a:p>
                      <a:pPr marL="0" marR="0" algn="l">
                        <a:lnSpc>
                          <a:spcPct val="107000"/>
                        </a:lnSpc>
                        <a:spcBef>
                          <a:spcPts val="0"/>
                        </a:spcBef>
                        <a:spcAft>
                          <a:spcPts val="800"/>
                        </a:spcAft>
                      </a:pPr>
                      <a:r>
                        <a:rPr lang="en-US" sz="1100" dirty="0" smtClean="0">
                          <a:effectLst/>
                        </a:rPr>
                        <a:t>See above</a:t>
                      </a:r>
                    </a:p>
                  </a:txBody>
                  <a:tcPr/>
                </a:tc>
                <a:tc hMerge="1">
                  <a:txBody>
                    <a:bodyPr/>
                    <a:lstStyle/>
                    <a:p>
                      <a:pPr marL="0" marR="0" lvl="0" indent="0" algn="ctr" defTabSz="457200" rtl="0" eaLnBrk="1" fontAlgn="auto" latinLnBrk="0" hangingPunct="1">
                        <a:lnSpc>
                          <a:spcPct val="107000"/>
                        </a:lnSpc>
                        <a:spcBef>
                          <a:spcPts val="0"/>
                        </a:spcBef>
                        <a:spcAft>
                          <a:spcPts val="800"/>
                        </a:spcAft>
                        <a:buClrTx/>
                        <a:buSzTx/>
                        <a:buFontTx/>
                        <a:buNone/>
                        <a:tabLst/>
                        <a:defRPr/>
                      </a:pPr>
                      <a:endParaRPr lang="en-US" sz="1100" kern="1200" dirty="0">
                        <a:solidFill>
                          <a:schemeClr val="dk1"/>
                        </a:solidFill>
                        <a:effectLst/>
                        <a:latin typeface="+mn-lt"/>
                        <a:ea typeface="+mn-ea"/>
                        <a:cs typeface="+mn-cs"/>
                      </a:endParaRPr>
                    </a:p>
                  </a:txBody>
                  <a:tcPr/>
                </a:tc>
                <a:tc>
                  <a: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US" sz="1100" dirty="0" smtClean="0">
                          <a:effectLst/>
                          <a:latin typeface="+mn-lt"/>
                          <a:ea typeface="+mn-ea"/>
                          <a:cs typeface="+mn-cs"/>
                        </a:rPr>
                        <a:t>Once</a:t>
                      </a:r>
                      <a:r>
                        <a:rPr lang="en-US" sz="1100" baseline="0" dirty="0" smtClean="0">
                          <a:effectLst/>
                          <a:latin typeface="+mn-lt"/>
                          <a:ea typeface="+mn-ea"/>
                          <a:cs typeface="+mn-cs"/>
                        </a:rPr>
                        <a:t> every three (3) academic years </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005"/>
                  </a:ext>
                </a:extLst>
              </a:tr>
              <a:tr h="388759">
                <a:tc>
                  <a:txBody>
                    <a:bodyPr/>
                    <a:lstStyle/>
                    <a:p>
                      <a:pPr marL="0" marR="0" algn="l" defTabSz="457200" rtl="0" eaLnBrk="1" latinLnBrk="0" hangingPunct="1">
                        <a:lnSpc>
                          <a:spcPct val="107000"/>
                        </a:lnSpc>
                        <a:spcBef>
                          <a:spcPts val="0"/>
                        </a:spcBef>
                        <a:spcAft>
                          <a:spcPts val="800"/>
                        </a:spcAft>
                      </a:pPr>
                      <a:r>
                        <a:rPr lang="en-US" sz="1100" kern="1200" dirty="0" smtClean="0">
                          <a:solidFill>
                            <a:schemeClr val="dk1"/>
                          </a:solidFill>
                          <a:effectLst/>
                          <a:latin typeface="+mn-lt"/>
                          <a:ea typeface="+mn-ea"/>
                          <a:cs typeface="+mn-cs"/>
                        </a:rPr>
                        <a:t>Categorical Faculty/Temporary Full Time/Part</a:t>
                      </a:r>
                      <a:r>
                        <a:rPr lang="en-US" sz="1100" kern="1200" baseline="0" dirty="0" smtClean="0">
                          <a:solidFill>
                            <a:schemeClr val="dk1"/>
                          </a:solidFill>
                          <a:effectLst/>
                          <a:latin typeface="+mn-lt"/>
                          <a:ea typeface="+mn-ea"/>
                          <a:cs typeface="+mn-cs"/>
                        </a:rPr>
                        <a:t> Time</a:t>
                      </a:r>
                      <a:endParaRPr lang="en-US" sz="1100" kern="1200" dirty="0">
                        <a:solidFill>
                          <a:schemeClr val="dk1"/>
                        </a:solidFill>
                        <a:effectLst/>
                        <a:latin typeface="+mn-lt"/>
                        <a:ea typeface="+mn-ea"/>
                        <a:cs typeface="+mn-cs"/>
                      </a:endParaRPr>
                    </a:p>
                  </a:txBody>
                  <a:tcPr/>
                </a:tc>
                <a:tc>
                  <a: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US" sz="1100" kern="1200" dirty="0" smtClean="0">
                          <a:solidFill>
                            <a:schemeClr val="dk1"/>
                          </a:solidFill>
                          <a:effectLst/>
                          <a:latin typeface="+mn-lt"/>
                          <a:ea typeface="+mn-ea"/>
                          <a:cs typeface="+mn-cs"/>
                        </a:rPr>
                        <a:t>1st semester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US" sz="1100" kern="1200" dirty="0" smtClean="0">
                          <a:solidFill>
                            <a:schemeClr val="dk1"/>
                          </a:solidFill>
                          <a:effectLst/>
                          <a:latin typeface="+mn-lt"/>
                          <a:ea typeface="+mn-ea"/>
                          <a:cs typeface="+mn-cs"/>
                        </a:rPr>
                        <a:t>2nd and/or 3rd  semester</a:t>
                      </a:r>
                      <a:endParaRPr lang="en-US" sz="1100" kern="1200" dirty="0">
                        <a:solidFill>
                          <a:schemeClr val="dk1"/>
                        </a:solidFill>
                        <a:effectLst/>
                        <a:latin typeface="+mn-lt"/>
                        <a:ea typeface="+mn-ea"/>
                        <a:cs typeface="+mn-cs"/>
                      </a:endParaRPr>
                    </a:p>
                  </a:txBody>
                  <a:tcPr/>
                </a:tc>
                <a:tc>
                  <a: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US" sz="1100" kern="1200" dirty="0" smtClean="0">
                          <a:solidFill>
                            <a:schemeClr val="dk1"/>
                          </a:solidFill>
                          <a:effectLst/>
                          <a:latin typeface="+mn-lt"/>
                          <a:ea typeface="+mn-ea"/>
                          <a:cs typeface="+mn-cs"/>
                        </a:rPr>
                        <a:t>Every six (6) semesters of service thereafter</a:t>
                      </a:r>
                    </a:p>
                  </a:txBody>
                  <a:tcPr/>
                </a:tc>
                <a:extLst>
                  <a:ext uri="{0D108BD9-81ED-4DB2-BD59-A6C34878D82A}">
                    <a16:rowId xmlns:a16="http://schemas.microsoft.com/office/drawing/2014/main" val="10002"/>
                  </a:ext>
                </a:extLst>
              </a:tr>
              <a:tr h="381000">
                <a:tc>
                  <a:txBody>
                    <a:bodyPr/>
                    <a:lstStyle/>
                    <a:p>
                      <a:pPr marL="0" marR="0" algn="l" defTabSz="457200" rtl="0" eaLnBrk="1" latinLnBrk="0" hangingPunct="1">
                        <a:lnSpc>
                          <a:spcPct val="107000"/>
                        </a:lnSpc>
                        <a:spcBef>
                          <a:spcPts val="0"/>
                        </a:spcBef>
                        <a:spcAft>
                          <a:spcPts val="800"/>
                        </a:spcAft>
                      </a:pPr>
                      <a:r>
                        <a:rPr lang="en-US" sz="1100" kern="1200" dirty="0" smtClean="0">
                          <a:solidFill>
                            <a:schemeClr val="dk1"/>
                          </a:solidFill>
                          <a:effectLst/>
                          <a:latin typeface="+mn-lt"/>
                          <a:ea typeface="+mn-ea"/>
                          <a:cs typeface="+mn-cs"/>
                        </a:rPr>
                        <a:t>Non-Cabinet Level Academic Administrators</a:t>
                      </a:r>
                      <a:endParaRPr lang="en-US" sz="1100" kern="1200" dirty="0">
                        <a:solidFill>
                          <a:schemeClr val="dk1"/>
                        </a:solidFill>
                        <a:effectLst/>
                        <a:latin typeface="+mn-lt"/>
                        <a:ea typeface="+mn-ea"/>
                        <a:cs typeface="+mn-cs"/>
                      </a:endParaRPr>
                    </a:p>
                  </a:txBody>
                  <a:tcPr/>
                </a:tc>
                <a:tc gridSpan="2">
                  <a:txBody>
                    <a:bodyPr/>
                    <a:lstStyle/>
                    <a:p>
                      <a:pPr marL="0" marR="0" algn="l" defTabSz="457200" rtl="0" eaLnBrk="1" latinLnBrk="0" hangingPunct="1">
                        <a:lnSpc>
                          <a:spcPct val="107000"/>
                        </a:lnSpc>
                        <a:spcBef>
                          <a:spcPts val="0"/>
                        </a:spcBef>
                        <a:spcAft>
                          <a:spcPts val="800"/>
                        </a:spcAft>
                      </a:pPr>
                      <a:r>
                        <a:rPr lang="en-US" sz="1100" kern="1200" dirty="0" smtClean="0">
                          <a:solidFill>
                            <a:schemeClr val="dk1"/>
                          </a:solidFill>
                          <a:effectLst/>
                          <a:latin typeface="+mn-lt"/>
                          <a:ea typeface="+mn-ea"/>
                          <a:cs typeface="+mn-cs"/>
                        </a:rPr>
                        <a:t>Annually for the first two (2) years on June 30</a:t>
                      </a:r>
                      <a:r>
                        <a:rPr lang="en-US" sz="1100" kern="1200" baseline="30000" dirty="0" smtClean="0">
                          <a:solidFill>
                            <a:schemeClr val="dk1"/>
                          </a:solidFill>
                          <a:effectLst/>
                          <a:latin typeface="+mn-lt"/>
                          <a:ea typeface="+mn-ea"/>
                          <a:cs typeface="+mn-cs"/>
                        </a:rPr>
                        <a:t>th</a:t>
                      </a:r>
                      <a:r>
                        <a:rPr lang="en-US" sz="1100" kern="1200" dirty="0" smtClean="0">
                          <a:solidFill>
                            <a:schemeClr val="dk1"/>
                          </a:solidFill>
                          <a:effectLst/>
                          <a:latin typeface="+mn-lt"/>
                          <a:ea typeface="+mn-ea"/>
                          <a:cs typeface="+mn-cs"/>
                        </a:rPr>
                        <a:t> </a:t>
                      </a:r>
                      <a:endParaRPr lang="en-US" sz="1100" kern="1200" dirty="0">
                        <a:solidFill>
                          <a:schemeClr val="dk1"/>
                        </a:solidFill>
                        <a:effectLst/>
                        <a:latin typeface="+mn-lt"/>
                        <a:ea typeface="+mn-ea"/>
                        <a:cs typeface="+mn-cs"/>
                      </a:endParaRPr>
                    </a:p>
                  </a:txBody>
                  <a:tcPr/>
                </a:tc>
                <a:tc hMerge="1">
                  <a:txBody>
                    <a:bodyPr/>
                    <a:lstStyle/>
                    <a:p>
                      <a:endParaRPr lang="en-US"/>
                    </a:p>
                  </a:txBody>
                  <a:tcPr/>
                </a:tc>
                <a:tc>
                  <a: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US" sz="1100" kern="1200" dirty="0" smtClean="0">
                          <a:solidFill>
                            <a:schemeClr val="dk1"/>
                          </a:solidFill>
                          <a:effectLst/>
                          <a:latin typeface="+mn-lt"/>
                          <a:ea typeface="+mn-ea"/>
                          <a:cs typeface="+mn-cs"/>
                        </a:rPr>
                        <a:t>Every two (2) years thereafter due on June 30</a:t>
                      </a:r>
                      <a:r>
                        <a:rPr lang="en-US" sz="1100" kern="1200" baseline="30000" dirty="0" smtClean="0">
                          <a:solidFill>
                            <a:schemeClr val="dk1"/>
                          </a:solidFill>
                          <a:effectLst/>
                          <a:latin typeface="+mn-lt"/>
                          <a:ea typeface="+mn-ea"/>
                          <a:cs typeface="+mn-cs"/>
                        </a:rPr>
                        <a:t>th</a:t>
                      </a:r>
                      <a:r>
                        <a:rPr lang="en-US" sz="1100" kern="1200" dirty="0" smtClean="0">
                          <a:solidFill>
                            <a:schemeClr val="dk1"/>
                          </a:solidFill>
                          <a:effectLst/>
                          <a:latin typeface="+mn-lt"/>
                          <a:ea typeface="+mn-ea"/>
                          <a:cs typeface="+mn-cs"/>
                        </a:rPr>
                        <a:t> </a:t>
                      </a:r>
                    </a:p>
                  </a:txBody>
                  <a:tcPr/>
                </a:tc>
                <a:extLst>
                  <a:ext uri="{0D108BD9-81ED-4DB2-BD59-A6C34878D82A}">
                    <a16:rowId xmlns:a16="http://schemas.microsoft.com/office/drawing/2014/main" val="10003"/>
                  </a:ext>
                </a:extLst>
              </a:tr>
              <a:tr h="358051">
                <a:tc>
                  <a: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US" sz="1100" kern="1200" dirty="0" smtClean="0">
                          <a:solidFill>
                            <a:schemeClr val="dk1"/>
                          </a:solidFill>
                          <a:effectLst/>
                          <a:latin typeface="+mn-lt"/>
                          <a:ea typeface="+mn-ea"/>
                          <a:cs typeface="+mn-cs"/>
                        </a:rPr>
                        <a:t>Cabinet Level Academic Administrators</a:t>
                      </a:r>
                    </a:p>
                  </a:txBody>
                  <a:tcPr/>
                </a:tc>
                <a:tc gridSpan="2">
                  <a: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US" sz="1100" kern="1200" dirty="0" smtClean="0">
                          <a:solidFill>
                            <a:schemeClr val="dk1"/>
                          </a:solidFill>
                          <a:effectLst/>
                          <a:latin typeface="+mn-lt"/>
                          <a:ea typeface="+mn-ea"/>
                          <a:cs typeface="+mn-cs"/>
                        </a:rPr>
                        <a:t>Annually</a:t>
                      </a:r>
                      <a:endParaRPr lang="en-US" sz="1100" kern="1200" dirty="0">
                        <a:solidFill>
                          <a:schemeClr val="dk1"/>
                        </a:solidFill>
                        <a:effectLst/>
                        <a:latin typeface="+mn-lt"/>
                        <a:ea typeface="+mn-ea"/>
                        <a:cs typeface="+mn-cs"/>
                      </a:endParaRPr>
                    </a:p>
                  </a:txBody>
                  <a:tcPr/>
                </a:tc>
                <a:tc hMerge="1">
                  <a:txBody>
                    <a:bodyPr/>
                    <a:lstStyle/>
                    <a:p>
                      <a:endParaRPr lang="en-US"/>
                    </a:p>
                  </a:txBody>
                  <a:tcPr/>
                </a:tc>
                <a:tc>
                  <a:txBody>
                    <a:bodyPr/>
                    <a:lstStyle/>
                    <a:p>
                      <a:pPr marL="0" marR="0" algn="l" defTabSz="457200" rtl="0" eaLnBrk="1" latinLnBrk="0" hangingPunct="1">
                        <a:lnSpc>
                          <a:spcPct val="107000"/>
                        </a:lnSpc>
                        <a:spcBef>
                          <a:spcPts val="0"/>
                        </a:spcBef>
                        <a:spcAft>
                          <a:spcPts val="800"/>
                        </a:spcAft>
                      </a:pPr>
                      <a:r>
                        <a:rPr lang="en-US" sz="1100" kern="1200" dirty="0" smtClean="0">
                          <a:solidFill>
                            <a:schemeClr val="dk1"/>
                          </a:solidFill>
                          <a:effectLst/>
                          <a:latin typeface="+mn-lt"/>
                          <a:ea typeface="+mn-ea"/>
                          <a:cs typeface="+mn-cs"/>
                        </a:rPr>
                        <a:t>Annually on Jun</a:t>
                      </a:r>
                      <a:r>
                        <a:rPr lang="en-US" sz="1100" kern="1200" baseline="0" dirty="0" smtClean="0">
                          <a:solidFill>
                            <a:schemeClr val="dk1"/>
                          </a:solidFill>
                          <a:effectLst/>
                          <a:latin typeface="+mn-lt"/>
                          <a:ea typeface="+mn-ea"/>
                          <a:cs typeface="+mn-cs"/>
                        </a:rPr>
                        <a:t>e 30</a:t>
                      </a:r>
                      <a:r>
                        <a:rPr lang="en-US" sz="1100" kern="1200" baseline="30000" dirty="0" smtClean="0">
                          <a:solidFill>
                            <a:schemeClr val="dk1"/>
                          </a:solidFill>
                          <a:effectLst/>
                          <a:latin typeface="+mn-lt"/>
                          <a:ea typeface="+mn-ea"/>
                          <a:cs typeface="+mn-cs"/>
                        </a:rPr>
                        <a:t>th</a:t>
                      </a:r>
                      <a:r>
                        <a:rPr lang="en-US" sz="1100" kern="1200" baseline="0" dirty="0" smtClean="0">
                          <a:solidFill>
                            <a:schemeClr val="dk1"/>
                          </a:solidFill>
                          <a:effectLst/>
                          <a:latin typeface="+mn-lt"/>
                          <a:ea typeface="+mn-ea"/>
                          <a:cs typeface="+mn-cs"/>
                        </a:rPr>
                        <a:t> </a:t>
                      </a:r>
                      <a:endParaRPr lang="en-US" sz="1100" kern="1200" dirty="0">
                        <a:solidFill>
                          <a:schemeClr val="dk1"/>
                        </a:solidFill>
                        <a:effectLst/>
                        <a:latin typeface="+mn-lt"/>
                        <a:ea typeface="+mn-ea"/>
                        <a:cs typeface="+mn-cs"/>
                      </a:endParaRPr>
                    </a:p>
                  </a:txBody>
                  <a:tcPr/>
                </a:tc>
                <a:extLst>
                  <a:ext uri="{0D108BD9-81ED-4DB2-BD59-A6C34878D82A}">
                    <a16:rowId xmlns:a16="http://schemas.microsoft.com/office/drawing/2014/main" val="10004"/>
                  </a:ext>
                </a:extLst>
              </a:tr>
            </a:tbl>
          </a:graphicData>
        </a:graphic>
      </p:graphicFrame>
      <p:sp>
        <p:nvSpPr>
          <p:cNvPr id="6" name="Title 1"/>
          <p:cNvSpPr txBox="1">
            <a:spLocks/>
          </p:cNvSpPr>
          <p:nvPr/>
        </p:nvSpPr>
        <p:spPr>
          <a:xfrm>
            <a:off x="891287" y="1447800"/>
            <a:ext cx="6347713" cy="3810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en-US" sz="1500" b="1" dirty="0" smtClean="0">
                <a:solidFill>
                  <a:srgbClr val="0070C0"/>
                </a:solidFill>
              </a:rPr>
              <a:t>Faculty and Academic Administrator Evaluations</a:t>
            </a:r>
            <a:endParaRPr lang="en-US" sz="1500" b="1" dirty="0">
              <a:solidFill>
                <a:srgbClr val="0070C0"/>
              </a:solidFill>
            </a:endParaRPr>
          </a:p>
        </p:txBody>
      </p:sp>
      <p:sp>
        <p:nvSpPr>
          <p:cNvPr id="5" name="Title 1"/>
          <p:cNvSpPr txBox="1">
            <a:spLocks/>
          </p:cNvSpPr>
          <p:nvPr/>
        </p:nvSpPr>
        <p:spPr>
          <a:xfrm>
            <a:off x="590548" y="228599"/>
            <a:ext cx="7086601" cy="72617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en-US" sz="4000" b="1" dirty="0" smtClean="0">
                <a:solidFill>
                  <a:srgbClr val="0070C0"/>
                </a:solidFill>
              </a:rPr>
              <a:t>Evaluation Intervals</a:t>
            </a:r>
            <a:endParaRPr lang="en-US" sz="4000" b="1" dirty="0">
              <a:solidFill>
                <a:srgbClr val="0070C0"/>
              </a:solidFill>
            </a:endParaRPr>
          </a:p>
        </p:txBody>
      </p:sp>
    </p:spTree>
    <p:extLst>
      <p:ext uri="{BB962C8B-B14F-4D97-AF65-F5344CB8AC3E}">
        <p14:creationId xmlns:p14="http://schemas.microsoft.com/office/powerpoint/2010/main" val="2600128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TM04033927[[fn=Main Event]]</Template>
  <TotalTime>5920</TotalTime>
  <Words>1057</Words>
  <Application>Microsoft Office PowerPoint</Application>
  <PresentationFormat>On-screen Show (4:3)</PresentationFormat>
  <Paragraphs>165</Paragraphs>
  <Slides>14</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Centaur</vt:lpstr>
      <vt:lpstr>Gill Sans MT</vt:lpstr>
      <vt:lpstr>Times New Roman</vt:lpstr>
      <vt:lpstr>Trebuchet MS</vt:lpstr>
      <vt:lpstr>Wingdings</vt:lpstr>
      <vt:lpstr>Wingdings 3</vt:lpstr>
      <vt:lpstr>Facet</vt:lpstr>
      <vt:lpstr>Performance  Evaluations Workshop  Districtwide Managers’ Meeting  Presented by:  Dr. Paul Parnell, Chancellor Samerah Campbell, Director of Human Resources Julianna D. Mosier, Vice Chancellor, Human Resources  November 2, 2018   </vt:lpstr>
      <vt:lpstr>Agenda</vt:lpstr>
      <vt:lpstr>Importance of  Performance Evaluations</vt:lpstr>
      <vt:lpstr>Importance of  Performance Evaluations</vt:lpstr>
      <vt:lpstr>Importance of  Performance Evaluations</vt:lpstr>
      <vt:lpstr>Importance of  Performance Evaluations</vt:lpstr>
      <vt:lpstr>Performance Management Cycle</vt:lpstr>
      <vt:lpstr>    </vt:lpstr>
      <vt:lpstr>PowerPoint Presentation</vt:lpstr>
      <vt:lpstr>PowerPoint Presentation</vt:lpstr>
      <vt:lpstr>PowerPoint Presentation</vt:lpstr>
      <vt:lpstr>PowerPoint Presentation</vt:lpstr>
      <vt:lpstr>PowerPoint Presentation</vt:lpstr>
      <vt:lpstr>PowerPoint Presentation</vt:lpstr>
    </vt:vector>
  </TitlesOfParts>
  <Company>www.foundationccc.org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State Center  Class III</dc:title>
  <dc:creator>cm004</dc:creator>
  <cp:lastModifiedBy>Julianna Mosier</cp:lastModifiedBy>
  <cp:revision>253</cp:revision>
  <cp:lastPrinted>2018-04-11T23:53:38Z</cp:lastPrinted>
  <dcterms:created xsi:type="dcterms:W3CDTF">2003-09-25T20:37:39Z</dcterms:created>
  <dcterms:modified xsi:type="dcterms:W3CDTF">2018-10-31T03:42:54Z</dcterms:modified>
</cp:coreProperties>
</file>