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76"/>
  </p:handoutMasterIdLst>
  <p:sldIdLst>
    <p:sldId id="256" r:id="rId2"/>
    <p:sldId id="258" r:id="rId3"/>
    <p:sldId id="257" r:id="rId4"/>
    <p:sldId id="268" r:id="rId5"/>
    <p:sldId id="317" r:id="rId6"/>
    <p:sldId id="318" r:id="rId7"/>
    <p:sldId id="290" r:id="rId8"/>
    <p:sldId id="286" r:id="rId9"/>
    <p:sldId id="293" r:id="rId10"/>
    <p:sldId id="291" r:id="rId11"/>
    <p:sldId id="264" r:id="rId12"/>
    <p:sldId id="265" r:id="rId13"/>
    <p:sldId id="319" r:id="rId14"/>
    <p:sldId id="266" r:id="rId15"/>
    <p:sldId id="267" r:id="rId16"/>
    <p:sldId id="294" r:id="rId17"/>
    <p:sldId id="295" r:id="rId18"/>
    <p:sldId id="296" r:id="rId19"/>
    <p:sldId id="284" r:id="rId20"/>
    <p:sldId id="297" r:id="rId21"/>
    <p:sldId id="299" r:id="rId22"/>
    <p:sldId id="301" r:id="rId23"/>
    <p:sldId id="302" r:id="rId24"/>
    <p:sldId id="300" r:id="rId25"/>
    <p:sldId id="303" r:id="rId26"/>
    <p:sldId id="304" r:id="rId27"/>
    <p:sldId id="305" r:id="rId28"/>
    <p:sldId id="308" r:id="rId29"/>
    <p:sldId id="306" r:id="rId30"/>
    <p:sldId id="307" r:id="rId31"/>
    <p:sldId id="320" r:id="rId32"/>
    <p:sldId id="309" r:id="rId33"/>
    <p:sldId id="310" r:id="rId34"/>
    <p:sldId id="311" r:id="rId35"/>
    <p:sldId id="312" r:id="rId36"/>
    <p:sldId id="313" r:id="rId37"/>
    <p:sldId id="314" r:id="rId38"/>
    <p:sldId id="315" r:id="rId39"/>
    <p:sldId id="321" r:id="rId40"/>
    <p:sldId id="322" r:id="rId41"/>
    <p:sldId id="260" r:id="rId42"/>
    <p:sldId id="316" r:id="rId43"/>
    <p:sldId id="323" r:id="rId44"/>
    <p:sldId id="324" r:id="rId45"/>
    <p:sldId id="298" r:id="rId46"/>
    <p:sldId id="285" r:id="rId47"/>
    <p:sldId id="292" r:id="rId48"/>
    <p:sldId id="287" r:id="rId49"/>
    <p:sldId id="261" r:id="rId50"/>
    <p:sldId id="263" r:id="rId51"/>
    <p:sldId id="262" r:id="rId52"/>
    <p:sldId id="269" r:id="rId53"/>
    <p:sldId id="325" r:id="rId54"/>
    <p:sldId id="288" r:id="rId55"/>
    <p:sldId id="326" r:id="rId56"/>
    <p:sldId id="327" r:id="rId57"/>
    <p:sldId id="328" r:id="rId58"/>
    <p:sldId id="330" r:id="rId59"/>
    <p:sldId id="334" r:id="rId60"/>
    <p:sldId id="271" r:id="rId61"/>
    <p:sldId id="270" r:id="rId62"/>
    <p:sldId id="272" r:id="rId63"/>
    <p:sldId id="273" r:id="rId64"/>
    <p:sldId id="274" r:id="rId65"/>
    <p:sldId id="275" r:id="rId66"/>
    <p:sldId id="331" r:id="rId67"/>
    <p:sldId id="332" r:id="rId68"/>
    <p:sldId id="276" r:id="rId69"/>
    <p:sldId id="279" r:id="rId70"/>
    <p:sldId id="280" r:id="rId71"/>
    <p:sldId id="281" r:id="rId72"/>
    <p:sldId id="333" r:id="rId73"/>
    <p:sldId id="282" r:id="rId74"/>
    <p:sldId id="289" r:id="rId7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2" autoAdjust="0"/>
    <p:restoredTop sz="94660"/>
  </p:normalViewPr>
  <p:slideViewPr>
    <p:cSldViewPr snapToGrid="0">
      <p:cViewPr varScale="1">
        <p:scale>
          <a:sx n="89" d="100"/>
          <a:sy n="89" d="100"/>
        </p:scale>
        <p:origin x="456" y="10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AD0D867D-0EC0-4744-964C-50D0AEFCE3C1}" type="datetimeFigureOut">
              <a:rPr lang="en-US" smtClean="0"/>
              <a:t>7/19/2018</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AA0F38D8-3E49-4FD0-A4B9-B22B62979D9F}" type="slidenum">
              <a:rPr lang="en-US" smtClean="0"/>
              <a:t>‹#›</a:t>
            </a:fld>
            <a:endParaRPr lang="en-US"/>
          </a:p>
        </p:txBody>
      </p:sp>
    </p:spTree>
    <p:extLst>
      <p:ext uri="{BB962C8B-B14F-4D97-AF65-F5344CB8AC3E}">
        <p14:creationId xmlns:p14="http://schemas.microsoft.com/office/powerpoint/2010/main" val="19517499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7/19/2018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7/19/2018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7/19/2018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098" y="1147313"/>
            <a:ext cx="9471803" cy="3674853"/>
          </a:xfrm>
        </p:spPr>
        <p:txBody>
          <a:bodyPr/>
          <a:lstStyle/>
          <a:p>
            <a:r>
              <a:rPr lang="en-US" sz="3200" dirty="0" smtClean="0">
                <a:latin typeface="Franklin Gothic Heavy" panose="020B0903020102020204" pitchFamily="34" charset="0"/>
              </a:rPr>
              <a:t/>
            </a:r>
            <a:br>
              <a:rPr lang="en-US" sz="3200" dirty="0" smtClean="0">
                <a:latin typeface="Franklin Gothic Heavy" panose="020B0903020102020204" pitchFamily="34" charset="0"/>
              </a:rPr>
            </a:br>
            <a:r>
              <a:rPr lang="en-US" sz="3200" dirty="0">
                <a:latin typeface="Franklin Gothic Heavy" panose="020B0903020102020204" pitchFamily="34" charset="0"/>
              </a:rPr>
              <a:t/>
            </a:r>
            <a:br>
              <a:rPr lang="en-US" sz="3200" dirty="0">
                <a:latin typeface="Franklin Gothic Heavy" panose="020B0903020102020204" pitchFamily="34" charset="0"/>
              </a:rPr>
            </a:br>
            <a:r>
              <a:rPr lang="en-US" sz="3200" dirty="0" smtClean="0">
                <a:latin typeface="Franklin Gothic Heavy" panose="020B0903020102020204" pitchFamily="34" charset="0"/>
              </a:rPr>
              <a:t/>
            </a:r>
            <a:br>
              <a:rPr lang="en-US" sz="3200" dirty="0" smtClean="0">
                <a:latin typeface="Franklin Gothic Heavy" panose="020B0903020102020204" pitchFamily="34" charset="0"/>
              </a:rPr>
            </a:br>
            <a:r>
              <a:rPr lang="en-US" sz="3200" dirty="0">
                <a:latin typeface="Franklin Gothic Heavy" panose="020B0903020102020204" pitchFamily="34" charset="0"/>
              </a:rPr>
              <a:t/>
            </a:r>
            <a:br>
              <a:rPr lang="en-US" sz="3200" dirty="0">
                <a:latin typeface="Franklin Gothic Heavy" panose="020B0903020102020204" pitchFamily="34" charset="0"/>
              </a:rPr>
            </a:br>
            <a:r>
              <a:rPr lang="en-US" sz="3200" dirty="0" smtClean="0">
                <a:latin typeface="Franklin Gothic Heavy" panose="020B0903020102020204" pitchFamily="34" charset="0"/>
              </a:rPr>
              <a:t/>
            </a:r>
            <a:br>
              <a:rPr lang="en-US" sz="3200" dirty="0" smtClean="0">
                <a:latin typeface="Franklin Gothic Heavy" panose="020B0903020102020204" pitchFamily="34" charset="0"/>
              </a:rPr>
            </a:br>
            <a:r>
              <a:rPr lang="en-US" sz="3200" dirty="0">
                <a:latin typeface="Franklin Gothic Heavy" panose="020B0903020102020204" pitchFamily="34" charset="0"/>
              </a:rPr>
              <a:t/>
            </a:r>
            <a:br>
              <a:rPr lang="en-US" sz="3200" dirty="0">
                <a:latin typeface="Franklin Gothic Heavy" panose="020B0903020102020204" pitchFamily="34" charset="0"/>
              </a:rPr>
            </a:br>
            <a:r>
              <a:rPr lang="en-US" sz="3200" dirty="0" smtClean="0">
                <a:latin typeface="Franklin Gothic Heavy" panose="020B0903020102020204" pitchFamily="34" charset="0"/>
              </a:rPr>
              <a:t/>
            </a:r>
            <a:br>
              <a:rPr lang="en-US" sz="3200" dirty="0" smtClean="0">
                <a:latin typeface="Franklin Gothic Heavy" panose="020B0903020102020204" pitchFamily="34" charset="0"/>
              </a:rPr>
            </a:br>
            <a:r>
              <a:rPr lang="en-US" sz="3200" dirty="0">
                <a:latin typeface="Franklin Gothic Heavy" panose="020B0903020102020204" pitchFamily="34" charset="0"/>
              </a:rPr>
              <a:t/>
            </a:r>
            <a:br>
              <a:rPr lang="en-US" sz="3200" dirty="0">
                <a:latin typeface="Franklin Gothic Heavy" panose="020B0903020102020204" pitchFamily="34" charset="0"/>
              </a:rPr>
            </a:br>
            <a:r>
              <a:rPr lang="en-US" sz="3200" dirty="0" smtClean="0">
                <a:latin typeface="Franklin Gothic Heavy" panose="020B0903020102020204" pitchFamily="34" charset="0"/>
              </a:rPr>
              <a:t>State center community college district</a:t>
            </a:r>
            <a:br>
              <a:rPr lang="en-US" sz="3200" dirty="0" smtClean="0">
                <a:latin typeface="Franklin Gothic Heavy" panose="020B0903020102020204" pitchFamily="34" charset="0"/>
              </a:rPr>
            </a:br>
            <a:r>
              <a:rPr lang="en-US" sz="3200" dirty="0" smtClean="0"/>
              <a:t/>
            </a:r>
            <a:br>
              <a:rPr lang="en-US" sz="3200" dirty="0" smtClean="0"/>
            </a:br>
            <a:r>
              <a:rPr lang="en-US" sz="3200" dirty="0">
                <a:latin typeface="Gill Sans MT" panose="020B0502020104020203" pitchFamily="34" charset="0"/>
                <a:cs typeface="FreesiaUPC" panose="020B0604020202020204" pitchFamily="34" charset="-34"/>
              </a:rPr>
              <a:t>and</a:t>
            </a: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latin typeface="Franklin Gothic Heavy" panose="020B0903020102020204" pitchFamily="34" charset="0"/>
              </a:rPr>
              <a:t>State Center Federation of Teachers</a:t>
            </a:r>
            <a:br>
              <a:rPr lang="en-US" sz="3200" dirty="0" smtClean="0">
                <a:latin typeface="Franklin Gothic Heavy" panose="020B0903020102020204" pitchFamily="34" charset="0"/>
              </a:rPr>
            </a:br>
            <a:r>
              <a:rPr lang="en-US" sz="2800" dirty="0" smtClean="0">
                <a:latin typeface="Franklin Gothic Heavy" panose="020B0903020102020204" pitchFamily="34" charset="0"/>
              </a:rPr>
              <a:t>Local 1533, CFT/AFT, AFL-CIO</a:t>
            </a:r>
            <a:endParaRPr lang="en-US" sz="2800" dirty="0">
              <a:latin typeface="Franklin Gothic Heavy" panose="020B0903020102020204" pitchFamily="34" charset="0"/>
            </a:endParaRPr>
          </a:p>
        </p:txBody>
      </p:sp>
      <p:sp>
        <p:nvSpPr>
          <p:cNvPr id="3" name="Subtitle 2"/>
          <p:cNvSpPr>
            <a:spLocks noGrp="1"/>
          </p:cNvSpPr>
          <p:nvPr>
            <p:ph type="subTitle" idx="1"/>
          </p:nvPr>
        </p:nvSpPr>
        <p:spPr>
          <a:xfrm>
            <a:off x="1259458" y="5011947"/>
            <a:ext cx="9704716" cy="715994"/>
          </a:xfrm>
        </p:spPr>
        <p:txBody>
          <a:bodyPr/>
          <a:lstStyle/>
          <a:p>
            <a:r>
              <a:rPr lang="en-US" sz="2800" dirty="0" smtClean="0">
                <a:latin typeface="Gill Sans MT" panose="020B0502020104020203" pitchFamily="34" charset="0"/>
              </a:rPr>
              <a:t>Collective Bargaining Agreements July 1, 2018 – June 30, 2021 </a:t>
            </a:r>
            <a:endParaRPr lang="en-US" sz="2800" dirty="0">
              <a:latin typeface="Gill Sans MT" panose="020B05020201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964" y="2384463"/>
            <a:ext cx="1206979" cy="1206979"/>
          </a:xfrm>
          <a:prstGeom prst="rect">
            <a:avLst/>
          </a:prstGeom>
          <a:effectLst>
            <a:glow rad="127000">
              <a:schemeClr val="tx2">
                <a:lumMod val="75000"/>
                <a:lumOff val="25000"/>
              </a:schemeClr>
            </a:glo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226" y="2412511"/>
            <a:ext cx="1191684" cy="1187231"/>
          </a:xfrm>
          <a:prstGeom prst="rect">
            <a:avLst/>
          </a:prstGeom>
          <a:noFill/>
          <a:ln>
            <a:noFill/>
          </a:ln>
          <a:effectLst>
            <a:glow rad="127000">
              <a:schemeClr val="tx2">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54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Hours, workload, class size</a:t>
            </a:r>
            <a:endParaRPr lang="en-US" dirty="0"/>
          </a:p>
        </p:txBody>
      </p:sp>
      <p:sp>
        <p:nvSpPr>
          <p:cNvPr id="5" name="Subtitle 4"/>
          <p:cNvSpPr>
            <a:spLocks noGrp="1"/>
          </p:cNvSpPr>
          <p:nvPr>
            <p:ph type="subTitle" idx="1"/>
          </p:nvPr>
        </p:nvSpPr>
        <p:spPr/>
        <p:txBody>
          <a:bodyPr/>
          <a:lstStyle/>
          <a:p>
            <a:r>
              <a:rPr lang="en-US" dirty="0" smtClean="0"/>
              <a:t>Article XII</a:t>
            </a:r>
            <a:endParaRPr lang="en-US" dirty="0"/>
          </a:p>
        </p:txBody>
      </p:sp>
    </p:spTree>
    <p:extLst>
      <p:ext uri="{BB962C8B-B14F-4D97-AF65-F5344CB8AC3E}">
        <p14:creationId xmlns:p14="http://schemas.microsoft.com/office/powerpoint/2010/main" val="269732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a:t>
            </a:r>
            <a:r>
              <a:rPr lang="en-US" dirty="0"/>
              <a:t/>
            </a:r>
            <a:br>
              <a:rPr lang="en-US" dirty="0"/>
            </a:br>
            <a:r>
              <a:rPr lang="en-US" dirty="0"/>
              <a:t>Work Week</a:t>
            </a:r>
            <a:endParaRPr lang="en-US" sz="3600" dirty="0"/>
          </a:p>
        </p:txBody>
      </p:sp>
      <p:sp>
        <p:nvSpPr>
          <p:cNvPr id="3" name="Content Placeholder 2"/>
          <p:cNvSpPr>
            <a:spLocks noGrp="1"/>
          </p:cNvSpPr>
          <p:nvPr>
            <p:ph idx="1"/>
          </p:nvPr>
        </p:nvSpPr>
        <p:spPr>
          <a:xfrm>
            <a:off x="1371600" y="2219816"/>
            <a:ext cx="9601200" cy="4085734"/>
          </a:xfrm>
        </p:spPr>
        <p:txBody>
          <a:bodyPr/>
          <a:lstStyle/>
          <a:p>
            <a:r>
              <a:rPr lang="en-US" dirty="0" smtClean="0"/>
              <a:t>All faculty work 40 hours per week</a:t>
            </a:r>
          </a:p>
          <a:p>
            <a:pPr lvl="1"/>
            <a:r>
              <a:rPr lang="en-US" dirty="0" smtClean="0"/>
              <a:t>5 hours per week on average shall be dedicated to extracurricular involvement in district governance and service to the campus and district (not community)</a:t>
            </a:r>
          </a:p>
          <a:p>
            <a:pPr lvl="1"/>
            <a:r>
              <a:rPr lang="en-US" dirty="0" smtClean="0"/>
              <a:t>Non-instructional faculty have 35 hours of assigned time</a:t>
            </a:r>
          </a:p>
          <a:p>
            <a:r>
              <a:rPr lang="en-US" dirty="0" smtClean="0"/>
              <a:t>Instructional faculty work 5 days per week</a:t>
            </a:r>
          </a:p>
          <a:p>
            <a:r>
              <a:rPr lang="en-US" dirty="0" smtClean="0"/>
              <a:t>Full-time instructors shall be assigned 14-16 LHE per week</a:t>
            </a:r>
          </a:p>
          <a:p>
            <a:pPr lvl="1"/>
            <a:r>
              <a:rPr lang="en-US" dirty="0" smtClean="0"/>
              <a:t>May be extended to 12-18 by mutual agreement</a:t>
            </a:r>
          </a:p>
          <a:p>
            <a:r>
              <a:rPr lang="en-US" dirty="0" smtClean="0"/>
              <a:t>Assignments may not exceed 9 hours per day</a:t>
            </a:r>
          </a:p>
          <a:p>
            <a:r>
              <a:rPr lang="en-US" dirty="0" smtClean="0"/>
              <a:t>Overload limited to 40% (6 LHE) per semester</a:t>
            </a:r>
            <a:endParaRPr lang="en-US" dirty="0"/>
          </a:p>
        </p:txBody>
      </p:sp>
      <p:pic>
        <p:nvPicPr>
          <p:cNvPr id="5" name="Picture 4" descr="societyandculture1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5922" y="4067175"/>
            <a:ext cx="2896104" cy="1969596"/>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96352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a:t>
            </a:r>
            <a:r>
              <a:rPr lang="en-US" dirty="0" smtClean="0"/>
              <a:t/>
            </a:r>
            <a:br>
              <a:rPr lang="en-US" dirty="0" smtClean="0"/>
            </a:br>
            <a:r>
              <a:rPr lang="en-US" dirty="0" smtClean="0"/>
              <a:t>Office Hours</a:t>
            </a:r>
            <a:endParaRPr lang="en-US" sz="3600" dirty="0"/>
          </a:p>
        </p:txBody>
      </p:sp>
      <p:sp>
        <p:nvSpPr>
          <p:cNvPr id="3" name="Content Placeholder 2"/>
          <p:cNvSpPr>
            <a:spLocks noGrp="1"/>
          </p:cNvSpPr>
          <p:nvPr>
            <p:ph idx="1"/>
          </p:nvPr>
        </p:nvSpPr>
        <p:spPr>
          <a:xfrm>
            <a:off x="1371600" y="2356700"/>
            <a:ext cx="9601200" cy="3450211"/>
          </a:xfrm>
        </p:spPr>
        <p:txBody>
          <a:bodyPr>
            <a:normAutofit/>
          </a:bodyPr>
          <a:lstStyle/>
          <a:p>
            <a:r>
              <a:rPr lang="en-US" dirty="0" smtClean="0"/>
              <a:t>All instructional faculty are required to hold 5 office hours per week</a:t>
            </a:r>
          </a:p>
          <a:p>
            <a:pPr lvl="1"/>
            <a:r>
              <a:rPr lang="en-US" dirty="0" smtClean="0"/>
              <a:t>Unless this causes member to exceed 22 hours per week</a:t>
            </a:r>
          </a:p>
          <a:p>
            <a:r>
              <a:rPr lang="en-US" dirty="0" smtClean="0"/>
              <a:t>Office hours are in 50 minute increments</a:t>
            </a:r>
          </a:p>
          <a:p>
            <a:pPr lvl="1"/>
            <a:r>
              <a:rPr lang="en-US" dirty="0" smtClean="0"/>
              <a:t>See Table XII.1 for Office Hour Chart </a:t>
            </a:r>
          </a:p>
          <a:p>
            <a:r>
              <a:rPr lang="en-US" dirty="0" smtClean="0"/>
              <a:t>Shall be scheduled any time 2 hours before or after unit member’s scheduled classes for the day</a:t>
            </a:r>
          </a:p>
          <a:p>
            <a:pPr lvl="1"/>
            <a:r>
              <a:rPr lang="en-US" dirty="0" smtClean="0"/>
              <a:t>Not before 7am or after 9pm</a:t>
            </a:r>
          </a:p>
        </p:txBody>
      </p:sp>
      <p:pic>
        <p:nvPicPr>
          <p:cNvPr id="4" name="Picture 3" descr="MJSPANISH: EL MUNDO DE LOS PASAD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68894">
            <a:off x="9223630" y="455774"/>
            <a:ext cx="2344211" cy="2343741"/>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415364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Hours (Cont.)</a:t>
            </a:r>
            <a:endParaRPr lang="en-US" dirty="0"/>
          </a:p>
        </p:txBody>
      </p:sp>
      <p:sp>
        <p:nvSpPr>
          <p:cNvPr id="3" name="Content Placeholder 2"/>
          <p:cNvSpPr>
            <a:spLocks noGrp="1"/>
          </p:cNvSpPr>
          <p:nvPr>
            <p:ph idx="1"/>
          </p:nvPr>
        </p:nvSpPr>
        <p:spPr/>
        <p:txBody>
          <a:bodyPr/>
          <a:lstStyle/>
          <a:p>
            <a:r>
              <a:rPr lang="en-US" dirty="0"/>
              <a:t>May have one virtual office hour per week</a:t>
            </a:r>
          </a:p>
          <a:p>
            <a:pPr lvl="1"/>
            <a:r>
              <a:rPr lang="en-US" dirty="0"/>
              <a:t>Those with online/hybrid (more than 50% online) classes </a:t>
            </a:r>
            <a:r>
              <a:rPr lang="en-US" b="1" dirty="0"/>
              <a:t>will</a:t>
            </a:r>
            <a:r>
              <a:rPr lang="en-US" dirty="0"/>
              <a:t> have one virtual office hour</a:t>
            </a:r>
          </a:p>
          <a:p>
            <a:pPr lvl="1"/>
            <a:r>
              <a:rPr lang="en-US" dirty="0"/>
              <a:t>Must be through interactive medium; not by phone</a:t>
            </a:r>
          </a:p>
          <a:p>
            <a:r>
              <a:rPr lang="en-US" dirty="0"/>
              <a:t>Office hours will be prorated for those with released time or split instructional/non-instructional assignments</a:t>
            </a:r>
          </a:p>
          <a:p>
            <a:pPr lvl="1"/>
            <a:r>
              <a:rPr lang="en-US" dirty="0"/>
              <a:t>Example = 6 LHE/15 LHE= 40% of an instructional load</a:t>
            </a:r>
          </a:p>
          <a:p>
            <a:pPr lvl="1"/>
            <a:r>
              <a:rPr lang="en-US" dirty="0"/>
              <a:t>40% x 5 office hours = an adjusted office hour requirement of 2</a:t>
            </a:r>
          </a:p>
          <a:p>
            <a:endParaRPr lang="en-US" dirty="0"/>
          </a:p>
        </p:txBody>
      </p:sp>
      <p:pic>
        <p:nvPicPr>
          <p:cNvPr id="4" name="Picture 3" descr="File:The doctor is in.pn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859" y="553550"/>
            <a:ext cx="4279365" cy="1904762"/>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99539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2</a:t>
            </a:r>
            <a:r>
              <a:rPr lang="en-US" dirty="0" smtClean="0"/>
              <a:t/>
            </a:r>
            <a:br>
              <a:rPr lang="en-US" dirty="0" smtClean="0"/>
            </a:br>
            <a:r>
              <a:rPr lang="en-US" dirty="0" smtClean="0"/>
              <a:t>Professional Obligation</a:t>
            </a:r>
            <a:endParaRPr lang="en-US" sz="3600" dirty="0"/>
          </a:p>
        </p:txBody>
      </p:sp>
      <p:sp>
        <p:nvSpPr>
          <p:cNvPr id="3" name="Content Placeholder 2"/>
          <p:cNvSpPr>
            <a:spLocks noGrp="1"/>
          </p:cNvSpPr>
          <p:nvPr>
            <p:ph idx="1"/>
          </p:nvPr>
        </p:nvSpPr>
        <p:spPr/>
        <p:txBody>
          <a:bodyPr/>
          <a:lstStyle/>
          <a:p>
            <a:r>
              <a:rPr lang="en-US" dirty="0" smtClean="0"/>
              <a:t>Each faculty member acknowledges that their primary employment obligation is to the District/College and that any part-time employment that a faculty member has outside of the District/College will not interfere or take precedence over an assignment made by the District/College</a:t>
            </a:r>
          </a:p>
          <a:p>
            <a:pPr lvl="1"/>
            <a:r>
              <a:rPr lang="en-US" dirty="0" smtClean="0"/>
              <a:t>This includes department meetings, committee obligations, etc.</a:t>
            </a:r>
          </a:p>
        </p:txBody>
      </p:sp>
      <p:pic>
        <p:nvPicPr>
          <p:cNvPr id="4" name="Picture 3" descr="You Have An &lt;strong&gt;Obligation&lt;/strong&gt; to Explain | Peter Rukavina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874" y="4279769"/>
            <a:ext cx="3376105" cy="2318994"/>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78976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41342"/>
          </a:xfrm>
        </p:spPr>
        <p:txBody>
          <a:bodyPr>
            <a:normAutofit fontScale="90000"/>
          </a:bodyPr>
          <a:lstStyle/>
          <a:p>
            <a:r>
              <a:rPr lang="en-US" sz="3600" dirty="0" smtClean="0"/>
              <a:t>Section 5</a:t>
            </a:r>
            <a:r>
              <a:rPr lang="en-US" dirty="0"/>
              <a:t/>
            </a:r>
            <a:br>
              <a:rPr lang="en-US" dirty="0"/>
            </a:br>
            <a:r>
              <a:rPr lang="en-US" dirty="0"/>
              <a:t>Large </a:t>
            </a:r>
            <a:r>
              <a:rPr lang="en-US" dirty="0" smtClean="0"/>
              <a:t>Group Instruction (LGI)</a:t>
            </a:r>
            <a:endParaRPr lang="en-US" dirty="0"/>
          </a:p>
        </p:txBody>
      </p:sp>
      <p:sp>
        <p:nvSpPr>
          <p:cNvPr id="3" name="Content Placeholder 2"/>
          <p:cNvSpPr>
            <a:spLocks noGrp="1"/>
          </p:cNvSpPr>
          <p:nvPr>
            <p:ph idx="1"/>
          </p:nvPr>
        </p:nvSpPr>
        <p:spPr>
          <a:xfrm>
            <a:off x="1371600" y="2193107"/>
            <a:ext cx="9601200" cy="4264843"/>
          </a:xfrm>
        </p:spPr>
        <p:txBody>
          <a:bodyPr/>
          <a:lstStyle/>
          <a:p>
            <a:r>
              <a:rPr lang="en-US" dirty="0" smtClean="0"/>
              <a:t>All sections will be assigned by management with consideration and collaboration with the full-time unit member</a:t>
            </a:r>
          </a:p>
          <a:p>
            <a:r>
              <a:rPr lang="en-US" dirty="0" smtClean="0"/>
              <a:t>Instances in which a unit member chooses to enroll students that results in LGI, the unit member must get prior approval from his/her Dean in order to be compensated</a:t>
            </a:r>
            <a:endParaRPr lang="en-US" dirty="0"/>
          </a:p>
        </p:txBody>
      </p:sp>
      <p:pic>
        <p:nvPicPr>
          <p:cNvPr id="4" name="Picture 3" descr="Total Drama MC &lt;strong&gt;Large Group&lt;/strong&gt; Photo by henryca03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765" y="3952187"/>
            <a:ext cx="10058400" cy="226314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27159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Section 11</a:t>
            </a:r>
            <a:r>
              <a:rPr lang="en-US" dirty="0"/>
              <a:t/>
            </a:r>
            <a:br>
              <a:rPr lang="en-US" dirty="0"/>
            </a:br>
            <a:r>
              <a:rPr lang="en-US" dirty="0"/>
              <a:t>Department </a:t>
            </a:r>
            <a:r>
              <a:rPr lang="en-US" dirty="0" smtClean="0"/>
              <a:t>Chair Reassigned Time</a:t>
            </a:r>
            <a:br>
              <a:rPr lang="en-US" dirty="0" smtClean="0"/>
            </a:br>
            <a:endParaRPr lang="en-US" sz="3600" dirty="0"/>
          </a:p>
        </p:txBody>
      </p:sp>
      <p:sp>
        <p:nvSpPr>
          <p:cNvPr id="3" name="Content Placeholder 2"/>
          <p:cNvSpPr>
            <a:spLocks noGrp="1"/>
          </p:cNvSpPr>
          <p:nvPr>
            <p:ph idx="1"/>
          </p:nvPr>
        </p:nvSpPr>
        <p:spPr>
          <a:xfrm>
            <a:off x="1371600" y="1913641"/>
            <a:ext cx="9601200" cy="4944359"/>
          </a:xfrm>
        </p:spPr>
        <p:txBody>
          <a:bodyPr/>
          <a:lstStyle/>
          <a:p>
            <a:r>
              <a:rPr lang="en-US" dirty="0" smtClean="0"/>
              <a:t>Unit members who are serving as department chairs shall be given reassigned time per academic year according to the following table based on the FTEF of the previous academic year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District reserves the right, in its sole discretion, to remove a unit member as department chair at any time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1637724"/>
              </p:ext>
            </p:extLst>
          </p:nvPr>
        </p:nvGraphicFramePr>
        <p:xfrm>
          <a:off x="4077982" y="3061702"/>
          <a:ext cx="4494363" cy="2648236"/>
        </p:xfrm>
        <a:graphic>
          <a:graphicData uri="http://schemas.openxmlformats.org/drawingml/2006/table">
            <a:tbl>
              <a:tblPr firstRow="1" firstCol="1" bandRow="1">
                <a:tableStyleId>{5C22544A-7EE6-4342-B048-85BDC9FD1C3A}</a:tableStyleId>
              </a:tblPr>
              <a:tblGrid>
                <a:gridCol w="2250926">
                  <a:extLst>
                    <a:ext uri="{9D8B030D-6E8A-4147-A177-3AD203B41FA5}">
                      <a16:colId xmlns:a16="http://schemas.microsoft.com/office/drawing/2014/main" xmlns="" val="365496333"/>
                    </a:ext>
                  </a:extLst>
                </a:gridCol>
                <a:gridCol w="2243437">
                  <a:extLst>
                    <a:ext uri="{9D8B030D-6E8A-4147-A177-3AD203B41FA5}">
                      <a16:colId xmlns:a16="http://schemas.microsoft.com/office/drawing/2014/main" xmlns="" val="1321846585"/>
                    </a:ext>
                  </a:extLst>
                </a:gridCol>
              </a:tblGrid>
              <a:tr h="456942">
                <a:tc>
                  <a:txBody>
                    <a:bodyPr/>
                    <a:lstStyle/>
                    <a:p>
                      <a:pPr marL="0" marR="0" algn="ctr">
                        <a:lnSpc>
                          <a:spcPct val="107000"/>
                        </a:lnSpc>
                        <a:spcBef>
                          <a:spcPts val="0"/>
                        </a:spcBef>
                        <a:spcAft>
                          <a:spcPts val="800"/>
                        </a:spcAft>
                      </a:pPr>
                      <a:r>
                        <a:rPr lang="en-US" sz="1100" dirty="0">
                          <a:effectLst/>
                        </a:rPr>
                        <a:t>FTEF/year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REASSIGNED TIME (in FTE)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89572632"/>
                  </a:ext>
                </a:extLst>
              </a:tr>
              <a:tr h="484099">
                <a:tc>
                  <a:txBody>
                    <a:bodyPr/>
                    <a:lstStyle/>
                    <a:p>
                      <a:pPr marL="0" marR="0" algn="ctr">
                        <a:lnSpc>
                          <a:spcPct val="107000"/>
                        </a:lnSpc>
                        <a:spcBef>
                          <a:spcPts val="0"/>
                        </a:spcBef>
                        <a:spcAft>
                          <a:spcPts val="800"/>
                        </a:spcAft>
                      </a:pPr>
                      <a:r>
                        <a:rPr lang="en-US" sz="1100" dirty="0">
                          <a:effectLst/>
                        </a:rPr>
                        <a:t>0 &lt; FTEF </a:t>
                      </a:r>
                      <a:r>
                        <a:rPr lang="en-US" sz="1100" u="sng" dirty="0">
                          <a:effectLst/>
                        </a:rPr>
                        <a:t>&lt;</a:t>
                      </a:r>
                      <a:r>
                        <a:rPr lang="en-US" sz="1100" dirty="0">
                          <a:effectLst/>
                        </a:rPr>
                        <a:t> 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3070940"/>
                  </a:ext>
                </a:extLst>
              </a:tr>
              <a:tr h="427408">
                <a:tc>
                  <a:txBody>
                    <a:bodyPr/>
                    <a:lstStyle/>
                    <a:p>
                      <a:pPr marL="0" marR="0" algn="ctr">
                        <a:lnSpc>
                          <a:spcPct val="107000"/>
                        </a:lnSpc>
                        <a:spcBef>
                          <a:spcPts val="0"/>
                        </a:spcBef>
                        <a:spcAft>
                          <a:spcPts val="800"/>
                        </a:spcAft>
                      </a:pPr>
                      <a:r>
                        <a:rPr lang="en-US" sz="1100" dirty="0">
                          <a:effectLst/>
                        </a:rPr>
                        <a:t>50 &lt; FTEF </a:t>
                      </a:r>
                      <a:r>
                        <a:rPr lang="en-US" sz="1100" u="sng" dirty="0">
                          <a:effectLst/>
                        </a:rPr>
                        <a:t>&lt;</a:t>
                      </a:r>
                      <a:r>
                        <a:rPr lang="en-US" sz="1100" dirty="0">
                          <a:effectLst/>
                        </a:rPr>
                        <a:t> 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3812920"/>
                  </a:ext>
                </a:extLst>
              </a:tr>
              <a:tr h="427408">
                <a:tc>
                  <a:txBody>
                    <a:bodyPr/>
                    <a:lstStyle/>
                    <a:p>
                      <a:pPr marL="0" marR="0" algn="ctr">
                        <a:lnSpc>
                          <a:spcPct val="107000"/>
                        </a:lnSpc>
                        <a:spcBef>
                          <a:spcPts val="0"/>
                        </a:spcBef>
                        <a:spcAft>
                          <a:spcPts val="800"/>
                        </a:spcAft>
                      </a:pPr>
                      <a:r>
                        <a:rPr lang="en-US" sz="1100">
                          <a:effectLst/>
                        </a:rPr>
                        <a:t>75 &lt; FTEF </a:t>
                      </a:r>
                      <a:r>
                        <a:rPr lang="en-US" sz="1100" u="sng">
                          <a:effectLst/>
                        </a:rPr>
                        <a:t>&lt;</a:t>
                      </a:r>
                      <a:r>
                        <a:rPr lang="en-US" sz="1100">
                          <a:effectLst/>
                        </a:rPr>
                        <a:t> 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654050"/>
                  </a:ext>
                </a:extLst>
              </a:tr>
              <a:tr h="429472">
                <a:tc>
                  <a:txBody>
                    <a:bodyPr/>
                    <a:lstStyle/>
                    <a:p>
                      <a:pPr marL="0" marR="0" algn="ctr">
                        <a:lnSpc>
                          <a:spcPct val="107000"/>
                        </a:lnSpc>
                        <a:spcBef>
                          <a:spcPts val="0"/>
                        </a:spcBef>
                        <a:spcAft>
                          <a:spcPts val="800"/>
                        </a:spcAft>
                      </a:pPr>
                      <a:r>
                        <a:rPr lang="en-US" sz="1100">
                          <a:effectLst/>
                        </a:rPr>
                        <a:t>100 &lt; FTEF </a:t>
                      </a:r>
                      <a:r>
                        <a:rPr lang="en-US" sz="1100" u="sng">
                          <a:effectLst/>
                        </a:rPr>
                        <a:t>&lt;</a:t>
                      </a:r>
                      <a:r>
                        <a:rPr lang="en-US" sz="1100">
                          <a:effectLst/>
                        </a:rPr>
                        <a:t> 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21298123"/>
                  </a:ext>
                </a:extLst>
              </a:tr>
              <a:tr h="422907">
                <a:tc>
                  <a:txBody>
                    <a:bodyPr/>
                    <a:lstStyle/>
                    <a:p>
                      <a:pPr marL="0" marR="0" algn="ctr">
                        <a:lnSpc>
                          <a:spcPct val="107000"/>
                        </a:lnSpc>
                        <a:spcBef>
                          <a:spcPts val="0"/>
                        </a:spcBef>
                        <a:spcAft>
                          <a:spcPts val="800"/>
                        </a:spcAft>
                      </a:pPr>
                      <a:r>
                        <a:rPr lang="en-US" sz="1100">
                          <a:effectLst/>
                        </a:rPr>
                        <a:t>FTEF &gt; 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33565442"/>
                  </a:ext>
                </a:extLst>
              </a:tr>
            </a:tbl>
          </a:graphicData>
        </a:graphic>
      </p:graphicFrame>
    </p:spTree>
    <p:extLst>
      <p:ext uri="{BB962C8B-B14F-4D97-AF65-F5344CB8AC3E}">
        <p14:creationId xmlns:p14="http://schemas.microsoft.com/office/powerpoint/2010/main" val="215364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11</a:t>
            </a:r>
            <a:r>
              <a:rPr lang="en-US" dirty="0"/>
              <a:t/>
            </a:r>
            <a:br>
              <a:rPr lang="en-US" dirty="0"/>
            </a:br>
            <a:r>
              <a:rPr lang="en-US" dirty="0"/>
              <a:t>Department </a:t>
            </a:r>
            <a:r>
              <a:rPr lang="en-US" dirty="0" smtClean="0"/>
              <a:t>Chair Duties</a:t>
            </a:r>
            <a:endParaRPr lang="en-US" sz="3600" dirty="0"/>
          </a:p>
        </p:txBody>
      </p:sp>
      <p:sp>
        <p:nvSpPr>
          <p:cNvPr id="3" name="Content Placeholder 2"/>
          <p:cNvSpPr>
            <a:spLocks noGrp="1"/>
          </p:cNvSpPr>
          <p:nvPr>
            <p:ph idx="1"/>
          </p:nvPr>
        </p:nvSpPr>
        <p:spPr/>
        <p:txBody>
          <a:bodyPr/>
          <a:lstStyle/>
          <a:p>
            <a:r>
              <a:rPr lang="en-US" dirty="0" smtClean="0"/>
              <a:t>Detailed Department Chair duties are now included in the CBA.  Please refer to pages 28 &amp; 29 for details</a:t>
            </a:r>
          </a:p>
          <a:p>
            <a:r>
              <a:rPr lang="en-US" dirty="0" smtClean="0"/>
              <a:t>Annual Review</a:t>
            </a:r>
          </a:p>
          <a:p>
            <a:pPr lvl="1"/>
            <a:r>
              <a:rPr lang="en-US" dirty="0" smtClean="0"/>
              <a:t>The Dean will meet with the department chair at least once each academic year to review the performance of the department chair.  This review will not be part of the unit member’s evaluation nor will it be included in the unit member’s personnel file</a:t>
            </a:r>
            <a:endParaRPr lang="en-US" dirty="0"/>
          </a:p>
        </p:txBody>
      </p:sp>
      <p:pic>
        <p:nvPicPr>
          <p:cNvPr id="5" name="Picture 4" descr="Pensamiento Imaginactivo - 2 new artic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821" y="4816803"/>
            <a:ext cx="1428750" cy="142875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09449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13</a:t>
            </a:r>
            <a:r>
              <a:rPr lang="en-US" dirty="0"/>
              <a:t/>
            </a:r>
            <a:br>
              <a:rPr lang="en-US" dirty="0"/>
            </a:br>
            <a:r>
              <a:rPr lang="en-US" dirty="0"/>
              <a:t>Travel </a:t>
            </a:r>
            <a:r>
              <a:rPr lang="en-US" dirty="0" smtClean="0"/>
              <a:t>Off Campus/Mileage</a:t>
            </a:r>
            <a:endParaRPr lang="en-US" sz="3600" dirty="0"/>
          </a:p>
        </p:txBody>
      </p:sp>
      <p:sp>
        <p:nvSpPr>
          <p:cNvPr id="3" name="Content Placeholder 2"/>
          <p:cNvSpPr>
            <a:spLocks noGrp="1"/>
          </p:cNvSpPr>
          <p:nvPr>
            <p:ph idx="1"/>
          </p:nvPr>
        </p:nvSpPr>
        <p:spPr>
          <a:xfrm>
            <a:off x="1371600" y="1847850"/>
            <a:ext cx="9601200" cy="3581400"/>
          </a:xfrm>
        </p:spPr>
        <p:txBody>
          <a:bodyPr/>
          <a:lstStyle/>
          <a:p>
            <a:r>
              <a:rPr lang="en-US" dirty="0" smtClean="0"/>
              <a:t>Total round trip mileage – Round trip mileage from unit member’s home to primary campus</a:t>
            </a:r>
          </a:p>
          <a:p>
            <a:pPr lvl="1"/>
            <a:r>
              <a:rPr lang="en-US" dirty="0" smtClean="0"/>
              <a:t>Total round trip is defined as the total mileage from the unit member’s home to the first campus, from the first campus to the second campus, and from the second campus to the unit member’s home</a:t>
            </a:r>
          </a:p>
          <a:p>
            <a:pPr marL="530352" lvl="1" indent="0">
              <a:buNone/>
            </a:pPr>
            <a:r>
              <a:rPr lang="en-US" i="0" dirty="0" smtClean="0"/>
              <a:t>NOTE: Primary campus is defined as the campus where the majority of the load is scheduled, or in the case of non-majority, the campus where the unit member was hired </a:t>
            </a:r>
            <a:endParaRPr lang="en-US" i="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4425950"/>
            <a:ext cx="2809875" cy="2060575"/>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94867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FACULTY EVALUATIONS</a:t>
            </a:r>
            <a:endParaRPr lang="en-US" dirty="0"/>
          </a:p>
        </p:txBody>
      </p:sp>
      <p:sp>
        <p:nvSpPr>
          <p:cNvPr id="5" name="Subtitle 4"/>
          <p:cNvSpPr>
            <a:spLocks noGrp="1"/>
          </p:cNvSpPr>
          <p:nvPr>
            <p:ph type="subTitle" idx="1"/>
          </p:nvPr>
        </p:nvSpPr>
        <p:spPr/>
        <p:txBody>
          <a:bodyPr/>
          <a:lstStyle/>
          <a:p>
            <a:r>
              <a:rPr lang="en-US" dirty="0" smtClean="0"/>
              <a:t>Article XIII</a:t>
            </a:r>
            <a:endParaRPr lang="en-US" dirty="0"/>
          </a:p>
        </p:txBody>
      </p:sp>
    </p:spTree>
    <p:extLst>
      <p:ext uri="{BB962C8B-B14F-4D97-AF65-F5344CB8AC3E}">
        <p14:creationId xmlns:p14="http://schemas.microsoft.com/office/powerpoint/2010/main" val="103220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SCFT Full-Time CBA </a:t>
            </a:r>
            <a:endParaRPr lang="en-US" dirty="0">
              <a:latin typeface="Gill Sans MT" panose="020B0502020104020203" pitchFamily="34" charset="0"/>
            </a:endParaRPr>
          </a:p>
        </p:txBody>
      </p:sp>
      <p:sp>
        <p:nvSpPr>
          <p:cNvPr id="3" name="Text Placeholder 2"/>
          <p:cNvSpPr>
            <a:spLocks noGrp="1"/>
          </p:cNvSpPr>
          <p:nvPr>
            <p:ph type="body" idx="1"/>
          </p:nvPr>
        </p:nvSpPr>
        <p:spPr/>
        <p:txBody>
          <a:bodyPr/>
          <a:lstStyle/>
          <a:p>
            <a:endParaRPr lang="en-US" dirty="0">
              <a:latin typeface="Gill Sans MT" panose="020B0502020104020203" pitchFamily="34" charset="0"/>
            </a:endParaRPr>
          </a:p>
        </p:txBody>
      </p:sp>
    </p:spTree>
    <p:extLst>
      <p:ext uri="{BB962C8B-B14F-4D97-AF65-F5344CB8AC3E}">
        <p14:creationId xmlns:p14="http://schemas.microsoft.com/office/powerpoint/2010/main" val="274199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2</a:t>
            </a:r>
            <a:r>
              <a:rPr lang="en-US" dirty="0"/>
              <a:t/>
            </a:r>
            <a:br>
              <a:rPr lang="en-US" dirty="0"/>
            </a:br>
            <a:r>
              <a:rPr lang="en-US" dirty="0" smtClean="0"/>
              <a:t>Evaluation Process</a:t>
            </a:r>
            <a:endParaRPr lang="en-US" sz="3600" dirty="0"/>
          </a:p>
        </p:txBody>
      </p:sp>
      <p:sp>
        <p:nvSpPr>
          <p:cNvPr id="3" name="Content Placeholder 2"/>
          <p:cNvSpPr>
            <a:spLocks noGrp="1"/>
          </p:cNvSpPr>
          <p:nvPr>
            <p:ph idx="1"/>
          </p:nvPr>
        </p:nvSpPr>
        <p:spPr/>
        <p:txBody>
          <a:bodyPr/>
          <a:lstStyle/>
          <a:p>
            <a:r>
              <a:rPr lang="en-US" dirty="0" smtClean="0"/>
              <a:t>Contract/Tenure review committee shall consist of 3 members including 2 tenured department members and the immediate supervisor (</a:t>
            </a:r>
            <a:r>
              <a:rPr lang="en-US" b="1" dirty="0" smtClean="0"/>
              <a:t>or his/her designee excluded from the bargaining unit</a:t>
            </a:r>
            <a:r>
              <a:rPr lang="en-US" dirty="0" smtClean="0"/>
              <a:t>. There will not be a designee for the first semester except in an emergency)  </a:t>
            </a:r>
          </a:p>
          <a:p>
            <a:pPr lvl="1"/>
            <a:r>
              <a:rPr lang="en-US" b="1" dirty="0" smtClean="0"/>
              <a:t>All tenure review evaluations shall occur in Fall of each year</a:t>
            </a:r>
            <a:r>
              <a:rPr lang="en-US" dirty="0" smtClean="0"/>
              <a:t>, except for the abbreviated evaluation, for the first semester</a:t>
            </a:r>
            <a:r>
              <a:rPr lang="en-US" dirty="0"/>
              <a:t>, when hired </a:t>
            </a:r>
            <a:r>
              <a:rPr lang="en-US" dirty="0" smtClean="0"/>
              <a:t>in Spring</a:t>
            </a:r>
          </a:p>
          <a:p>
            <a:r>
              <a:rPr lang="en-US" dirty="0" smtClean="0"/>
              <a:t>Regular/Tenured evaluation committee shall consist of a peer reviewer and the immediate supervisor, or his/her designee excluded from the bargaining unit  </a:t>
            </a:r>
          </a:p>
          <a:p>
            <a:pPr lvl="1"/>
            <a:r>
              <a:rPr lang="en-US" b="1" dirty="0" smtClean="0"/>
              <a:t>The peer reviewer shall be a tenured faculty member</a:t>
            </a:r>
            <a:endParaRPr lang="en-US" b="1" dirty="0"/>
          </a:p>
        </p:txBody>
      </p:sp>
    </p:spTree>
    <p:extLst>
      <p:ext uri="{BB962C8B-B14F-4D97-AF65-F5344CB8AC3E}">
        <p14:creationId xmlns:p14="http://schemas.microsoft.com/office/powerpoint/2010/main" val="252764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2</a:t>
            </a:r>
            <a:r>
              <a:rPr lang="en-US" dirty="0" smtClean="0"/>
              <a:t/>
            </a:r>
            <a:br>
              <a:rPr lang="en-US" dirty="0" smtClean="0"/>
            </a:br>
            <a:r>
              <a:rPr lang="en-US" dirty="0" smtClean="0"/>
              <a:t>Evaluation Process </a:t>
            </a:r>
            <a:r>
              <a:rPr lang="en-US" i="1" dirty="0" smtClean="0"/>
              <a:t>(cont.)</a:t>
            </a:r>
            <a:endParaRPr lang="en-US" i="1" dirty="0"/>
          </a:p>
        </p:txBody>
      </p:sp>
      <p:sp>
        <p:nvSpPr>
          <p:cNvPr id="3" name="Content Placeholder 2"/>
          <p:cNvSpPr>
            <a:spLocks noGrp="1"/>
          </p:cNvSpPr>
          <p:nvPr>
            <p:ph idx="1"/>
          </p:nvPr>
        </p:nvSpPr>
        <p:spPr/>
        <p:txBody>
          <a:bodyPr/>
          <a:lstStyle/>
          <a:p>
            <a:r>
              <a:rPr lang="en-US" dirty="0" smtClean="0"/>
              <a:t>Committee members shall administer a </a:t>
            </a:r>
            <a:r>
              <a:rPr lang="en-US" b="1" dirty="0" smtClean="0"/>
              <a:t>standard District evaluation questionnaire </a:t>
            </a:r>
            <a:r>
              <a:rPr lang="en-US" dirty="0" smtClean="0"/>
              <a:t>to students in at least 1 of each of the unit member’s preparations</a:t>
            </a:r>
          </a:p>
          <a:p>
            <a:r>
              <a:rPr lang="en-US" dirty="0" smtClean="0"/>
              <a:t>For Distance Education, the student questionnaire shall be made available to students for a minimum of 5 days</a:t>
            </a:r>
          </a:p>
          <a:p>
            <a:pPr lvl="1"/>
            <a:r>
              <a:rPr lang="en-US" dirty="0" smtClean="0"/>
              <a:t>Standard District evaluation questionnaires will be used for </a:t>
            </a:r>
            <a:r>
              <a:rPr lang="en-US" b="1" dirty="0" smtClean="0"/>
              <a:t>ALL</a:t>
            </a:r>
            <a:r>
              <a:rPr lang="en-US" dirty="0" smtClean="0"/>
              <a:t> instructional and non-instructional assignments, except College Nurses</a:t>
            </a:r>
            <a:endParaRPr lang="en-US" dirty="0"/>
          </a:p>
        </p:txBody>
      </p:sp>
      <p:pic>
        <p:nvPicPr>
          <p:cNvPr id="5" name="Picture 4" descr="Learn and Lead: Objective Subjectiv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877" y="4484851"/>
            <a:ext cx="4408601" cy="1976982"/>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46826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a:t>
            </a:r>
            <a:r>
              <a:rPr lang="en-US" dirty="0" smtClean="0"/>
              <a:t/>
            </a:r>
            <a:br>
              <a:rPr lang="en-US" dirty="0" smtClean="0"/>
            </a:br>
            <a:r>
              <a:rPr lang="en-US" dirty="0" smtClean="0"/>
              <a:t>Evaluation Criteria</a:t>
            </a:r>
            <a:endParaRPr lang="en-US" sz="3600" dirty="0"/>
          </a:p>
        </p:txBody>
      </p:sp>
      <p:sp>
        <p:nvSpPr>
          <p:cNvPr id="3" name="Content Placeholder 2"/>
          <p:cNvSpPr>
            <a:spLocks noGrp="1"/>
          </p:cNvSpPr>
          <p:nvPr>
            <p:ph idx="1"/>
          </p:nvPr>
        </p:nvSpPr>
        <p:spPr/>
        <p:txBody>
          <a:bodyPr/>
          <a:lstStyle/>
          <a:p>
            <a:r>
              <a:rPr lang="en-US" dirty="0" smtClean="0"/>
              <a:t>The following Duties and Responsibilities have been added to the evaluation criteria</a:t>
            </a:r>
          </a:p>
          <a:p>
            <a:pPr lvl="1"/>
            <a:r>
              <a:rPr lang="en-US" dirty="0" smtClean="0"/>
              <a:t>Participation in curriculum, program review and annual updates, college and/or district committees and other shared governance activities</a:t>
            </a:r>
          </a:p>
          <a:p>
            <a:pPr lvl="1"/>
            <a:r>
              <a:rPr lang="en-US" dirty="0" smtClean="0"/>
              <a:t>Assessing student learning outcomes as a function of the departmental program review process</a:t>
            </a:r>
          </a:p>
          <a:p>
            <a:pPr lvl="1"/>
            <a:r>
              <a:rPr lang="en-US" dirty="0" smtClean="0"/>
              <a:t>For Records evaluation, counseling processes and forms have been added.</a:t>
            </a:r>
          </a:p>
          <a:p>
            <a:r>
              <a:rPr lang="en-US" dirty="0" smtClean="0"/>
              <a:t>All relevant input outside the evaluation process must have been previously addressed with the unit member</a:t>
            </a:r>
          </a:p>
          <a:p>
            <a:r>
              <a:rPr lang="en-US" dirty="0" smtClean="0"/>
              <a:t>For Coaches, the immediate supervisor will also consider relevant input from the Athletic Director</a:t>
            </a:r>
            <a:endParaRPr lang="en-US" dirty="0"/>
          </a:p>
        </p:txBody>
      </p:sp>
    </p:spTree>
    <p:extLst>
      <p:ext uri="{BB962C8B-B14F-4D97-AF65-F5344CB8AC3E}">
        <p14:creationId xmlns:p14="http://schemas.microsoft.com/office/powerpoint/2010/main" val="282057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a:t>
            </a:r>
            <a:r>
              <a:rPr lang="en-US" dirty="0" smtClean="0"/>
              <a:t/>
            </a:r>
            <a:br>
              <a:rPr lang="en-US" dirty="0" smtClean="0"/>
            </a:br>
            <a:r>
              <a:rPr lang="en-US" dirty="0" smtClean="0"/>
              <a:t>Evaluation Criteria </a:t>
            </a:r>
            <a:r>
              <a:rPr lang="en-US" i="1" dirty="0" smtClean="0"/>
              <a:t>(cont.)</a:t>
            </a:r>
            <a:endParaRPr lang="en-US" dirty="0"/>
          </a:p>
        </p:txBody>
      </p:sp>
      <p:sp>
        <p:nvSpPr>
          <p:cNvPr id="3" name="Content Placeholder 2"/>
          <p:cNvSpPr>
            <a:spLocks noGrp="1"/>
          </p:cNvSpPr>
          <p:nvPr>
            <p:ph idx="1"/>
          </p:nvPr>
        </p:nvSpPr>
        <p:spPr/>
        <p:txBody>
          <a:bodyPr/>
          <a:lstStyle/>
          <a:p>
            <a:r>
              <a:rPr lang="en-US" dirty="0" smtClean="0"/>
              <a:t>New evaluation criteria have been added for all faculty on special assignment  </a:t>
            </a:r>
          </a:p>
          <a:p>
            <a:pPr lvl="1"/>
            <a:r>
              <a:rPr lang="en-US" dirty="0" smtClean="0"/>
              <a:t>Coaches</a:t>
            </a:r>
          </a:p>
          <a:p>
            <a:pPr lvl="1"/>
            <a:r>
              <a:rPr lang="en-US" dirty="0" smtClean="0"/>
              <a:t>Coordinators</a:t>
            </a:r>
          </a:p>
          <a:p>
            <a:pPr lvl="1"/>
            <a:r>
              <a:rPr lang="en-US" dirty="0" smtClean="0"/>
              <a:t>Counselors</a:t>
            </a:r>
          </a:p>
          <a:p>
            <a:pPr lvl="1"/>
            <a:r>
              <a:rPr lang="en-US" dirty="0" smtClean="0"/>
              <a:t>Librarians</a:t>
            </a:r>
          </a:p>
          <a:p>
            <a:pPr lvl="1"/>
            <a:r>
              <a:rPr lang="en-US" dirty="0" smtClean="0"/>
              <a:t>Nurses</a:t>
            </a:r>
          </a:p>
          <a:p>
            <a:r>
              <a:rPr lang="en-US" dirty="0" smtClean="0"/>
              <a:t>All timelines have been adjusted by at least a week.  Please review carefully</a:t>
            </a:r>
          </a:p>
          <a:p>
            <a:pPr lvl="1"/>
            <a:r>
              <a:rPr lang="en-US" dirty="0" smtClean="0"/>
              <a:t>NOTE:  The timeline for third contract evaluations takes place </a:t>
            </a:r>
            <a:r>
              <a:rPr lang="en-US" b="1" dirty="0" smtClean="0"/>
              <a:t>during the Fall semester</a:t>
            </a:r>
            <a:endParaRPr lang="en-US" b="1" dirty="0"/>
          </a:p>
        </p:txBody>
      </p:sp>
      <p:pic>
        <p:nvPicPr>
          <p:cNvPr id="4" name="Picture 3" descr="&lt;strong&gt;teacher&lt;/strong&gt; report card - NotEnoughGood.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657" y="2921540"/>
            <a:ext cx="1815100" cy="1320522"/>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36108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4</a:t>
            </a:r>
            <a:r>
              <a:rPr lang="en-US" dirty="0" smtClean="0"/>
              <a:t/>
            </a:r>
            <a:br>
              <a:rPr lang="en-US" dirty="0" smtClean="0"/>
            </a:br>
            <a:r>
              <a:rPr lang="en-US" dirty="0" smtClean="0"/>
              <a:t>Evaluation Timeline</a:t>
            </a:r>
            <a:endParaRPr lang="en-US" sz="3600" dirty="0"/>
          </a:p>
        </p:txBody>
      </p:sp>
      <p:sp>
        <p:nvSpPr>
          <p:cNvPr id="3" name="Content Placeholder 2"/>
          <p:cNvSpPr>
            <a:spLocks noGrp="1"/>
          </p:cNvSpPr>
          <p:nvPr>
            <p:ph idx="1"/>
          </p:nvPr>
        </p:nvSpPr>
        <p:spPr/>
        <p:txBody>
          <a:bodyPr/>
          <a:lstStyle/>
          <a:p>
            <a:r>
              <a:rPr lang="en-US" dirty="0" smtClean="0"/>
              <a:t>Tenure-track faculty hired in the Spring will receive an abbreviated evaluation process for that “zero semester” which does not count toward his/her first contract year for the purposes of tenure review</a:t>
            </a:r>
          </a:p>
          <a:p>
            <a:pPr lvl="1"/>
            <a:r>
              <a:rPr lang="en-US" dirty="0" smtClean="0"/>
              <a:t>Student questionnaires for all classes</a:t>
            </a:r>
          </a:p>
          <a:p>
            <a:pPr lvl="1"/>
            <a:r>
              <a:rPr lang="en-US" dirty="0" smtClean="0"/>
              <a:t>One classroom visitation by immediate supervisor and one peer reviewer</a:t>
            </a:r>
          </a:p>
          <a:p>
            <a:pPr lvl="1"/>
            <a:r>
              <a:rPr lang="en-US" dirty="0" smtClean="0"/>
              <a:t>Review of the faculty member’s class records</a:t>
            </a:r>
          </a:p>
          <a:p>
            <a:pPr lvl="1"/>
            <a:r>
              <a:rPr lang="en-US" dirty="0" smtClean="0"/>
              <a:t>Immediate supervisor will complete a summary evaluation report</a:t>
            </a:r>
          </a:p>
          <a:p>
            <a:pPr marL="530352" lvl="1" indent="0">
              <a:buNone/>
            </a:pPr>
            <a:endParaRPr lang="en-US" dirty="0"/>
          </a:p>
          <a:p>
            <a:pPr marL="530352" lvl="1" indent="0">
              <a:buNone/>
            </a:pPr>
            <a:r>
              <a:rPr lang="en-US" dirty="0" smtClean="0"/>
              <a:t>NOTE:  Committee compensation has changed from an available 10 hours to 5 hours</a:t>
            </a:r>
            <a:endParaRPr lang="en-US" dirty="0"/>
          </a:p>
        </p:txBody>
      </p:sp>
    </p:spTree>
    <p:extLst>
      <p:ext uri="{BB962C8B-B14F-4D97-AF65-F5344CB8AC3E}">
        <p14:creationId xmlns:p14="http://schemas.microsoft.com/office/powerpoint/2010/main" val="249433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6</a:t>
            </a:r>
            <a:r>
              <a:rPr lang="en-US" dirty="0" smtClean="0"/>
              <a:t/>
            </a:r>
            <a:br>
              <a:rPr lang="en-US" dirty="0" smtClean="0"/>
            </a:br>
            <a:r>
              <a:rPr lang="en-US" dirty="0" smtClean="0"/>
              <a:t>Evaluation of Temporary Faculty</a:t>
            </a:r>
            <a:endParaRPr lang="en-US" dirty="0"/>
          </a:p>
        </p:txBody>
      </p:sp>
      <p:sp>
        <p:nvSpPr>
          <p:cNvPr id="3" name="Content Placeholder 2"/>
          <p:cNvSpPr>
            <a:spLocks noGrp="1"/>
          </p:cNvSpPr>
          <p:nvPr>
            <p:ph idx="1"/>
          </p:nvPr>
        </p:nvSpPr>
        <p:spPr>
          <a:xfrm>
            <a:off x="1371600" y="2070362"/>
            <a:ext cx="9601200" cy="4368538"/>
          </a:xfrm>
        </p:spPr>
        <p:txBody>
          <a:bodyPr>
            <a:normAutofit/>
          </a:bodyPr>
          <a:lstStyle/>
          <a:p>
            <a:r>
              <a:rPr lang="en-US" dirty="0" smtClean="0"/>
              <a:t>Full-time temporary faculty (which include one-semester and one-year assignments) will be evaluated as follows (Section 6)</a:t>
            </a:r>
          </a:p>
          <a:p>
            <a:pPr lvl="1"/>
            <a:r>
              <a:rPr lang="en-US" dirty="0" smtClean="0"/>
              <a:t>Performance during their first semester of teaching or service</a:t>
            </a:r>
          </a:p>
          <a:p>
            <a:r>
              <a:rPr lang="en-US" dirty="0" smtClean="0"/>
              <a:t>Categorically Funded Faculty will be evaluated as follows (Section 6)</a:t>
            </a:r>
          </a:p>
          <a:p>
            <a:pPr lvl="1"/>
            <a:r>
              <a:rPr lang="en-US" dirty="0"/>
              <a:t>Performance during their first semester of teaching or service</a:t>
            </a:r>
          </a:p>
          <a:p>
            <a:pPr lvl="1"/>
            <a:r>
              <a:rPr lang="en-US" dirty="0"/>
              <a:t>Performance during their second and/or third semesters of teaching or service</a:t>
            </a:r>
          </a:p>
          <a:p>
            <a:pPr lvl="1"/>
            <a:r>
              <a:rPr lang="en-US" dirty="0"/>
              <a:t>Performance over every 6 semesters of teaching or service thereafter</a:t>
            </a:r>
          </a:p>
          <a:p>
            <a:r>
              <a:rPr lang="en-US" dirty="0" smtClean="0"/>
              <a:t>Each first year contract </a:t>
            </a:r>
            <a:r>
              <a:rPr lang="en-US" dirty="0"/>
              <a:t>faculty, including zero semester (Spring) hires, </a:t>
            </a:r>
            <a:r>
              <a:rPr lang="en-US" dirty="0" smtClean="0"/>
              <a:t>will have a faculty advisor for the first semester </a:t>
            </a:r>
          </a:p>
          <a:p>
            <a:pPr lvl="1"/>
            <a:r>
              <a:rPr lang="en-US" dirty="0" smtClean="0"/>
              <a:t>Advisor will serve as a guide and a role model.  Each advisor shall receive up to 5 hours at the top of Schedule B2 Lab rate.  Please review this section carefully (Section 2)</a:t>
            </a:r>
            <a:endParaRPr lang="en-US" dirty="0"/>
          </a:p>
        </p:txBody>
      </p:sp>
    </p:spTree>
    <p:extLst>
      <p:ext uri="{BB962C8B-B14F-4D97-AF65-F5344CB8AC3E}">
        <p14:creationId xmlns:p14="http://schemas.microsoft.com/office/powerpoint/2010/main" val="254217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TRANSFER AND REASSIGNMENT</a:t>
            </a:r>
            <a:endParaRPr lang="en-US" dirty="0"/>
          </a:p>
        </p:txBody>
      </p:sp>
      <p:sp>
        <p:nvSpPr>
          <p:cNvPr id="5" name="Subtitle 4"/>
          <p:cNvSpPr>
            <a:spLocks noGrp="1"/>
          </p:cNvSpPr>
          <p:nvPr>
            <p:ph type="subTitle" idx="1"/>
          </p:nvPr>
        </p:nvSpPr>
        <p:spPr/>
        <p:txBody>
          <a:bodyPr/>
          <a:lstStyle/>
          <a:p>
            <a:r>
              <a:rPr lang="en-US" dirty="0" smtClean="0"/>
              <a:t>Article XVI</a:t>
            </a:r>
            <a:endParaRPr lang="en-US" dirty="0"/>
          </a:p>
        </p:txBody>
      </p:sp>
    </p:spTree>
    <p:extLst>
      <p:ext uri="{BB962C8B-B14F-4D97-AF65-F5344CB8AC3E}">
        <p14:creationId xmlns:p14="http://schemas.microsoft.com/office/powerpoint/2010/main" val="250091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 </a:t>
            </a:r>
            <a:r>
              <a:rPr lang="en-US" sz="3200" dirty="0" smtClean="0"/>
              <a:t>1</a:t>
            </a:r>
            <a:r>
              <a:rPr lang="en-US" dirty="0" smtClean="0"/>
              <a:t/>
            </a:r>
            <a:br>
              <a:rPr lang="en-US" dirty="0" smtClean="0"/>
            </a:br>
            <a:r>
              <a:rPr lang="en-US" dirty="0" smtClean="0"/>
              <a:t>Transfer and Reassignment	</a:t>
            </a:r>
            <a:endParaRPr lang="en-US" dirty="0"/>
          </a:p>
        </p:txBody>
      </p:sp>
      <p:sp>
        <p:nvSpPr>
          <p:cNvPr id="3" name="Content Placeholder 2"/>
          <p:cNvSpPr>
            <a:spLocks noGrp="1"/>
          </p:cNvSpPr>
          <p:nvPr>
            <p:ph idx="1"/>
          </p:nvPr>
        </p:nvSpPr>
        <p:spPr/>
        <p:txBody>
          <a:bodyPr>
            <a:normAutofit lnSpcReduction="10000"/>
          </a:bodyPr>
          <a:lstStyle/>
          <a:p>
            <a:r>
              <a:rPr lang="en-US" dirty="0" smtClean="0"/>
              <a:t>Reassignment is within the same college, including its centers, campuses, and satellites</a:t>
            </a:r>
          </a:p>
          <a:p>
            <a:r>
              <a:rPr lang="en-US" dirty="0" smtClean="0"/>
              <a:t>Transfer is from one college to another.  The transfer process remains the same with the following exceptions:</a:t>
            </a:r>
          </a:p>
          <a:p>
            <a:pPr lvl="1"/>
            <a:r>
              <a:rPr lang="en-US" dirty="0" smtClean="0"/>
              <a:t>The department is no longer required to interview all transfer applicants</a:t>
            </a:r>
          </a:p>
          <a:p>
            <a:pPr lvl="1"/>
            <a:r>
              <a:rPr lang="en-US" dirty="0" smtClean="0"/>
              <a:t>If the transfer request is rejected, the applicant will be notified by </a:t>
            </a:r>
            <a:r>
              <a:rPr lang="en-US" b="1" dirty="0" smtClean="0"/>
              <a:t>Human Resources</a:t>
            </a:r>
          </a:p>
          <a:p>
            <a:pPr lvl="1"/>
            <a:r>
              <a:rPr lang="en-US" dirty="0" smtClean="0"/>
              <a:t>If the recommendation is accepted, the President, Vice President, or designees </a:t>
            </a:r>
            <a:r>
              <a:rPr lang="en-US" b="1" dirty="0" smtClean="0"/>
              <a:t>can interview the candidate</a:t>
            </a:r>
          </a:p>
          <a:p>
            <a:pPr lvl="1"/>
            <a:r>
              <a:rPr lang="en-US" dirty="0" smtClean="0"/>
              <a:t>If the President does not accept the recommendation, he/she will meet with the department and discuss the reason(s) for not accepting</a:t>
            </a:r>
          </a:p>
          <a:p>
            <a:endParaRPr lang="en-US" dirty="0"/>
          </a:p>
        </p:txBody>
      </p:sp>
    </p:spTree>
    <p:extLst>
      <p:ext uri="{BB962C8B-B14F-4D97-AF65-F5344CB8AC3E}">
        <p14:creationId xmlns:p14="http://schemas.microsoft.com/office/powerpoint/2010/main" val="135024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Leaves WITH PAY</a:t>
            </a:r>
            <a:endParaRPr lang="en-US" dirty="0"/>
          </a:p>
        </p:txBody>
      </p:sp>
      <p:sp>
        <p:nvSpPr>
          <p:cNvPr id="3" name="Subtitle 2"/>
          <p:cNvSpPr>
            <a:spLocks noGrp="1"/>
          </p:cNvSpPr>
          <p:nvPr>
            <p:ph type="subTitle" idx="1"/>
          </p:nvPr>
        </p:nvSpPr>
        <p:spPr/>
        <p:txBody>
          <a:bodyPr/>
          <a:lstStyle/>
          <a:p>
            <a:r>
              <a:rPr lang="en-US" dirty="0" smtClean="0"/>
              <a:t>XVIII</a:t>
            </a:r>
            <a:endParaRPr lang="en-US" dirty="0"/>
          </a:p>
        </p:txBody>
      </p:sp>
    </p:spTree>
    <p:extLst>
      <p:ext uri="{BB962C8B-B14F-4D97-AF65-F5344CB8AC3E}">
        <p14:creationId xmlns:p14="http://schemas.microsoft.com/office/powerpoint/2010/main" val="187351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a:t>
            </a:r>
            <a:r>
              <a:rPr lang="en-US" dirty="0" smtClean="0"/>
              <a:t/>
            </a:r>
            <a:br>
              <a:rPr lang="en-US" dirty="0" smtClean="0"/>
            </a:br>
            <a:r>
              <a:rPr lang="en-US" dirty="0" smtClean="0"/>
              <a:t>Sick Leave</a:t>
            </a:r>
            <a:endParaRPr lang="en-US" sz="3600" dirty="0"/>
          </a:p>
        </p:txBody>
      </p:sp>
      <p:sp>
        <p:nvSpPr>
          <p:cNvPr id="3" name="Content Placeholder 2"/>
          <p:cNvSpPr>
            <a:spLocks noGrp="1"/>
          </p:cNvSpPr>
          <p:nvPr>
            <p:ph idx="1"/>
          </p:nvPr>
        </p:nvSpPr>
        <p:spPr>
          <a:xfrm>
            <a:off x="1371600" y="1909419"/>
            <a:ext cx="9601200" cy="4462806"/>
          </a:xfrm>
        </p:spPr>
        <p:txBody>
          <a:bodyPr/>
          <a:lstStyle/>
          <a:p>
            <a:r>
              <a:rPr lang="en-US" dirty="0" smtClean="0"/>
              <a:t>Unit members assigned overload will accrue sick leave at the rate of 1 hour earned for each 18 hours of teaching, counseling, or librarian duties in fall and spring only</a:t>
            </a:r>
          </a:p>
          <a:p>
            <a:r>
              <a:rPr lang="en-US" dirty="0" smtClean="0"/>
              <a:t>If a substitute is hired to cover a distance education class, the member will be deducted sick leave</a:t>
            </a:r>
          </a:p>
          <a:p>
            <a:r>
              <a:rPr lang="en-US" dirty="0" smtClean="0"/>
              <a:t>Language has been added notifying faculty they may take up to 12 weeks of sick leave for the purposes of parental leave within the first year of the child’s birth.  This includes half-pay if regular sick leave is exhausted</a:t>
            </a:r>
          </a:p>
          <a:p>
            <a:r>
              <a:rPr lang="en-US" dirty="0" smtClean="0"/>
              <a:t>Supervisors can now request a doctor’s note for </a:t>
            </a:r>
            <a:r>
              <a:rPr lang="en-US" b="1" dirty="0" smtClean="0"/>
              <a:t>3 or more consecutive days</a:t>
            </a:r>
            <a:r>
              <a:rPr lang="en-US" dirty="0" smtClean="0"/>
              <a:t> absent (used to be 5 days)</a:t>
            </a:r>
            <a:endParaRPr lang="en-US" dirty="0"/>
          </a:p>
        </p:txBody>
      </p:sp>
      <p:pic>
        <p:nvPicPr>
          <p:cNvPr id="4" name="Picture 3" descr="Why the DOL’s federal contractor paid &lt;strong&gt;sick leave&lt;/strong&gt; rules matter for all employ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524" y="5149047"/>
            <a:ext cx="3060126" cy="1608597"/>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97223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210800" cy="1485900"/>
          </a:xfrm>
        </p:spPr>
        <p:txBody>
          <a:bodyPr/>
          <a:lstStyle/>
          <a:p>
            <a:r>
              <a:rPr lang="en-US" dirty="0" smtClean="0">
                <a:latin typeface="Franklin Gothic Heavy" panose="020B0903020102020204" pitchFamily="34" charset="0"/>
              </a:rPr>
              <a:t>Overview of Major Provisions and Significant Contract Changes</a:t>
            </a:r>
            <a:endParaRPr lang="en-US" dirty="0">
              <a:latin typeface="Franklin Gothic Heavy" panose="020B0903020102020204" pitchFamily="34" charset="0"/>
            </a:endParaRPr>
          </a:p>
        </p:txBody>
      </p:sp>
      <p:sp>
        <p:nvSpPr>
          <p:cNvPr id="3" name="Content Placeholder 2"/>
          <p:cNvSpPr>
            <a:spLocks noGrp="1"/>
          </p:cNvSpPr>
          <p:nvPr>
            <p:ph idx="1"/>
          </p:nvPr>
        </p:nvSpPr>
        <p:spPr>
          <a:xfrm>
            <a:off x="1371600" y="2144741"/>
            <a:ext cx="9601200" cy="4425351"/>
          </a:xfrm>
        </p:spPr>
        <p:txBody>
          <a:bodyPr>
            <a:normAutofit/>
          </a:bodyPr>
          <a:lstStyle/>
          <a:p>
            <a:pPr marL="0" indent="0">
              <a:buNone/>
            </a:pPr>
            <a:r>
              <a:rPr lang="en-US" b="1" dirty="0">
                <a:latin typeface="Gill Sans MT" panose="020B0502020104020203" pitchFamily="34" charset="0"/>
              </a:rPr>
              <a:t>SCFT </a:t>
            </a:r>
            <a:r>
              <a:rPr lang="en-US" b="1" dirty="0" smtClean="0">
                <a:latin typeface="Gill Sans MT" panose="020B0502020104020203" pitchFamily="34" charset="0"/>
              </a:rPr>
              <a:t>Full-Time </a:t>
            </a:r>
            <a:r>
              <a:rPr lang="en-US" b="1" dirty="0">
                <a:latin typeface="Gill Sans MT" panose="020B0502020104020203" pitchFamily="34" charset="0"/>
              </a:rPr>
              <a:t>Collective Bargaining </a:t>
            </a:r>
            <a:r>
              <a:rPr lang="en-US" b="1" dirty="0" smtClean="0">
                <a:latin typeface="Gill Sans MT" panose="020B0502020104020203" pitchFamily="34" charset="0"/>
              </a:rPr>
              <a:t>Agreement</a:t>
            </a:r>
          </a:p>
          <a:p>
            <a:r>
              <a:rPr lang="en-US" dirty="0" smtClean="0">
                <a:latin typeface="Gill Sans MT" panose="020B0502020104020203" pitchFamily="34" charset="0"/>
              </a:rPr>
              <a:t>Waiver of Bargaining</a:t>
            </a:r>
          </a:p>
          <a:p>
            <a:r>
              <a:rPr lang="en-US" dirty="0" smtClean="0">
                <a:latin typeface="Gill Sans MT" panose="020B0502020104020203" pitchFamily="34" charset="0"/>
              </a:rPr>
              <a:t>New Employee Orientation</a:t>
            </a:r>
          </a:p>
          <a:p>
            <a:r>
              <a:rPr lang="en-US" dirty="0" smtClean="0">
                <a:latin typeface="Gill Sans MT" panose="020B0502020104020203" pitchFamily="34" charset="0"/>
              </a:rPr>
              <a:t>Safety</a:t>
            </a:r>
          </a:p>
          <a:p>
            <a:r>
              <a:rPr lang="en-US" dirty="0" smtClean="0">
                <a:latin typeface="Gill Sans MT" panose="020B0502020104020203" pitchFamily="34" charset="0"/>
              </a:rPr>
              <a:t>Hours, Workload, Class Size</a:t>
            </a:r>
          </a:p>
          <a:p>
            <a:r>
              <a:rPr lang="en-US" dirty="0" smtClean="0">
                <a:latin typeface="Gill Sans MT" panose="020B0502020104020203" pitchFamily="34" charset="0"/>
              </a:rPr>
              <a:t>Faculty Evaluations</a:t>
            </a:r>
          </a:p>
          <a:p>
            <a:r>
              <a:rPr lang="en-US" dirty="0" smtClean="0">
                <a:latin typeface="Gill Sans MT" panose="020B0502020104020203" pitchFamily="34" charset="0"/>
              </a:rPr>
              <a:t>Transfer and Reassignment</a:t>
            </a:r>
          </a:p>
          <a:p>
            <a:r>
              <a:rPr lang="en-US" dirty="0" smtClean="0">
                <a:latin typeface="Gill Sans MT" panose="020B0502020104020203" pitchFamily="34" charset="0"/>
              </a:rPr>
              <a:t>Leaves with Pay</a:t>
            </a:r>
          </a:p>
          <a:p>
            <a:r>
              <a:rPr lang="en-US" dirty="0" smtClean="0">
                <a:latin typeface="Gill Sans MT" panose="020B0502020104020203" pitchFamily="34" charset="0"/>
              </a:rPr>
              <a:t>Compensation</a:t>
            </a:r>
          </a:p>
          <a:p>
            <a:r>
              <a:rPr lang="en-US" dirty="0" smtClean="0">
                <a:latin typeface="Gill Sans MT" panose="020B0502020104020203" pitchFamily="34" charset="0"/>
              </a:rPr>
              <a:t>Faculty Early Retirement Program (FERP)</a:t>
            </a:r>
          </a:p>
        </p:txBody>
      </p:sp>
    </p:spTree>
    <p:extLst>
      <p:ext uri="{BB962C8B-B14F-4D97-AF65-F5344CB8AC3E}">
        <p14:creationId xmlns:p14="http://schemas.microsoft.com/office/powerpoint/2010/main" val="254243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Section 1</a:t>
            </a:r>
            <a:r>
              <a:rPr lang="en-US" dirty="0" smtClean="0"/>
              <a:t/>
            </a:r>
            <a:br>
              <a:rPr lang="en-US" dirty="0" smtClean="0"/>
            </a:br>
            <a:r>
              <a:rPr lang="en-US" dirty="0" smtClean="0"/>
              <a:t>Catastrophic Leave Bank </a:t>
            </a:r>
            <a:br>
              <a:rPr lang="en-US" dirty="0" smtClean="0"/>
            </a:br>
            <a:r>
              <a:rPr lang="en-US" sz="2800" dirty="0" smtClean="0"/>
              <a:t>(Formerly known as Sick </a:t>
            </a:r>
            <a:r>
              <a:rPr lang="en-US" sz="2800" dirty="0"/>
              <a:t>L</a:t>
            </a:r>
            <a:r>
              <a:rPr lang="en-US" sz="2800" dirty="0" smtClean="0"/>
              <a:t>eave </a:t>
            </a:r>
            <a:r>
              <a:rPr lang="en-US" sz="2800" dirty="0"/>
              <a:t>B</a:t>
            </a:r>
            <a:r>
              <a:rPr lang="en-US" sz="2800" dirty="0" smtClean="0"/>
              <a:t>ank)</a:t>
            </a:r>
            <a:endParaRPr lang="en-US" sz="2800" dirty="0"/>
          </a:p>
        </p:txBody>
      </p:sp>
      <p:sp>
        <p:nvSpPr>
          <p:cNvPr id="3" name="Content Placeholder 2"/>
          <p:cNvSpPr>
            <a:spLocks noGrp="1"/>
          </p:cNvSpPr>
          <p:nvPr>
            <p:ph idx="1"/>
          </p:nvPr>
        </p:nvSpPr>
        <p:spPr>
          <a:xfrm>
            <a:off x="1371600" y="2171700"/>
            <a:ext cx="9601200" cy="4295088"/>
          </a:xfrm>
        </p:spPr>
        <p:txBody>
          <a:bodyPr>
            <a:normAutofit/>
          </a:bodyPr>
          <a:lstStyle/>
          <a:p>
            <a:r>
              <a:rPr lang="en-US" dirty="0"/>
              <a:t>Catastrophic illness or injury is an illness or injury that is expected to </a:t>
            </a:r>
            <a:r>
              <a:rPr lang="en-US" b="1" dirty="0"/>
              <a:t>incapacitate</a:t>
            </a:r>
            <a:r>
              <a:rPr lang="en-US" dirty="0"/>
              <a:t> the unit member or the </a:t>
            </a:r>
            <a:r>
              <a:rPr lang="en-US" b="1" dirty="0"/>
              <a:t>unit member’s parents, spouse/domestic partner, children or other member of the immediate </a:t>
            </a:r>
            <a:r>
              <a:rPr lang="en-US" b="1" dirty="0" smtClean="0"/>
              <a:t>household</a:t>
            </a:r>
            <a:endParaRPr lang="en-US" dirty="0"/>
          </a:p>
          <a:p>
            <a:r>
              <a:rPr lang="en-US" dirty="0"/>
              <a:t>The program does not cover the </a:t>
            </a:r>
            <a:r>
              <a:rPr lang="en-US" dirty="0" smtClean="0"/>
              <a:t>following</a:t>
            </a:r>
            <a:endParaRPr lang="en-US" dirty="0"/>
          </a:p>
          <a:p>
            <a:pPr lvl="1"/>
            <a:r>
              <a:rPr lang="en-US" dirty="0"/>
              <a:t>Stress-related Illness</a:t>
            </a:r>
          </a:p>
          <a:p>
            <a:pPr lvl="1"/>
            <a:r>
              <a:rPr lang="en-US" dirty="0"/>
              <a:t>Elective Surgery</a:t>
            </a:r>
          </a:p>
          <a:p>
            <a:pPr lvl="1"/>
            <a:r>
              <a:rPr lang="en-US" dirty="0"/>
              <a:t>Normal Pregnancy</a:t>
            </a:r>
          </a:p>
          <a:p>
            <a:pPr lvl="1"/>
            <a:r>
              <a:rPr lang="en-US" dirty="0"/>
              <a:t>Workers’ Compensation Claims</a:t>
            </a:r>
          </a:p>
          <a:p>
            <a:pPr lvl="1"/>
            <a:r>
              <a:rPr lang="en-US" dirty="0"/>
              <a:t>Disabilities resulting from current use of Alcohol or Drugs</a:t>
            </a:r>
          </a:p>
          <a:p>
            <a:pPr lvl="1"/>
            <a:r>
              <a:rPr lang="en-US" dirty="0"/>
              <a:t>Intentionally Self-Inflicted Injuries</a:t>
            </a:r>
          </a:p>
          <a:p>
            <a:pPr lvl="1"/>
            <a:r>
              <a:rPr lang="en-US" dirty="0"/>
              <a:t>Normal Illness such as Colds, Flu, Allergies, Headaches, etc</a:t>
            </a:r>
            <a:r>
              <a:rPr lang="en-US" dirty="0" smtClean="0"/>
              <a:t>.</a:t>
            </a:r>
          </a:p>
          <a:p>
            <a:endParaRPr lang="en-US" dirty="0"/>
          </a:p>
        </p:txBody>
      </p:sp>
    </p:spTree>
    <p:extLst>
      <p:ext uri="{BB962C8B-B14F-4D97-AF65-F5344CB8AC3E}">
        <p14:creationId xmlns:p14="http://schemas.microsoft.com/office/powerpoint/2010/main" val="197860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Catastrophic Leave Bank </a:t>
            </a:r>
            <a:r>
              <a:rPr lang="en-US" sz="3600" dirty="0" smtClean="0"/>
              <a:t>(Cont.)</a:t>
            </a:r>
            <a:r>
              <a:rPr lang="en-US" dirty="0" smtClean="0"/>
              <a:t/>
            </a:r>
            <a:br>
              <a:rPr lang="en-US" dirty="0" smtClean="0"/>
            </a:br>
            <a:r>
              <a:rPr lang="en-US" sz="2800" dirty="0" smtClean="0"/>
              <a:t>(Formerly known as Sick </a:t>
            </a:r>
            <a:r>
              <a:rPr lang="en-US" sz="2800" dirty="0"/>
              <a:t>L</a:t>
            </a:r>
            <a:r>
              <a:rPr lang="en-US" sz="2800" dirty="0" smtClean="0"/>
              <a:t>eave </a:t>
            </a:r>
            <a:r>
              <a:rPr lang="en-US" sz="2800" dirty="0"/>
              <a:t>B</a:t>
            </a:r>
            <a:r>
              <a:rPr lang="en-US" sz="2800" dirty="0" smtClean="0"/>
              <a:t>ank)</a:t>
            </a:r>
            <a:endParaRPr lang="en-US" sz="2800" dirty="0"/>
          </a:p>
        </p:txBody>
      </p:sp>
      <p:sp>
        <p:nvSpPr>
          <p:cNvPr id="3" name="Content Placeholder 2"/>
          <p:cNvSpPr>
            <a:spLocks noGrp="1"/>
          </p:cNvSpPr>
          <p:nvPr>
            <p:ph idx="1"/>
          </p:nvPr>
        </p:nvSpPr>
        <p:spPr>
          <a:xfrm>
            <a:off x="1371600" y="2171700"/>
            <a:ext cx="9601200" cy="4295088"/>
          </a:xfrm>
        </p:spPr>
        <p:txBody>
          <a:bodyPr>
            <a:normAutofit/>
          </a:bodyPr>
          <a:lstStyle/>
          <a:p>
            <a:r>
              <a:rPr lang="en-US" dirty="0" smtClean="0"/>
              <a:t>Eligibility to use Catastrophic Leave Bank days requires that a participating unit member have</a:t>
            </a:r>
          </a:p>
          <a:p>
            <a:pPr lvl="1"/>
            <a:r>
              <a:rPr lang="en-US" dirty="0" smtClean="0"/>
              <a:t>Exhausted his/her personal sick leave days as well as all hourly sick accumulated and converted to daily sick leave</a:t>
            </a:r>
          </a:p>
          <a:p>
            <a:pPr lvl="1"/>
            <a:r>
              <a:rPr lang="en-US" dirty="0" smtClean="0"/>
              <a:t>Been incapacitated or absent for at least 30 days</a:t>
            </a:r>
          </a:p>
          <a:p>
            <a:endParaRPr lang="en-US" dirty="0"/>
          </a:p>
        </p:txBody>
      </p:sp>
      <p:pic>
        <p:nvPicPr>
          <p:cNvPr id="4" name="Picture 3" descr="Consideraciones Sobre el Moquillo Canin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187" y="4209905"/>
            <a:ext cx="3395310" cy="2256883"/>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96266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Section 5</a:t>
            </a:r>
            <a:r>
              <a:rPr lang="en-US" dirty="0" smtClean="0"/>
              <a:t/>
            </a:r>
            <a:br>
              <a:rPr lang="en-US" dirty="0" smtClean="0"/>
            </a:br>
            <a:r>
              <a:rPr lang="en-US" dirty="0" smtClean="0"/>
              <a:t>Personal Necessity Charged to Sick Leave</a:t>
            </a:r>
            <a:endParaRPr lang="en-US" sz="3600" dirty="0"/>
          </a:p>
        </p:txBody>
      </p:sp>
      <p:sp>
        <p:nvSpPr>
          <p:cNvPr id="3" name="Content Placeholder 2"/>
          <p:cNvSpPr>
            <a:spLocks noGrp="1"/>
          </p:cNvSpPr>
          <p:nvPr>
            <p:ph idx="1"/>
          </p:nvPr>
        </p:nvSpPr>
        <p:spPr/>
        <p:txBody>
          <a:bodyPr/>
          <a:lstStyle/>
          <a:p>
            <a:r>
              <a:rPr lang="en-US" dirty="0" smtClean="0"/>
              <a:t>Formerly known as Personal Emergency leave</a:t>
            </a:r>
          </a:p>
          <a:p>
            <a:r>
              <a:rPr lang="en-US" dirty="0" smtClean="0"/>
              <a:t>Limited to no more than six days in one fiscal year</a:t>
            </a:r>
          </a:p>
          <a:p>
            <a:r>
              <a:rPr lang="en-US" dirty="0" smtClean="0"/>
              <a:t>Two </a:t>
            </a:r>
            <a:r>
              <a:rPr lang="en-US" dirty="0"/>
              <a:t>(Gone Fishing) of </a:t>
            </a:r>
            <a:r>
              <a:rPr lang="en-US" dirty="0" smtClean="0"/>
              <a:t>the six days </a:t>
            </a:r>
            <a:r>
              <a:rPr lang="en-US" dirty="0"/>
              <a:t>may </a:t>
            </a:r>
            <a:r>
              <a:rPr lang="en-US" dirty="0" smtClean="0"/>
              <a:t>be granted for any reason deemed appropriate by the unit member AND with prior approval of the supervisor </a:t>
            </a:r>
          </a:p>
          <a:p>
            <a:pPr lvl="1"/>
            <a:r>
              <a:rPr lang="en-US" dirty="0" smtClean="0"/>
              <a:t>No more than two unit members off at any one time in any work unit under this provision</a:t>
            </a:r>
          </a:p>
        </p:txBody>
      </p:sp>
      <p:pic>
        <p:nvPicPr>
          <p:cNvPr id="5" name="Picture 4" descr="GSDtechsmart - Substitute Lesson Pla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832" y="4523589"/>
            <a:ext cx="2047875" cy="1619250"/>
          </a:xfrm>
          <a:prstGeom prst="rect">
            <a:avLst/>
          </a:prstGeom>
        </p:spPr>
      </p:pic>
    </p:spTree>
    <p:extLst>
      <p:ext uri="{BB962C8B-B14F-4D97-AF65-F5344CB8AC3E}">
        <p14:creationId xmlns:p14="http://schemas.microsoft.com/office/powerpoint/2010/main" val="121269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6</a:t>
            </a:r>
            <a:r>
              <a:rPr lang="en-US" dirty="0" smtClean="0"/>
              <a:t/>
            </a:r>
            <a:br>
              <a:rPr lang="en-US" dirty="0" smtClean="0"/>
            </a:br>
            <a:r>
              <a:rPr lang="en-US" dirty="0" smtClean="0"/>
              <a:t>Sabbatical Leave	</a:t>
            </a:r>
            <a:endParaRPr lang="en-US" dirty="0"/>
          </a:p>
        </p:txBody>
      </p:sp>
      <p:sp>
        <p:nvSpPr>
          <p:cNvPr id="3" name="Content Placeholder 2"/>
          <p:cNvSpPr>
            <a:spLocks noGrp="1"/>
          </p:cNvSpPr>
          <p:nvPr>
            <p:ph idx="1"/>
          </p:nvPr>
        </p:nvSpPr>
        <p:spPr/>
        <p:txBody>
          <a:bodyPr/>
          <a:lstStyle/>
          <a:p>
            <a:r>
              <a:rPr lang="en-US" dirty="0" smtClean="0"/>
              <a:t>Prior to entering upon a sabbatical leave or grant leave (Section 7), unit member must do one of the following</a:t>
            </a:r>
          </a:p>
          <a:p>
            <a:pPr lvl="1"/>
            <a:r>
              <a:rPr lang="en-US" dirty="0"/>
              <a:t>File a suitable bond indemnifying the District for any salary paid to unit member in the event unit member fails to return and/or render 2 full years of service</a:t>
            </a:r>
          </a:p>
          <a:p>
            <a:pPr lvl="1"/>
            <a:r>
              <a:rPr lang="en-US" dirty="0"/>
              <a:t>Enter into a written agreement with the District to fulfill the obligations of the leave (agreement in HR)</a:t>
            </a:r>
          </a:p>
          <a:p>
            <a:r>
              <a:rPr lang="en-US" dirty="0" smtClean="0"/>
              <a:t>Unit members on sabbatical </a:t>
            </a:r>
            <a:r>
              <a:rPr lang="en-US" dirty="0"/>
              <a:t>leave </a:t>
            </a:r>
            <a:r>
              <a:rPr lang="en-US" b="1" dirty="0"/>
              <a:t>may not perform any work </a:t>
            </a:r>
            <a:r>
              <a:rPr lang="en-US" dirty="0"/>
              <a:t>for the District including, but not limited to teaching, service on committee including search committees, grant work, etc.  However, they may teach summer </a:t>
            </a:r>
            <a:r>
              <a:rPr lang="en-US" dirty="0" smtClean="0"/>
              <a:t>school</a:t>
            </a:r>
            <a:endParaRPr lang="en-US" dirty="0"/>
          </a:p>
        </p:txBody>
      </p:sp>
    </p:spTree>
    <p:extLst>
      <p:ext uri="{BB962C8B-B14F-4D97-AF65-F5344CB8AC3E}">
        <p14:creationId xmlns:p14="http://schemas.microsoft.com/office/powerpoint/2010/main" val="338094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CompenSATION</a:t>
            </a:r>
            <a:endParaRPr lang="en-US" dirty="0"/>
          </a:p>
        </p:txBody>
      </p:sp>
      <p:sp>
        <p:nvSpPr>
          <p:cNvPr id="5" name="Subtitle 4"/>
          <p:cNvSpPr>
            <a:spLocks noGrp="1"/>
          </p:cNvSpPr>
          <p:nvPr>
            <p:ph type="subTitle" idx="1"/>
          </p:nvPr>
        </p:nvSpPr>
        <p:spPr/>
        <p:txBody>
          <a:bodyPr/>
          <a:lstStyle/>
          <a:p>
            <a:r>
              <a:rPr lang="en-US" dirty="0" smtClean="0"/>
              <a:t>Article XXI</a:t>
            </a:r>
            <a:endParaRPr lang="en-US" dirty="0"/>
          </a:p>
        </p:txBody>
      </p:sp>
    </p:spTree>
    <p:extLst>
      <p:ext uri="{BB962C8B-B14F-4D97-AF65-F5344CB8AC3E}">
        <p14:creationId xmlns:p14="http://schemas.microsoft.com/office/powerpoint/2010/main" val="307606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a:t>
            </a:r>
            <a:r>
              <a:rPr lang="en-US" dirty="0" smtClean="0"/>
              <a:t/>
            </a:r>
            <a:br>
              <a:rPr lang="en-US" dirty="0" smtClean="0"/>
            </a:br>
            <a:r>
              <a:rPr lang="en-US" dirty="0" smtClean="0"/>
              <a:t>Salary</a:t>
            </a:r>
            <a:endParaRPr lang="en-US" sz="3600" dirty="0"/>
          </a:p>
        </p:txBody>
      </p:sp>
      <p:sp>
        <p:nvSpPr>
          <p:cNvPr id="3" name="Content Placeholder 2"/>
          <p:cNvSpPr>
            <a:spLocks noGrp="1"/>
          </p:cNvSpPr>
          <p:nvPr>
            <p:ph idx="1"/>
          </p:nvPr>
        </p:nvSpPr>
        <p:spPr/>
        <p:txBody>
          <a:bodyPr/>
          <a:lstStyle/>
          <a:p>
            <a:r>
              <a:rPr lang="en-US" dirty="0" smtClean="0"/>
              <a:t>The following COLA has been negotiated for the 2018-19, 2019-20, and 2020-21 fiscal years</a:t>
            </a:r>
          </a:p>
          <a:p>
            <a:pPr lvl="1"/>
            <a:r>
              <a:rPr lang="en-US" dirty="0"/>
              <a:t>3.00% if COLA ≥ 2.50%</a:t>
            </a:r>
          </a:p>
          <a:p>
            <a:pPr lvl="1"/>
            <a:r>
              <a:rPr lang="en-US" dirty="0"/>
              <a:t>2.50% if 2.00% ≤ COLA &lt; 2.50%</a:t>
            </a:r>
          </a:p>
          <a:p>
            <a:pPr lvl="1"/>
            <a:r>
              <a:rPr lang="en-US" dirty="0"/>
              <a:t>2.00% if 1.50% ≤ COLA &lt; 2.00%</a:t>
            </a:r>
          </a:p>
          <a:p>
            <a:pPr lvl="1"/>
            <a:r>
              <a:rPr lang="en-US" dirty="0"/>
              <a:t>1.00% if 1.00% ≤ COLA &lt; 1.50%</a:t>
            </a:r>
          </a:p>
          <a:p>
            <a:pPr lvl="1"/>
            <a:r>
              <a:rPr lang="en-US" dirty="0"/>
              <a:t>0.75% if COLA &lt; 1.00%</a:t>
            </a:r>
          </a:p>
          <a:p>
            <a:r>
              <a:rPr lang="en-US" dirty="0" smtClean="0"/>
              <a:t>NOTE:  “COLA” means funded COLA</a:t>
            </a:r>
            <a:endParaRPr lang="en-US" dirty="0"/>
          </a:p>
        </p:txBody>
      </p:sp>
      <p:pic>
        <p:nvPicPr>
          <p:cNvPr id="4" name="Picture 3" descr="How to make &lt;strong&gt;money&lt;/strong&gt; online?. - FrankieJohn.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334" y="3597504"/>
            <a:ext cx="3810000" cy="205740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55517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Exhibit </a:t>
            </a:r>
            <a:r>
              <a:rPr lang="en-US" sz="3600" dirty="0"/>
              <a:t>A and Section </a:t>
            </a:r>
            <a:r>
              <a:rPr lang="en-US" sz="3600" dirty="0" smtClean="0"/>
              <a:t>10</a:t>
            </a:r>
            <a:r>
              <a:rPr lang="en-US" dirty="0" smtClean="0"/>
              <a:t/>
            </a:r>
            <a:br>
              <a:rPr lang="en-US" dirty="0" smtClean="0"/>
            </a:br>
            <a:r>
              <a:rPr lang="en-US" dirty="0" smtClean="0"/>
              <a:t>Salary Schedule B &amp; Special Pay Rates</a:t>
            </a:r>
            <a:br>
              <a:rPr lang="en-US" dirty="0" smtClean="0"/>
            </a:br>
            <a:endParaRPr lang="en-US" sz="3600" dirty="0"/>
          </a:p>
        </p:txBody>
      </p:sp>
      <p:sp>
        <p:nvSpPr>
          <p:cNvPr id="3" name="Content Placeholder 2"/>
          <p:cNvSpPr>
            <a:spLocks noGrp="1"/>
          </p:cNvSpPr>
          <p:nvPr>
            <p:ph idx="1"/>
          </p:nvPr>
        </p:nvSpPr>
        <p:spPr/>
        <p:txBody>
          <a:bodyPr/>
          <a:lstStyle/>
          <a:p>
            <a:r>
              <a:rPr lang="en-US" dirty="0" smtClean="0"/>
              <a:t>A new Salary Schedule B has been added to the full-time agreement:</a:t>
            </a:r>
          </a:p>
          <a:p>
            <a:pPr lvl="1"/>
            <a:r>
              <a:rPr lang="en-US" dirty="0" smtClean="0"/>
              <a:t>Overload and Intersession Lecture</a:t>
            </a:r>
          </a:p>
          <a:p>
            <a:pPr lvl="1"/>
            <a:r>
              <a:rPr lang="en-US" dirty="0" smtClean="0"/>
              <a:t>Overload and Intersession Lab</a:t>
            </a:r>
          </a:p>
          <a:p>
            <a:pPr lvl="1"/>
            <a:r>
              <a:rPr lang="en-US" dirty="0" smtClean="0"/>
              <a:t>Overload and Intersession Non-instructional</a:t>
            </a:r>
          </a:p>
          <a:p>
            <a:pPr lvl="0"/>
            <a:r>
              <a:rPr lang="en-US" dirty="0"/>
              <a:t>Training/Orientation on non-duty days will be paid at $25.00 per hour</a:t>
            </a:r>
          </a:p>
          <a:p>
            <a:pPr lvl="0"/>
            <a:r>
              <a:rPr lang="en-US" dirty="0"/>
              <a:t>Special Projects (see contract) will be paid at the unit member’s Schedule B2 lab rate per hour</a:t>
            </a:r>
          </a:p>
          <a:p>
            <a:r>
              <a:rPr lang="en-US" dirty="0"/>
              <a:t>Program review work when a program does not have a full-time faculty member shall be paid up to 10 hours at the unit member’s Schedule B2 lab rate</a:t>
            </a:r>
          </a:p>
        </p:txBody>
      </p:sp>
    </p:spTree>
    <p:extLst>
      <p:ext uri="{BB962C8B-B14F-4D97-AF65-F5344CB8AC3E}">
        <p14:creationId xmlns:p14="http://schemas.microsoft.com/office/powerpoint/2010/main" val="137359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4</a:t>
            </a:r>
            <a:r>
              <a:rPr lang="en-US" dirty="0" smtClean="0"/>
              <a:t/>
            </a:r>
            <a:br>
              <a:rPr lang="en-US" dirty="0" smtClean="0"/>
            </a:br>
            <a:r>
              <a:rPr lang="en-US" dirty="0" smtClean="0"/>
              <a:t>Stipends</a:t>
            </a:r>
            <a:endParaRPr lang="en-US" sz="3600" dirty="0"/>
          </a:p>
        </p:txBody>
      </p:sp>
      <p:sp>
        <p:nvSpPr>
          <p:cNvPr id="3" name="Content Placeholder 2"/>
          <p:cNvSpPr>
            <a:spLocks noGrp="1"/>
          </p:cNvSpPr>
          <p:nvPr>
            <p:ph idx="1"/>
          </p:nvPr>
        </p:nvSpPr>
        <p:spPr/>
        <p:txBody>
          <a:bodyPr/>
          <a:lstStyle/>
          <a:p>
            <a:pPr lvl="0"/>
            <a:r>
              <a:rPr lang="en-US" dirty="0"/>
              <a:t>Head Coaches will receive 10% of annual salary and 177 duty </a:t>
            </a:r>
            <a:r>
              <a:rPr lang="en-US" dirty="0" smtClean="0"/>
              <a:t>days</a:t>
            </a:r>
            <a:endParaRPr lang="en-US" dirty="0"/>
          </a:p>
          <a:p>
            <a:pPr lvl="0"/>
            <a:r>
              <a:rPr lang="en-US" dirty="0"/>
              <a:t>Assistant Coaches will receive $3,200.  Stipends may not be split.  Number of Assistant Coaches determined by </a:t>
            </a:r>
            <a:r>
              <a:rPr lang="en-US" dirty="0" smtClean="0"/>
              <a:t>management</a:t>
            </a:r>
            <a:endParaRPr lang="en-US" dirty="0"/>
          </a:p>
          <a:p>
            <a:pPr lvl="0"/>
            <a:r>
              <a:rPr lang="en-US" dirty="0"/>
              <a:t>Department Chairs will receive $1,894 per </a:t>
            </a:r>
            <a:r>
              <a:rPr lang="en-US" dirty="0" smtClean="0"/>
              <a:t>year</a:t>
            </a:r>
            <a:endParaRPr lang="en-US" dirty="0"/>
          </a:p>
          <a:p>
            <a:pPr lvl="0"/>
            <a:r>
              <a:rPr lang="en-US" dirty="0"/>
              <a:t>$2,082 will be given annually to those with earned doctorates or </a:t>
            </a:r>
            <a:r>
              <a:rPr lang="en-US" dirty="0" smtClean="0"/>
              <a:t>MFAs</a:t>
            </a:r>
            <a:endParaRPr lang="en-US" dirty="0"/>
          </a:p>
          <a:p>
            <a:pPr lvl="0"/>
            <a:r>
              <a:rPr lang="en-US" dirty="0"/>
              <a:t>Faculty Mentors to Faculty Interns shall receive $1,861.50 per </a:t>
            </a:r>
            <a:r>
              <a:rPr lang="en-US" dirty="0" smtClean="0"/>
              <a:t>semester</a:t>
            </a:r>
            <a:endParaRPr lang="en-US" dirty="0"/>
          </a:p>
          <a:p>
            <a:r>
              <a:rPr lang="en-US" dirty="0"/>
              <a:t>Music Instructors with full responsibility for student performing and competitive groups requiring travel and competition v. other institutions shall receive $1,894 per year.  Authorized assignments </a:t>
            </a:r>
            <a:r>
              <a:rPr lang="en-US" dirty="0" smtClean="0"/>
              <a:t>only</a:t>
            </a:r>
            <a:endParaRPr lang="en-US" dirty="0"/>
          </a:p>
        </p:txBody>
      </p:sp>
    </p:spTree>
    <p:extLst>
      <p:ext uri="{BB962C8B-B14F-4D97-AF65-F5344CB8AC3E}">
        <p14:creationId xmlns:p14="http://schemas.microsoft.com/office/powerpoint/2010/main" val="257317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11</a:t>
            </a:r>
            <a:r>
              <a:rPr lang="en-US" dirty="0" smtClean="0"/>
              <a:t/>
            </a:r>
            <a:br>
              <a:rPr lang="en-US" dirty="0" smtClean="0"/>
            </a:br>
            <a:r>
              <a:rPr lang="en-US" dirty="0" smtClean="0"/>
              <a:t>Faculty Mentors to an Intern</a:t>
            </a:r>
            <a:endParaRPr lang="en-US" sz="3600" dirty="0"/>
          </a:p>
        </p:txBody>
      </p:sp>
      <p:sp>
        <p:nvSpPr>
          <p:cNvPr id="3" name="Content Placeholder 2"/>
          <p:cNvSpPr>
            <a:spLocks noGrp="1"/>
          </p:cNvSpPr>
          <p:nvPr>
            <p:ph idx="1"/>
          </p:nvPr>
        </p:nvSpPr>
        <p:spPr/>
        <p:txBody>
          <a:bodyPr/>
          <a:lstStyle/>
          <a:p>
            <a:r>
              <a:rPr lang="en-US" dirty="0" smtClean="0"/>
              <a:t>Unit members will not be required to serve as a Faculty Mentor</a:t>
            </a:r>
          </a:p>
          <a:p>
            <a:r>
              <a:rPr lang="en-US" dirty="0" smtClean="0"/>
              <a:t>Shall have no more than one intern at a time</a:t>
            </a:r>
          </a:p>
          <a:p>
            <a:r>
              <a:rPr lang="en-US" dirty="0" smtClean="0"/>
              <a:t>Will receive mileage if intern is located at a different site</a:t>
            </a:r>
          </a:p>
          <a:p>
            <a:pPr marL="0" indent="0">
              <a:buNone/>
            </a:pPr>
            <a:endParaRPr lang="en-US" dirty="0"/>
          </a:p>
          <a:p>
            <a:pPr marL="0" indent="0">
              <a:buNone/>
            </a:pPr>
            <a:r>
              <a:rPr lang="en-US" dirty="0" smtClean="0"/>
              <a:t>There is now a duties and responsibilities section for Faculty Interns and Faculty Mentors as well as the Faculty Intern application process.  NOTE:  Full-time faculty cannot be Faculty Interns.  Please review this section carefully</a:t>
            </a:r>
            <a:endParaRPr lang="en-US" dirty="0"/>
          </a:p>
        </p:txBody>
      </p:sp>
      <p:pic>
        <p:nvPicPr>
          <p:cNvPr id="5" name="Picture 4" descr="Science | Mr. Nit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056" y="5077009"/>
            <a:ext cx="3204288" cy="1580782"/>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79707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5128" y="1348033"/>
            <a:ext cx="8361229" cy="3016577"/>
          </a:xfrm>
        </p:spPr>
        <p:txBody>
          <a:bodyPr/>
          <a:lstStyle/>
          <a:p>
            <a:r>
              <a:rPr lang="en-US" dirty="0" smtClean="0"/>
              <a:t>Faculty early retirement program</a:t>
            </a:r>
            <a:endParaRPr lang="en-US" dirty="0"/>
          </a:p>
        </p:txBody>
      </p:sp>
      <p:sp>
        <p:nvSpPr>
          <p:cNvPr id="5" name="Subtitle 4"/>
          <p:cNvSpPr>
            <a:spLocks noGrp="1"/>
          </p:cNvSpPr>
          <p:nvPr>
            <p:ph type="subTitle" idx="1"/>
          </p:nvPr>
        </p:nvSpPr>
        <p:spPr>
          <a:xfrm>
            <a:off x="2679906" y="4364610"/>
            <a:ext cx="6831673" cy="677906"/>
          </a:xfrm>
        </p:spPr>
        <p:txBody>
          <a:bodyPr/>
          <a:lstStyle/>
          <a:p>
            <a:r>
              <a:rPr lang="en-US" dirty="0" smtClean="0"/>
              <a:t>Article XXII</a:t>
            </a:r>
            <a:endParaRPr lang="en-US" dirty="0"/>
          </a:p>
        </p:txBody>
      </p:sp>
    </p:spTree>
    <p:extLst>
      <p:ext uri="{BB962C8B-B14F-4D97-AF65-F5344CB8AC3E}">
        <p14:creationId xmlns:p14="http://schemas.microsoft.com/office/powerpoint/2010/main" val="55697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Waiver of Bargaining</a:t>
            </a:r>
            <a:endParaRPr lang="en-US" dirty="0"/>
          </a:p>
        </p:txBody>
      </p:sp>
      <p:sp>
        <p:nvSpPr>
          <p:cNvPr id="5" name="Subtitle 4"/>
          <p:cNvSpPr>
            <a:spLocks noGrp="1"/>
          </p:cNvSpPr>
          <p:nvPr>
            <p:ph type="subTitle" idx="1"/>
          </p:nvPr>
        </p:nvSpPr>
        <p:spPr/>
        <p:txBody>
          <a:bodyPr/>
          <a:lstStyle/>
          <a:p>
            <a:r>
              <a:rPr lang="en-US" dirty="0" smtClean="0"/>
              <a:t>Article V</a:t>
            </a:r>
            <a:endParaRPr lang="en-US" dirty="0"/>
          </a:p>
        </p:txBody>
      </p:sp>
    </p:spTree>
    <p:extLst>
      <p:ext uri="{BB962C8B-B14F-4D97-AF65-F5344CB8AC3E}">
        <p14:creationId xmlns:p14="http://schemas.microsoft.com/office/powerpoint/2010/main" val="24716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Section 4</a:t>
            </a:r>
            <a:r>
              <a:rPr lang="en-US" dirty="0" smtClean="0"/>
              <a:t/>
            </a:r>
            <a:br>
              <a:rPr lang="en-US" dirty="0" smtClean="0"/>
            </a:br>
            <a:r>
              <a:rPr lang="en-US" dirty="0" smtClean="0"/>
              <a:t>Reduction to Part-Time Employment Status Prior to Retirement (FERP)</a:t>
            </a:r>
            <a:endParaRPr lang="en-US" dirty="0"/>
          </a:p>
        </p:txBody>
      </p:sp>
      <p:sp>
        <p:nvSpPr>
          <p:cNvPr id="3" name="Content Placeholder 2"/>
          <p:cNvSpPr>
            <a:spLocks noGrp="1"/>
          </p:cNvSpPr>
          <p:nvPr>
            <p:ph idx="1"/>
          </p:nvPr>
        </p:nvSpPr>
        <p:spPr>
          <a:xfrm>
            <a:off x="1371600" y="2665562"/>
            <a:ext cx="9601200" cy="3692106"/>
          </a:xfrm>
        </p:spPr>
        <p:txBody>
          <a:bodyPr/>
          <a:lstStyle/>
          <a:p>
            <a:r>
              <a:rPr lang="en-US" dirty="0" smtClean="0"/>
              <a:t>New language has been added for those who are members of CalPERS  </a:t>
            </a:r>
          </a:p>
          <a:p>
            <a:pPr lvl="1"/>
            <a:r>
              <a:rPr lang="en-US" dirty="0" smtClean="0"/>
              <a:t>These members have a limit of 70 years in age</a:t>
            </a:r>
          </a:p>
          <a:p>
            <a:r>
              <a:rPr lang="en-US" dirty="0" smtClean="0"/>
              <a:t>All requests require Board approval in the fiscal year prior to starting the program</a:t>
            </a:r>
          </a:p>
          <a:p>
            <a:r>
              <a:rPr lang="en-US" dirty="0" smtClean="0"/>
              <a:t>The term of the reduced load is for the entire contract year</a:t>
            </a:r>
          </a:p>
          <a:p>
            <a:pPr lvl="1"/>
            <a:r>
              <a:rPr lang="en-US" dirty="0" smtClean="0"/>
              <a:t>Unit members cannot start the program in the Spring semester</a:t>
            </a:r>
          </a:p>
          <a:p>
            <a:r>
              <a:rPr lang="en-US" dirty="0" smtClean="0"/>
              <a:t>Unit members on the reduced workload program are ineligible for overload</a:t>
            </a:r>
          </a:p>
          <a:p>
            <a:r>
              <a:rPr lang="en-US" dirty="0" smtClean="0"/>
              <a:t>The same office hour proration provision located in the Office Hour section applies to those on the reduced workload program</a:t>
            </a:r>
            <a:endParaRPr lang="en-US" dirty="0"/>
          </a:p>
        </p:txBody>
      </p:sp>
      <p:pic>
        <p:nvPicPr>
          <p:cNvPr id="4" name="Picture 3" descr="&lt;strong&gt;Retirement&lt;/strong&gt; Paradis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98241">
            <a:off x="10012690" y="1926181"/>
            <a:ext cx="1235463" cy="1291706"/>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427997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SCFT Part-Time CBA</a:t>
            </a:r>
            <a:endParaRPr lang="en-US" dirty="0">
              <a:latin typeface="Gill Sans MT" panose="020B0502020104020203" pitchFamily="34" charset="0"/>
            </a:endParaRPr>
          </a:p>
        </p:txBody>
      </p:sp>
      <p:sp>
        <p:nvSpPr>
          <p:cNvPr id="3" name="Text Placeholder 2"/>
          <p:cNvSpPr>
            <a:spLocks noGrp="1"/>
          </p:cNvSpPr>
          <p:nvPr>
            <p:ph type="body" idx="1"/>
          </p:nvPr>
        </p:nvSpPr>
        <p:spPr/>
        <p:txBody>
          <a:bodyPr/>
          <a:lstStyle/>
          <a:p>
            <a:endParaRPr lang="en-US" dirty="0">
              <a:latin typeface="Gill Sans MT" panose="020B0502020104020203" pitchFamily="34" charset="0"/>
            </a:endParaRPr>
          </a:p>
        </p:txBody>
      </p:sp>
    </p:spTree>
    <p:extLst>
      <p:ext uri="{BB962C8B-B14F-4D97-AF65-F5344CB8AC3E}">
        <p14:creationId xmlns:p14="http://schemas.microsoft.com/office/powerpoint/2010/main" val="348894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210800" cy="1485900"/>
          </a:xfrm>
        </p:spPr>
        <p:txBody>
          <a:bodyPr/>
          <a:lstStyle/>
          <a:p>
            <a:r>
              <a:rPr lang="en-US" dirty="0" smtClean="0">
                <a:latin typeface="Franklin Gothic Heavy" panose="020B0903020102020204" pitchFamily="34" charset="0"/>
              </a:rPr>
              <a:t>Overview of Major Provisions and Significant Contract Changes</a:t>
            </a:r>
            <a:endParaRPr lang="en-US" dirty="0">
              <a:latin typeface="Franklin Gothic Heavy" panose="020B0903020102020204" pitchFamily="34" charset="0"/>
            </a:endParaRPr>
          </a:p>
        </p:txBody>
      </p:sp>
      <p:sp>
        <p:nvSpPr>
          <p:cNvPr id="3" name="Content Placeholder 2"/>
          <p:cNvSpPr>
            <a:spLocks noGrp="1"/>
          </p:cNvSpPr>
          <p:nvPr>
            <p:ph idx="1"/>
          </p:nvPr>
        </p:nvSpPr>
        <p:spPr>
          <a:xfrm>
            <a:off x="1371600" y="2289770"/>
            <a:ext cx="9601200" cy="4181475"/>
          </a:xfrm>
        </p:spPr>
        <p:txBody>
          <a:bodyPr>
            <a:normAutofit/>
          </a:bodyPr>
          <a:lstStyle/>
          <a:p>
            <a:pPr marL="0" indent="0">
              <a:buNone/>
            </a:pPr>
            <a:r>
              <a:rPr lang="en-US" b="1" dirty="0" smtClean="0">
                <a:latin typeface="Gill Sans MT" panose="020B0502020104020203" pitchFamily="34" charset="0"/>
              </a:rPr>
              <a:t>SCFT Part-Time Collective Bargaining Agreement</a:t>
            </a:r>
          </a:p>
          <a:p>
            <a:r>
              <a:rPr lang="en-US" dirty="0" smtClean="0">
                <a:latin typeface="Gill Sans MT" panose="020B0502020104020203" pitchFamily="34" charset="0"/>
              </a:rPr>
              <a:t>Waiver of Bargaining</a:t>
            </a:r>
          </a:p>
          <a:p>
            <a:r>
              <a:rPr lang="en-US" dirty="0" smtClean="0">
                <a:latin typeface="Gill Sans MT" panose="020B0502020104020203" pitchFamily="34" charset="0"/>
              </a:rPr>
              <a:t>New Employee Orientation</a:t>
            </a:r>
          </a:p>
          <a:p>
            <a:r>
              <a:rPr lang="en-US" dirty="0" smtClean="0">
                <a:latin typeface="Gill Sans MT" panose="020B0502020104020203" pitchFamily="34" charset="0"/>
              </a:rPr>
              <a:t>Safety</a:t>
            </a:r>
          </a:p>
          <a:p>
            <a:r>
              <a:rPr lang="en-US" dirty="0" smtClean="0">
                <a:latin typeface="Gill Sans MT" panose="020B0502020104020203" pitchFamily="34" charset="0"/>
              </a:rPr>
              <a:t>Hours, Workload, Class Size</a:t>
            </a:r>
          </a:p>
          <a:p>
            <a:r>
              <a:rPr lang="en-US" dirty="0" smtClean="0">
                <a:latin typeface="Gill Sans MT" panose="020B0502020104020203" pitchFamily="34" charset="0"/>
              </a:rPr>
              <a:t>Evaluation of Faculty</a:t>
            </a:r>
          </a:p>
          <a:p>
            <a:r>
              <a:rPr lang="en-US" dirty="0" smtClean="0">
                <a:latin typeface="Gill Sans MT" panose="020B0502020104020203" pitchFamily="34" charset="0"/>
              </a:rPr>
              <a:t>Leaves with Pay</a:t>
            </a:r>
          </a:p>
          <a:p>
            <a:r>
              <a:rPr lang="en-US" dirty="0" smtClean="0">
                <a:latin typeface="Gill Sans MT" panose="020B0502020104020203" pitchFamily="34" charset="0"/>
              </a:rPr>
              <a:t>Compensation</a:t>
            </a:r>
          </a:p>
        </p:txBody>
      </p:sp>
    </p:spTree>
    <p:extLst>
      <p:ext uri="{BB962C8B-B14F-4D97-AF65-F5344CB8AC3E}">
        <p14:creationId xmlns:p14="http://schemas.microsoft.com/office/powerpoint/2010/main" val="120035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Waiver of Bargaining</a:t>
            </a:r>
            <a:endParaRPr lang="en-US" dirty="0"/>
          </a:p>
        </p:txBody>
      </p:sp>
      <p:sp>
        <p:nvSpPr>
          <p:cNvPr id="5" name="Subtitle 4"/>
          <p:cNvSpPr>
            <a:spLocks noGrp="1"/>
          </p:cNvSpPr>
          <p:nvPr>
            <p:ph type="subTitle" idx="1"/>
          </p:nvPr>
        </p:nvSpPr>
        <p:spPr/>
        <p:txBody>
          <a:bodyPr/>
          <a:lstStyle/>
          <a:p>
            <a:r>
              <a:rPr lang="en-US" dirty="0" smtClean="0"/>
              <a:t>Article V</a:t>
            </a:r>
            <a:endParaRPr lang="en-US" dirty="0"/>
          </a:p>
        </p:txBody>
      </p:sp>
    </p:spTree>
    <p:extLst>
      <p:ext uri="{BB962C8B-B14F-4D97-AF65-F5344CB8AC3E}">
        <p14:creationId xmlns:p14="http://schemas.microsoft.com/office/powerpoint/2010/main" val="410969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Section 2</a:t>
            </a:r>
            <a:r>
              <a:rPr lang="en-US" dirty="0" smtClean="0"/>
              <a:t/>
            </a:r>
            <a:br>
              <a:rPr lang="en-US" dirty="0" smtClean="0"/>
            </a:br>
            <a:r>
              <a:rPr lang="en-US" dirty="0" smtClean="0"/>
              <a:t>Beginning Negotiations</a:t>
            </a:r>
            <a:br>
              <a:rPr lang="en-US" dirty="0" smtClean="0"/>
            </a:br>
            <a:endParaRPr lang="en-US" sz="1800" dirty="0"/>
          </a:p>
        </p:txBody>
      </p:sp>
      <p:sp>
        <p:nvSpPr>
          <p:cNvPr id="3" name="Content Placeholder 2"/>
          <p:cNvSpPr>
            <a:spLocks noGrp="1"/>
          </p:cNvSpPr>
          <p:nvPr>
            <p:ph idx="1"/>
          </p:nvPr>
        </p:nvSpPr>
        <p:spPr/>
        <p:txBody>
          <a:bodyPr/>
          <a:lstStyle/>
          <a:p>
            <a:r>
              <a:rPr lang="en-US" dirty="0" smtClean="0"/>
              <a:t>This contract shall not be subject to reopening on any item for the duration of the Agreement or unless mutually agreed to in writing by both parties</a:t>
            </a:r>
          </a:p>
          <a:p>
            <a:r>
              <a:rPr lang="en-US" dirty="0" smtClean="0"/>
              <a:t>This contract will run through June 30, 2021</a:t>
            </a:r>
          </a:p>
          <a:p>
            <a:r>
              <a:rPr lang="en-US" dirty="0" smtClean="0"/>
              <a:t>Initial proposals for a successor contract shall not be presented earlier than July 1, 2020</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983" y="4554747"/>
            <a:ext cx="1724375" cy="1605951"/>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99383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 EMPLOYEE ORIENTATION</a:t>
            </a:r>
            <a:endParaRPr lang="en-US" dirty="0"/>
          </a:p>
        </p:txBody>
      </p:sp>
      <p:sp>
        <p:nvSpPr>
          <p:cNvPr id="5" name="Subtitle 4"/>
          <p:cNvSpPr>
            <a:spLocks noGrp="1"/>
          </p:cNvSpPr>
          <p:nvPr>
            <p:ph type="subTitle" idx="1"/>
          </p:nvPr>
        </p:nvSpPr>
        <p:spPr/>
        <p:txBody>
          <a:bodyPr/>
          <a:lstStyle/>
          <a:p>
            <a:r>
              <a:rPr lang="en-US" dirty="0" smtClean="0"/>
              <a:t>Article IX</a:t>
            </a:r>
            <a:endParaRPr lang="en-US" dirty="0"/>
          </a:p>
        </p:txBody>
      </p:sp>
    </p:spTree>
    <p:extLst>
      <p:ext uri="{BB962C8B-B14F-4D97-AF65-F5344CB8AC3E}">
        <p14:creationId xmlns:p14="http://schemas.microsoft.com/office/powerpoint/2010/main" val="274598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2</a:t>
            </a:r>
            <a:r>
              <a:rPr lang="en-US" dirty="0" smtClean="0"/>
              <a:t/>
            </a:r>
            <a:br>
              <a:rPr lang="en-US" dirty="0" smtClean="0"/>
            </a:br>
            <a:r>
              <a:rPr lang="en-US" dirty="0" smtClean="0"/>
              <a:t>New Employee Orientation</a:t>
            </a:r>
            <a:endParaRPr lang="en-US" dirty="0"/>
          </a:p>
        </p:txBody>
      </p:sp>
      <p:sp>
        <p:nvSpPr>
          <p:cNvPr id="3" name="Content Placeholder 2"/>
          <p:cNvSpPr>
            <a:spLocks noGrp="1"/>
          </p:cNvSpPr>
          <p:nvPr>
            <p:ph idx="1"/>
          </p:nvPr>
        </p:nvSpPr>
        <p:spPr/>
        <p:txBody>
          <a:bodyPr/>
          <a:lstStyle/>
          <a:p>
            <a:r>
              <a:rPr lang="en-US" dirty="0" smtClean="0"/>
              <a:t>The Federation shall be notified at least 10 days in advance of any District or College new employee orientations meetings</a:t>
            </a:r>
          </a:p>
          <a:p>
            <a:pPr lvl="1"/>
            <a:r>
              <a:rPr lang="en-US" dirty="0" smtClean="0"/>
              <a:t>Since this is done at the campus level, the college must notify the Federation</a:t>
            </a:r>
          </a:p>
          <a:p>
            <a:r>
              <a:rPr lang="en-US" dirty="0" smtClean="0"/>
              <a:t>The Federation shall be entitled to a 5 minute period on the orientation agenda</a:t>
            </a:r>
          </a:p>
          <a:p>
            <a:r>
              <a:rPr lang="en-US" dirty="0" smtClean="0"/>
              <a:t>The Federation shall be entitled to one 30 minute period immediately before or after the orientation meeting to meet with new hires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9121">
            <a:off x="8196053" y="413434"/>
            <a:ext cx="1750687" cy="1508722"/>
          </a:xfrm>
          <a:prstGeom prst="rect">
            <a:avLst/>
          </a:prstGeom>
          <a:effectLst>
            <a:glow rad="127000">
              <a:schemeClr val="tx2">
                <a:lumMod val="90000"/>
                <a:lumOff val="10000"/>
              </a:schemeClr>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76" y="4667249"/>
            <a:ext cx="4255032" cy="2070071"/>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40833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Safety</a:t>
            </a:r>
            <a:endParaRPr lang="en-US" dirty="0"/>
          </a:p>
        </p:txBody>
      </p:sp>
      <p:sp>
        <p:nvSpPr>
          <p:cNvPr id="5" name="Subtitle 4"/>
          <p:cNvSpPr>
            <a:spLocks noGrp="1"/>
          </p:cNvSpPr>
          <p:nvPr>
            <p:ph type="subTitle" idx="1"/>
          </p:nvPr>
        </p:nvSpPr>
        <p:spPr/>
        <p:txBody>
          <a:bodyPr/>
          <a:lstStyle/>
          <a:p>
            <a:r>
              <a:rPr lang="en-US" dirty="0" smtClean="0"/>
              <a:t>Article XI - B</a:t>
            </a:r>
            <a:endParaRPr lang="en-US" dirty="0"/>
          </a:p>
        </p:txBody>
      </p:sp>
    </p:spTree>
    <p:extLst>
      <p:ext uri="{BB962C8B-B14F-4D97-AF65-F5344CB8AC3E}">
        <p14:creationId xmlns:p14="http://schemas.microsoft.com/office/powerpoint/2010/main" val="272582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a:t>
            </a:r>
            <a:r>
              <a:rPr lang="en-US" dirty="0" smtClean="0"/>
              <a:t/>
            </a:r>
            <a:br>
              <a:rPr lang="en-US" dirty="0" smtClean="0"/>
            </a:br>
            <a:r>
              <a:rPr lang="en-US" dirty="0" smtClean="0"/>
              <a:t>Reporting Violations</a:t>
            </a:r>
            <a:endParaRPr lang="en-US" dirty="0"/>
          </a:p>
        </p:txBody>
      </p:sp>
      <p:sp>
        <p:nvSpPr>
          <p:cNvPr id="3" name="Content Placeholder 2"/>
          <p:cNvSpPr>
            <a:spLocks noGrp="1"/>
          </p:cNvSpPr>
          <p:nvPr>
            <p:ph idx="1"/>
          </p:nvPr>
        </p:nvSpPr>
        <p:spPr/>
        <p:txBody>
          <a:bodyPr/>
          <a:lstStyle/>
          <a:p>
            <a:r>
              <a:rPr lang="en-US" dirty="0"/>
              <a:t>Unit members are required to report safety concerns to one of the following</a:t>
            </a:r>
          </a:p>
          <a:p>
            <a:pPr lvl="1"/>
            <a:r>
              <a:rPr lang="en-US" dirty="0"/>
              <a:t>Supervisor</a:t>
            </a:r>
          </a:p>
          <a:p>
            <a:pPr lvl="1"/>
            <a:r>
              <a:rPr lang="en-US" dirty="0"/>
              <a:t>Districtwide Facilities and Safety Committee (DWFSC)</a:t>
            </a:r>
          </a:p>
          <a:p>
            <a:pPr lvl="1"/>
            <a:r>
              <a:rPr lang="en-US" dirty="0"/>
              <a:t>Campus Committee</a:t>
            </a:r>
          </a:p>
          <a:p>
            <a:pPr lvl="1"/>
            <a:r>
              <a:rPr lang="en-US" dirty="0"/>
              <a:t>The Director of Environmental Health &amp; Safety </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8718">
            <a:off x="9478617" y="465317"/>
            <a:ext cx="2278533" cy="1706700"/>
          </a:xfrm>
          <a:prstGeom prst="rect">
            <a:avLst/>
          </a:prstGeom>
          <a:effectLst>
            <a:glow rad="127000">
              <a:schemeClr val="tx2">
                <a:lumMod val="90000"/>
                <a:lumOff val="10000"/>
              </a:schemeClr>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765" y="3058041"/>
            <a:ext cx="2833783" cy="2009775"/>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403973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Hours, Workload, Class Size</a:t>
            </a:r>
            <a:endParaRPr lang="en-US" dirty="0"/>
          </a:p>
        </p:txBody>
      </p:sp>
      <p:sp>
        <p:nvSpPr>
          <p:cNvPr id="4" name="Subtitle 3"/>
          <p:cNvSpPr>
            <a:spLocks noGrp="1"/>
          </p:cNvSpPr>
          <p:nvPr>
            <p:ph type="subTitle" idx="1"/>
          </p:nvPr>
        </p:nvSpPr>
        <p:spPr/>
        <p:txBody>
          <a:bodyPr/>
          <a:lstStyle/>
          <a:p>
            <a:r>
              <a:rPr lang="en-US" dirty="0" smtClean="0"/>
              <a:t>Article XI - C</a:t>
            </a:r>
            <a:endParaRPr lang="en-US" dirty="0"/>
          </a:p>
        </p:txBody>
      </p:sp>
    </p:spTree>
    <p:extLst>
      <p:ext uri="{BB962C8B-B14F-4D97-AF65-F5344CB8AC3E}">
        <p14:creationId xmlns:p14="http://schemas.microsoft.com/office/powerpoint/2010/main" val="407669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2</a:t>
            </a:r>
            <a:r>
              <a:rPr lang="en-US" dirty="0" smtClean="0"/>
              <a:t/>
            </a:r>
            <a:br>
              <a:rPr lang="en-US" dirty="0" smtClean="0"/>
            </a:br>
            <a:r>
              <a:rPr lang="en-US" dirty="0" smtClean="0"/>
              <a:t>Beginning Negotiations</a:t>
            </a:r>
            <a:endParaRPr lang="en-US" dirty="0"/>
          </a:p>
        </p:txBody>
      </p:sp>
      <p:sp>
        <p:nvSpPr>
          <p:cNvPr id="3" name="Content Placeholder 2"/>
          <p:cNvSpPr>
            <a:spLocks noGrp="1"/>
          </p:cNvSpPr>
          <p:nvPr>
            <p:ph idx="1"/>
          </p:nvPr>
        </p:nvSpPr>
        <p:spPr/>
        <p:txBody>
          <a:bodyPr/>
          <a:lstStyle/>
          <a:p>
            <a:r>
              <a:rPr lang="en-US" dirty="0" smtClean="0"/>
              <a:t>This contract shall not be subject to reopening on any item for the duration of the Agreement or unless mutually agreed to in writing by both parties</a:t>
            </a:r>
          </a:p>
          <a:p>
            <a:r>
              <a:rPr lang="en-US" dirty="0" smtClean="0"/>
              <a:t>This contract will run through June 30, 2021</a:t>
            </a:r>
          </a:p>
          <a:p>
            <a:r>
              <a:rPr lang="en-US" dirty="0" smtClean="0"/>
              <a:t>Initial proposals for a successor contract shall not be presented earlier than July 1, 2020</a:t>
            </a:r>
            <a:endParaRPr lang="en-US" dirty="0"/>
          </a:p>
        </p:txBody>
      </p:sp>
      <p:pic>
        <p:nvPicPr>
          <p:cNvPr id="4" name="Picture 3" descr="BurkholderELCOclass - Our Class &lt;strong&gt;Contrac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936" y="4251744"/>
            <a:ext cx="2660291" cy="1995218"/>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74786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Section 5</a:t>
            </a:r>
            <a:r>
              <a:rPr lang="en-US" dirty="0" smtClean="0"/>
              <a:t/>
            </a:r>
            <a:br>
              <a:rPr lang="en-US" dirty="0" smtClean="0"/>
            </a:br>
            <a:r>
              <a:rPr lang="en-US" dirty="0" smtClean="0"/>
              <a:t>Office Hours Overview</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Requires approval</a:t>
            </a:r>
          </a:p>
          <a:p>
            <a:r>
              <a:rPr lang="en-US" dirty="0" smtClean="0"/>
              <a:t>May be face-to-face or online </a:t>
            </a:r>
          </a:p>
          <a:p>
            <a:pPr lvl="1"/>
            <a:r>
              <a:rPr lang="en-US" dirty="0" smtClean="0"/>
              <a:t>No more than 20% can be online</a:t>
            </a:r>
          </a:p>
          <a:p>
            <a:pPr lvl="1"/>
            <a:r>
              <a:rPr lang="en-US" dirty="0"/>
              <a:t>Minimum of </a:t>
            </a:r>
          </a:p>
          <a:p>
            <a:pPr lvl="2"/>
            <a:r>
              <a:rPr lang="en-US" dirty="0"/>
              <a:t>(1) 50 </a:t>
            </a:r>
            <a:r>
              <a:rPr lang="en-US" dirty="0" smtClean="0"/>
              <a:t>minute </a:t>
            </a:r>
            <a:r>
              <a:rPr lang="en-US" dirty="0"/>
              <a:t>session; or</a:t>
            </a:r>
          </a:p>
          <a:p>
            <a:pPr lvl="2"/>
            <a:r>
              <a:rPr lang="en-US" dirty="0"/>
              <a:t>(2) 25 </a:t>
            </a:r>
            <a:r>
              <a:rPr lang="en-US" dirty="0" smtClean="0"/>
              <a:t>minute sessions</a:t>
            </a:r>
          </a:p>
          <a:p>
            <a:r>
              <a:rPr lang="en-US" dirty="0" smtClean="0"/>
              <a:t>Must be scheduled when students are reasonably expected to be available AND may not be scheduled consecutively</a:t>
            </a:r>
          </a:p>
          <a:p>
            <a:r>
              <a:rPr lang="en-US" dirty="0" smtClean="0"/>
              <a:t>Must be communicated to students on an updated syllabus or notice on the college’s learning management system (Canvas)</a:t>
            </a:r>
          </a:p>
          <a:p>
            <a:r>
              <a:rPr lang="en-US" dirty="0" smtClean="0"/>
              <a:t>Location must be identified in collaboration with administration</a:t>
            </a:r>
          </a:p>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2006">
            <a:off x="9206013" y="1094434"/>
            <a:ext cx="2215143" cy="2215143"/>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15799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5</a:t>
            </a:r>
            <a:r>
              <a:rPr lang="en-US" dirty="0" smtClean="0"/>
              <a:t/>
            </a:r>
            <a:br>
              <a:rPr lang="en-US" dirty="0" smtClean="0"/>
            </a:br>
            <a:r>
              <a:rPr lang="en-US" dirty="0" smtClean="0"/>
              <a:t>Office Hours Eligibility/Approval</a:t>
            </a:r>
            <a:endParaRPr lang="en-US" dirty="0"/>
          </a:p>
        </p:txBody>
      </p:sp>
      <p:sp>
        <p:nvSpPr>
          <p:cNvPr id="3" name="Content Placeholder 2"/>
          <p:cNvSpPr>
            <a:spLocks noGrp="1"/>
          </p:cNvSpPr>
          <p:nvPr>
            <p:ph idx="1"/>
          </p:nvPr>
        </p:nvSpPr>
        <p:spPr>
          <a:xfrm>
            <a:off x="1371600" y="1990725"/>
            <a:ext cx="9601200" cy="3581400"/>
          </a:xfrm>
        </p:spPr>
        <p:txBody>
          <a:bodyPr/>
          <a:lstStyle/>
          <a:p>
            <a:r>
              <a:rPr lang="en-US" dirty="0" smtClean="0"/>
              <a:t>Eligibility</a:t>
            </a:r>
          </a:p>
          <a:p>
            <a:pPr lvl="1"/>
            <a:r>
              <a:rPr lang="en-US" dirty="0" smtClean="0"/>
              <a:t>Must teach at least 5 LHE for the District</a:t>
            </a:r>
          </a:p>
          <a:p>
            <a:pPr lvl="1"/>
            <a:r>
              <a:rPr lang="en-US" dirty="0" smtClean="0"/>
              <a:t>Must complete and submit the request form by the 1</a:t>
            </a:r>
            <a:r>
              <a:rPr lang="en-US" baseline="30000" dirty="0" smtClean="0"/>
              <a:t>st</a:t>
            </a:r>
            <a:r>
              <a:rPr lang="en-US" dirty="0" smtClean="0"/>
              <a:t> week of each semester to the Office of Vice President of Instruction</a:t>
            </a:r>
          </a:p>
          <a:p>
            <a:r>
              <a:rPr lang="en-US" dirty="0" smtClean="0"/>
              <a:t>Approval</a:t>
            </a:r>
          </a:p>
          <a:p>
            <a:pPr lvl="1"/>
            <a:r>
              <a:rPr lang="en-US" dirty="0" smtClean="0"/>
              <a:t>Determined by the Deans of the Office of Instruction with the Vice President of Instruction based on:</a:t>
            </a:r>
          </a:p>
          <a:p>
            <a:pPr lvl="2"/>
            <a:r>
              <a:rPr lang="en-US" dirty="0" smtClean="0"/>
              <a:t>Demonstrated student need in a course which requires significant help outside of class</a:t>
            </a:r>
          </a:p>
          <a:p>
            <a:pPr lvl="2"/>
            <a:r>
              <a:rPr lang="en-US" dirty="0" smtClean="0"/>
              <a:t>Significant chance of contributing to individual student success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6395">
            <a:off x="9491100" y="5068253"/>
            <a:ext cx="1549844" cy="1549844"/>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06844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5</a:t>
            </a:r>
            <a:r>
              <a:rPr lang="en-US" dirty="0" smtClean="0"/>
              <a:t/>
            </a:r>
            <a:br>
              <a:rPr lang="en-US" dirty="0" smtClean="0"/>
            </a:br>
            <a:r>
              <a:rPr lang="en-US" dirty="0" smtClean="0"/>
              <a:t>Office Hours Compensation</a:t>
            </a:r>
            <a:endParaRPr lang="en-US" dirty="0"/>
          </a:p>
        </p:txBody>
      </p:sp>
      <p:sp>
        <p:nvSpPr>
          <p:cNvPr id="3" name="Content Placeholder 2"/>
          <p:cNvSpPr>
            <a:spLocks noGrp="1"/>
          </p:cNvSpPr>
          <p:nvPr>
            <p:ph idx="1"/>
          </p:nvPr>
        </p:nvSpPr>
        <p:spPr/>
        <p:txBody>
          <a:bodyPr/>
          <a:lstStyle/>
          <a:p>
            <a:r>
              <a:rPr lang="en-US" dirty="0" smtClean="0"/>
              <a:t>Time sheet must be submitted by the end of week 18 </a:t>
            </a:r>
          </a:p>
          <a:p>
            <a:r>
              <a:rPr lang="en-US" dirty="0" smtClean="0"/>
              <a:t>Office hours will be paid the next pay date after the end of the semester</a:t>
            </a:r>
          </a:p>
          <a:p>
            <a:r>
              <a:rPr lang="en-US" dirty="0" smtClean="0"/>
              <a:t>Office hours will be paid at a rate of $30.00 per hour</a:t>
            </a:r>
          </a:p>
          <a:p>
            <a:r>
              <a:rPr lang="en-US" dirty="0" smtClean="0"/>
              <a:t>Maximum Office Hours per Semester</a:t>
            </a:r>
          </a:p>
          <a:p>
            <a:pPr lvl="1"/>
            <a:r>
              <a:rPr lang="en-US" dirty="0" smtClean="0"/>
              <a:t>10 office </a:t>
            </a:r>
            <a:r>
              <a:rPr lang="en-US" smtClean="0"/>
              <a:t>hours for </a:t>
            </a:r>
            <a:r>
              <a:rPr lang="en-US" dirty="0" smtClean="0"/>
              <a:t>the first year</a:t>
            </a:r>
          </a:p>
          <a:p>
            <a:pPr lvl="1"/>
            <a:r>
              <a:rPr lang="en-US" dirty="0" smtClean="0"/>
              <a:t>12 office hours for the second year</a:t>
            </a:r>
          </a:p>
          <a:p>
            <a:pPr lvl="1"/>
            <a:r>
              <a:rPr lang="en-US" dirty="0" smtClean="0"/>
              <a:t>14 office hours for the third year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08049">
            <a:off x="8788523" y="450585"/>
            <a:ext cx="3054103" cy="30733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184" y="3894467"/>
            <a:ext cx="3575390" cy="242769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232395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 7</a:t>
            </a:r>
            <a:r>
              <a:rPr lang="en-US" dirty="0"/>
              <a:t/>
            </a:r>
            <a:br>
              <a:rPr lang="en-US" dirty="0"/>
            </a:br>
            <a:r>
              <a:rPr lang="en-US" dirty="0"/>
              <a:t>Part-Time Employment - Assignment</a:t>
            </a:r>
          </a:p>
        </p:txBody>
      </p:sp>
      <p:sp>
        <p:nvSpPr>
          <p:cNvPr id="3" name="Content Placeholder 2"/>
          <p:cNvSpPr>
            <a:spLocks noGrp="1"/>
          </p:cNvSpPr>
          <p:nvPr>
            <p:ph idx="1"/>
          </p:nvPr>
        </p:nvSpPr>
        <p:spPr/>
        <p:txBody>
          <a:bodyPr/>
          <a:lstStyle/>
          <a:p>
            <a:r>
              <a:rPr lang="en-US" dirty="0"/>
              <a:t>“Comparable Assignment” </a:t>
            </a:r>
            <a:r>
              <a:rPr lang="en-US" dirty="0" smtClean="0"/>
              <a:t>will be defined </a:t>
            </a:r>
            <a:r>
              <a:rPr lang="en-US" dirty="0"/>
              <a:t>as:</a:t>
            </a:r>
          </a:p>
          <a:p>
            <a:pPr lvl="1"/>
            <a:r>
              <a:rPr lang="en-US" dirty="0"/>
              <a:t>To be as close as possible to a unit member’s average load over the previous three (3) like semesters (fall to fall or spring to spring) in which the unit member had load, not including summer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665" y="4076700"/>
            <a:ext cx="2964422" cy="2162175"/>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00925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Section 7</a:t>
            </a:r>
            <a:r>
              <a:rPr lang="en-US" dirty="0" smtClean="0"/>
              <a:t/>
            </a:r>
            <a:br>
              <a:rPr lang="en-US" dirty="0" smtClean="0"/>
            </a:br>
            <a:r>
              <a:rPr lang="en-US" dirty="0" smtClean="0"/>
              <a:t>Part-Time Employment Assignment</a:t>
            </a:r>
            <a:endParaRPr lang="en-US" dirty="0"/>
          </a:p>
        </p:txBody>
      </p:sp>
      <p:sp>
        <p:nvSpPr>
          <p:cNvPr id="5" name="Content Placeholder 4"/>
          <p:cNvSpPr>
            <a:spLocks noGrp="1"/>
          </p:cNvSpPr>
          <p:nvPr>
            <p:ph idx="1"/>
          </p:nvPr>
        </p:nvSpPr>
        <p:spPr>
          <a:xfrm>
            <a:off x="1381125" y="2356450"/>
            <a:ext cx="9601200" cy="4011282"/>
          </a:xfrm>
        </p:spPr>
        <p:txBody>
          <a:bodyPr>
            <a:normAutofit/>
          </a:bodyPr>
          <a:lstStyle/>
          <a:p>
            <a:r>
              <a:rPr lang="en-US" dirty="0" smtClean="0"/>
              <a:t>Unit members will establish re-hire preference in a department/discipline on a given campus based on the following:</a:t>
            </a:r>
          </a:p>
          <a:p>
            <a:pPr lvl="1"/>
            <a:r>
              <a:rPr lang="en-US" dirty="0" smtClean="0"/>
              <a:t>First date of hire</a:t>
            </a:r>
          </a:p>
          <a:p>
            <a:pPr lvl="1"/>
            <a:r>
              <a:rPr lang="en-US" dirty="0" smtClean="0"/>
              <a:t>The unit member’s hiring for a fifth semester</a:t>
            </a:r>
          </a:p>
          <a:p>
            <a:pPr lvl="1"/>
            <a:r>
              <a:rPr lang="en-US" dirty="0" smtClean="0"/>
              <a:t>Service teaching at least six (6) sections OR working 864 hours in non-instructional positions</a:t>
            </a:r>
          </a:p>
          <a:p>
            <a:pPr lvl="1"/>
            <a:r>
              <a:rPr lang="en-US" dirty="0" smtClean="0">
                <a:solidFill>
                  <a:schemeClr val="tx1"/>
                </a:solidFill>
              </a:rPr>
              <a:t>Breaks in service, performance during prior service, availability, and program needs</a:t>
            </a:r>
            <a:endParaRPr lang="en-US" dirty="0">
              <a:solidFill>
                <a:schemeClr val="tx1"/>
              </a:solidFill>
            </a:endParaRPr>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425" y="5410200"/>
            <a:ext cx="1728262" cy="1251189"/>
          </a:xfrm>
          <a:prstGeom prst="rect">
            <a:avLst/>
          </a:prstGeom>
        </p:spPr>
      </p:pic>
    </p:spTree>
    <p:extLst>
      <p:ext uri="{BB962C8B-B14F-4D97-AF65-F5344CB8AC3E}">
        <p14:creationId xmlns:p14="http://schemas.microsoft.com/office/powerpoint/2010/main" val="315949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8</a:t>
            </a:r>
            <a:r>
              <a:rPr lang="en-US" dirty="0" smtClean="0"/>
              <a:t/>
            </a:r>
            <a:br>
              <a:rPr lang="en-US" dirty="0" smtClean="0"/>
            </a:br>
            <a:r>
              <a:rPr lang="en-US" dirty="0" smtClean="0"/>
              <a:t>Full-Time Employment Vacancy</a:t>
            </a:r>
            <a:endParaRPr lang="en-US" dirty="0"/>
          </a:p>
        </p:txBody>
      </p:sp>
      <p:sp>
        <p:nvSpPr>
          <p:cNvPr id="3" name="Content Placeholder 2"/>
          <p:cNvSpPr>
            <a:spLocks noGrp="1"/>
          </p:cNvSpPr>
          <p:nvPr>
            <p:ph idx="1"/>
          </p:nvPr>
        </p:nvSpPr>
        <p:spPr/>
        <p:txBody>
          <a:bodyPr/>
          <a:lstStyle/>
          <a:p>
            <a:r>
              <a:rPr lang="en-US" dirty="0" smtClean="0"/>
              <a:t>The top two (2) highest ranked of all current unit members,  based on the recommendation of the screening committee, will be invited to interview</a:t>
            </a:r>
          </a:p>
          <a:p>
            <a:r>
              <a:rPr lang="en-US" dirty="0" smtClean="0"/>
              <a:t>“Current” means the unit member has an active assignment with the District during the academic year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775" y="3876675"/>
            <a:ext cx="3434427" cy="232410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54515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Evaluation of Faculty</a:t>
            </a:r>
            <a:endParaRPr lang="en-US" dirty="0"/>
          </a:p>
        </p:txBody>
      </p:sp>
      <p:sp>
        <p:nvSpPr>
          <p:cNvPr id="5" name="Subtitle 4"/>
          <p:cNvSpPr>
            <a:spLocks noGrp="1"/>
          </p:cNvSpPr>
          <p:nvPr>
            <p:ph type="subTitle" idx="1"/>
          </p:nvPr>
        </p:nvSpPr>
        <p:spPr/>
        <p:txBody>
          <a:bodyPr/>
          <a:lstStyle/>
          <a:p>
            <a:r>
              <a:rPr lang="en-US" dirty="0" smtClean="0"/>
              <a:t>Article XII</a:t>
            </a:r>
            <a:endParaRPr lang="en-US" dirty="0"/>
          </a:p>
        </p:txBody>
      </p:sp>
    </p:spTree>
    <p:extLst>
      <p:ext uri="{BB962C8B-B14F-4D97-AF65-F5344CB8AC3E}">
        <p14:creationId xmlns:p14="http://schemas.microsoft.com/office/powerpoint/2010/main" val="356780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Section 1</a:t>
            </a:r>
            <a:br>
              <a:rPr lang="en-US" sz="3200" dirty="0" smtClean="0"/>
            </a:br>
            <a:r>
              <a:rPr lang="en-US" dirty="0" smtClean="0"/>
              <a:t>Evaluation of Faculty</a:t>
            </a:r>
            <a:endParaRPr lang="en-US" sz="3200" dirty="0"/>
          </a:p>
        </p:txBody>
      </p:sp>
      <p:sp>
        <p:nvSpPr>
          <p:cNvPr id="3" name="Content Placeholder 2"/>
          <p:cNvSpPr>
            <a:spLocks noGrp="1"/>
          </p:cNvSpPr>
          <p:nvPr>
            <p:ph idx="1"/>
          </p:nvPr>
        </p:nvSpPr>
        <p:spPr/>
        <p:txBody>
          <a:bodyPr>
            <a:normAutofit/>
          </a:bodyPr>
          <a:lstStyle/>
          <a:p>
            <a:r>
              <a:rPr lang="en-US" dirty="0" smtClean="0"/>
              <a:t>Additional evaluation criteria added</a:t>
            </a:r>
          </a:p>
          <a:p>
            <a:pPr lvl="1"/>
            <a:r>
              <a:rPr lang="en-US" dirty="0" smtClean="0"/>
              <a:t>“Demonstration of commitment to the profession (Code of Ethics)”</a:t>
            </a:r>
          </a:p>
          <a:p>
            <a:r>
              <a:rPr lang="en-US" dirty="0" smtClean="0"/>
              <a:t>Specific criteria have been added for the following assignments:</a:t>
            </a:r>
          </a:p>
          <a:p>
            <a:pPr lvl="1"/>
            <a:r>
              <a:rPr lang="en-US" dirty="0" smtClean="0"/>
              <a:t>Instructors</a:t>
            </a:r>
          </a:p>
          <a:p>
            <a:pPr lvl="1"/>
            <a:r>
              <a:rPr lang="en-US" dirty="0" smtClean="0"/>
              <a:t>Counselors</a:t>
            </a:r>
          </a:p>
          <a:p>
            <a:pPr lvl="1"/>
            <a:r>
              <a:rPr lang="en-US" dirty="0" smtClean="0"/>
              <a:t>Librarians</a:t>
            </a:r>
          </a:p>
          <a:p>
            <a:pPr lvl="1"/>
            <a:r>
              <a:rPr lang="en-US" dirty="0" smtClean="0"/>
              <a:t>Nurses</a:t>
            </a:r>
          </a:p>
          <a:p>
            <a:pPr lvl="1"/>
            <a:r>
              <a:rPr lang="en-US" dirty="0" smtClean="0"/>
              <a:t>Coaches</a:t>
            </a:r>
          </a:p>
          <a:p>
            <a:pPr lvl="1"/>
            <a:r>
              <a:rPr lang="en-US" dirty="0" smtClean="0"/>
              <a:t>Coordinators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02196">
            <a:off x="9677399" y="342900"/>
            <a:ext cx="2171700" cy="217170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90741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 1</a:t>
            </a:r>
            <a:br>
              <a:rPr lang="en-US" sz="3200" dirty="0"/>
            </a:br>
            <a:r>
              <a:rPr lang="en-US" dirty="0"/>
              <a:t>Evaluation of Faculty</a:t>
            </a:r>
          </a:p>
        </p:txBody>
      </p:sp>
      <p:sp>
        <p:nvSpPr>
          <p:cNvPr id="3" name="Content Placeholder 2"/>
          <p:cNvSpPr>
            <a:spLocks noGrp="1"/>
          </p:cNvSpPr>
          <p:nvPr>
            <p:ph idx="1"/>
          </p:nvPr>
        </p:nvSpPr>
        <p:spPr/>
        <p:txBody>
          <a:bodyPr/>
          <a:lstStyle/>
          <a:p>
            <a:r>
              <a:rPr lang="en-US" dirty="0" smtClean="0"/>
              <a:t>Unit members will be evaluated (at least) as follows:</a:t>
            </a:r>
          </a:p>
          <a:p>
            <a:pPr lvl="1"/>
            <a:r>
              <a:rPr lang="en-US" dirty="0"/>
              <a:t>Performance during their </a:t>
            </a:r>
            <a:r>
              <a:rPr lang="en-US" dirty="0" smtClean="0"/>
              <a:t>first </a:t>
            </a:r>
            <a:r>
              <a:rPr lang="en-US" dirty="0"/>
              <a:t>semester</a:t>
            </a:r>
          </a:p>
          <a:p>
            <a:pPr lvl="1"/>
            <a:r>
              <a:rPr lang="en-US" dirty="0"/>
              <a:t>Performance during their second and/or third</a:t>
            </a:r>
          </a:p>
          <a:p>
            <a:pPr lvl="1"/>
            <a:r>
              <a:rPr lang="en-US" dirty="0"/>
              <a:t>Performance at least once every 6 semesters</a:t>
            </a:r>
          </a:p>
          <a:p>
            <a:r>
              <a:rPr lang="en-US" dirty="0" smtClean="0"/>
              <a:t>More frequent evaluation may occur in the event job performance is less than acceptable as determined by the immediate supervisor</a:t>
            </a:r>
          </a:p>
          <a:p>
            <a:r>
              <a:rPr lang="en-US" dirty="0" smtClean="0"/>
              <a:t>Specific evaluation process has been added for instructional faculty, counselors, librarians, nurses, coaches, and coordinators</a:t>
            </a:r>
          </a:p>
          <a:p>
            <a:pPr marL="530352" lvl="1" indent="0">
              <a:buNone/>
            </a:pPr>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169" y="1238250"/>
            <a:ext cx="2336631" cy="198120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10301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 1</a:t>
            </a:r>
            <a:br>
              <a:rPr lang="en-US" sz="3200" dirty="0"/>
            </a:br>
            <a:r>
              <a:rPr lang="en-US" dirty="0"/>
              <a:t>Evaluation of Faculty</a:t>
            </a:r>
          </a:p>
        </p:txBody>
      </p:sp>
      <p:sp>
        <p:nvSpPr>
          <p:cNvPr id="3" name="Content Placeholder 2"/>
          <p:cNvSpPr>
            <a:spLocks noGrp="1"/>
          </p:cNvSpPr>
          <p:nvPr>
            <p:ph idx="1"/>
          </p:nvPr>
        </p:nvSpPr>
        <p:spPr/>
        <p:txBody>
          <a:bodyPr/>
          <a:lstStyle/>
          <a:p>
            <a:r>
              <a:rPr lang="en-US" dirty="0"/>
              <a:t>Evaluation Committee</a:t>
            </a:r>
          </a:p>
          <a:p>
            <a:pPr lvl="1"/>
            <a:r>
              <a:rPr lang="en-US" dirty="0"/>
              <a:t>For the first semester, the committee shall consist of the immediate supervisor, or his/her designee, </a:t>
            </a:r>
            <a:r>
              <a:rPr lang="en-US" b="1" dirty="0"/>
              <a:t>and/or a peer reviewer </a:t>
            </a:r>
            <a:r>
              <a:rPr lang="en-US" dirty="0"/>
              <a:t>identified by the department chair</a:t>
            </a:r>
          </a:p>
          <a:p>
            <a:pPr lvl="1"/>
            <a:r>
              <a:rPr lang="en-US" dirty="0"/>
              <a:t>For the second and/or third semester, the committee shall consist of the immediate supervisor, or his/her designee excluded from the bargaining unit, </a:t>
            </a:r>
            <a:r>
              <a:rPr lang="en-US" b="1" dirty="0"/>
              <a:t>and</a:t>
            </a:r>
            <a:r>
              <a:rPr lang="en-US" dirty="0"/>
              <a:t> a peer reviewer </a:t>
            </a:r>
            <a:r>
              <a:rPr lang="en-US" dirty="0" smtClean="0"/>
              <a:t>identified by the department chair</a:t>
            </a:r>
          </a:p>
          <a:p>
            <a:pPr lvl="1"/>
            <a:r>
              <a:rPr lang="en-US" dirty="0" smtClean="0"/>
              <a:t>Thereafter, the committee shall consist of the immediate supervisor, or his/her designee excluded from the </a:t>
            </a:r>
            <a:r>
              <a:rPr lang="en-US" dirty="0"/>
              <a:t>b</a:t>
            </a:r>
            <a:r>
              <a:rPr lang="en-US" dirty="0" smtClean="0"/>
              <a:t>argaining unit, </a:t>
            </a:r>
            <a:r>
              <a:rPr lang="en-US" b="1" dirty="0" smtClean="0"/>
              <a:t>and/or a peer reviewer</a:t>
            </a:r>
            <a:r>
              <a:rPr lang="en-US" dirty="0" smtClean="0"/>
              <a:t> identified by the department chair</a:t>
            </a:r>
            <a:endParaRPr lang="en-US" dirty="0"/>
          </a:p>
          <a:p>
            <a:endParaRPr lang="en-US" dirty="0"/>
          </a:p>
        </p:txBody>
      </p:sp>
      <p:pic>
        <p:nvPicPr>
          <p:cNvPr id="4" name="Picture 3" descr="Les biais d’évaluation : est-on réellement objectif lorsque l’on évalue une personne ? | i·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66837">
            <a:off x="8184744" y="475005"/>
            <a:ext cx="2761581" cy="1490062"/>
          </a:xfrm>
          <a:prstGeom prst="rect">
            <a:avLst/>
          </a:prstGeom>
        </p:spPr>
      </p:pic>
    </p:spTree>
    <p:extLst>
      <p:ext uri="{BB962C8B-B14F-4D97-AF65-F5344CB8AC3E}">
        <p14:creationId xmlns:p14="http://schemas.microsoft.com/office/powerpoint/2010/main" val="192336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 EMPLOYEE ORIENTATION</a:t>
            </a:r>
            <a:endParaRPr lang="en-US" dirty="0"/>
          </a:p>
        </p:txBody>
      </p:sp>
      <p:sp>
        <p:nvSpPr>
          <p:cNvPr id="5" name="Subtitle 4"/>
          <p:cNvSpPr>
            <a:spLocks noGrp="1"/>
          </p:cNvSpPr>
          <p:nvPr>
            <p:ph type="subTitle" idx="1"/>
          </p:nvPr>
        </p:nvSpPr>
        <p:spPr/>
        <p:txBody>
          <a:bodyPr/>
          <a:lstStyle/>
          <a:p>
            <a:r>
              <a:rPr lang="en-US" dirty="0" smtClean="0"/>
              <a:t>Article IX</a:t>
            </a:r>
            <a:endParaRPr lang="en-US" dirty="0"/>
          </a:p>
        </p:txBody>
      </p:sp>
    </p:spTree>
    <p:extLst>
      <p:ext uri="{BB962C8B-B14F-4D97-AF65-F5344CB8AC3E}">
        <p14:creationId xmlns:p14="http://schemas.microsoft.com/office/powerpoint/2010/main" val="314406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Leaves With Pay</a:t>
            </a:r>
            <a:endParaRPr lang="en-US" dirty="0"/>
          </a:p>
        </p:txBody>
      </p:sp>
      <p:sp>
        <p:nvSpPr>
          <p:cNvPr id="4" name="Subtitle 3"/>
          <p:cNvSpPr>
            <a:spLocks noGrp="1"/>
          </p:cNvSpPr>
          <p:nvPr>
            <p:ph type="subTitle" idx="1"/>
          </p:nvPr>
        </p:nvSpPr>
        <p:spPr/>
        <p:txBody>
          <a:bodyPr/>
          <a:lstStyle/>
          <a:p>
            <a:r>
              <a:rPr lang="en-US" dirty="0" smtClean="0"/>
              <a:t>Article XIV</a:t>
            </a:r>
            <a:endParaRPr lang="en-US" dirty="0"/>
          </a:p>
        </p:txBody>
      </p:sp>
    </p:spTree>
    <p:extLst>
      <p:ext uri="{BB962C8B-B14F-4D97-AF65-F5344CB8AC3E}">
        <p14:creationId xmlns:p14="http://schemas.microsoft.com/office/powerpoint/2010/main" val="80906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1A</a:t>
            </a:r>
            <a:r>
              <a:rPr lang="en-US" dirty="0" smtClean="0"/>
              <a:t/>
            </a:r>
            <a:br>
              <a:rPr lang="en-US" dirty="0" smtClean="0"/>
            </a:br>
            <a:r>
              <a:rPr lang="en-US" dirty="0" smtClean="0"/>
              <a:t>Sick Leave Provisions</a:t>
            </a:r>
            <a:endParaRPr lang="en-US" dirty="0"/>
          </a:p>
        </p:txBody>
      </p:sp>
      <p:sp>
        <p:nvSpPr>
          <p:cNvPr id="3" name="Content Placeholder 2"/>
          <p:cNvSpPr>
            <a:spLocks noGrp="1"/>
          </p:cNvSpPr>
          <p:nvPr>
            <p:ph idx="1"/>
          </p:nvPr>
        </p:nvSpPr>
        <p:spPr/>
        <p:txBody>
          <a:bodyPr/>
          <a:lstStyle/>
          <a:p>
            <a:r>
              <a:rPr lang="en-US" dirty="0" smtClean="0"/>
              <a:t>Sick leave will accrue at the rate of 1 hour earned for each 18 hours of </a:t>
            </a:r>
            <a:r>
              <a:rPr lang="en-US" b="1" dirty="0" smtClean="0"/>
              <a:t>teaching</a:t>
            </a:r>
            <a:r>
              <a:rPr lang="en-US" dirty="0" smtClean="0"/>
              <a:t>, </a:t>
            </a:r>
            <a:r>
              <a:rPr lang="en-US" b="1" dirty="0" smtClean="0"/>
              <a:t>counseling</a:t>
            </a:r>
            <a:r>
              <a:rPr lang="en-US" dirty="0" smtClean="0"/>
              <a:t>, or </a:t>
            </a:r>
            <a:r>
              <a:rPr lang="en-US" b="1" dirty="0" smtClean="0"/>
              <a:t>librarian duties </a:t>
            </a:r>
            <a:r>
              <a:rPr lang="en-US" dirty="0" smtClean="0"/>
              <a:t>in fall and spring semesters </a:t>
            </a:r>
            <a:r>
              <a:rPr lang="en-US" b="1" dirty="0" smtClean="0"/>
              <a:t>and summer</a:t>
            </a:r>
            <a:endParaRPr lang="en-US" dirty="0" smtClean="0"/>
          </a:p>
          <a:p>
            <a:r>
              <a:rPr lang="en-US" dirty="0" smtClean="0"/>
              <a:t>A sick leave allotment credit equal to the unit members’ entitlement will be given each fall and spring semester</a:t>
            </a: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525" y="3865870"/>
            <a:ext cx="3714750" cy="211583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72981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1B</a:t>
            </a:r>
            <a:r>
              <a:rPr lang="en-US" dirty="0" smtClean="0"/>
              <a:t/>
            </a:r>
            <a:br>
              <a:rPr lang="en-US" dirty="0" smtClean="0"/>
            </a:br>
            <a:r>
              <a:rPr lang="en-US" dirty="0" smtClean="0"/>
              <a:t>Catastrophic Leave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Participation/Requirements</a:t>
            </a:r>
          </a:p>
          <a:p>
            <a:r>
              <a:rPr lang="en-US" dirty="0" smtClean="0"/>
              <a:t>Participation is voluntarily </a:t>
            </a:r>
          </a:p>
          <a:p>
            <a:r>
              <a:rPr lang="en-US" dirty="0" smtClean="0"/>
              <a:t>To participate: </a:t>
            </a:r>
          </a:p>
          <a:p>
            <a:pPr lvl="1"/>
            <a:r>
              <a:rPr lang="en-US" dirty="0" smtClean="0"/>
              <a:t>Members must contribute 2 hours of sick leave during the first full month following the signing of the </a:t>
            </a:r>
            <a:r>
              <a:rPr lang="en-US" dirty="0" smtClean="0">
                <a:solidFill>
                  <a:schemeClr val="tx1"/>
                </a:solidFill>
              </a:rPr>
              <a:t>collective bargaining unit </a:t>
            </a:r>
            <a:r>
              <a:rPr lang="en-US" dirty="0" smtClean="0"/>
              <a:t>agreement; O</a:t>
            </a:r>
            <a:r>
              <a:rPr lang="en-US" b="1" dirty="0" smtClean="0"/>
              <a:t>R</a:t>
            </a:r>
          </a:p>
          <a:p>
            <a:pPr lvl="1"/>
            <a:r>
              <a:rPr lang="en-US" dirty="0" smtClean="0"/>
              <a:t>Contribute 2 hours of sick leave during the 1</a:t>
            </a:r>
            <a:r>
              <a:rPr lang="en-US" baseline="30000" dirty="0" smtClean="0"/>
              <a:t>st</a:t>
            </a:r>
            <a:r>
              <a:rPr lang="en-US" dirty="0" smtClean="0"/>
              <a:t> month of a unit member’s employment; </a:t>
            </a:r>
            <a:r>
              <a:rPr lang="en-US" b="1" dirty="0" smtClean="0"/>
              <a:t>OR</a:t>
            </a:r>
          </a:p>
          <a:p>
            <a:pPr lvl="1"/>
            <a:r>
              <a:rPr lang="en-US" dirty="0" smtClean="0"/>
              <a:t>New participants may join the program annually in September</a:t>
            </a:r>
          </a:p>
          <a:p>
            <a:pPr marL="0" indent="0">
              <a:buNone/>
            </a:pPr>
            <a:r>
              <a:rPr lang="en-US" b="1" dirty="0"/>
              <a:t>Eligibility of Use</a:t>
            </a:r>
          </a:p>
          <a:p>
            <a:r>
              <a:rPr lang="en-US" dirty="0"/>
              <a:t>Participating unit members must be qualified for re-hire preferences;</a:t>
            </a:r>
          </a:p>
          <a:p>
            <a:r>
              <a:rPr lang="en-US" dirty="0"/>
              <a:t>Exhausted his/her personal sick leave hours; </a:t>
            </a:r>
            <a:r>
              <a:rPr lang="en-US" b="1" dirty="0"/>
              <a:t>AND</a:t>
            </a:r>
          </a:p>
          <a:p>
            <a:r>
              <a:rPr lang="en-US" dirty="0"/>
              <a:t>Been incapacitated or absent for more than 30 consecutive calendar </a:t>
            </a:r>
            <a:r>
              <a:rPr lang="en-US" dirty="0" smtClean="0"/>
              <a:t>days</a:t>
            </a: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738" y="4324350"/>
            <a:ext cx="2616247" cy="2324100"/>
          </a:xfrm>
          <a:prstGeom prst="rect">
            <a:avLst/>
          </a:prstGeom>
        </p:spPr>
      </p:pic>
    </p:spTree>
    <p:extLst>
      <p:ext uri="{BB962C8B-B14F-4D97-AF65-F5344CB8AC3E}">
        <p14:creationId xmlns:p14="http://schemas.microsoft.com/office/powerpoint/2010/main" val="58103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a:t>
            </a:r>
            <a:r>
              <a:rPr lang="en-US" dirty="0" smtClean="0"/>
              <a:t/>
            </a:r>
            <a:br>
              <a:rPr lang="en-US" dirty="0" smtClean="0"/>
            </a:br>
            <a:r>
              <a:rPr lang="en-US" dirty="0" smtClean="0"/>
              <a:t>Bereavement Leave</a:t>
            </a:r>
            <a:endParaRPr lang="en-US" dirty="0"/>
          </a:p>
        </p:txBody>
      </p:sp>
      <p:sp>
        <p:nvSpPr>
          <p:cNvPr id="3" name="Content Placeholder 2"/>
          <p:cNvSpPr>
            <a:spLocks noGrp="1"/>
          </p:cNvSpPr>
          <p:nvPr>
            <p:ph idx="1"/>
          </p:nvPr>
        </p:nvSpPr>
        <p:spPr>
          <a:xfrm>
            <a:off x="1371600" y="2400300"/>
            <a:ext cx="9601200" cy="3581400"/>
          </a:xfrm>
        </p:spPr>
        <p:txBody>
          <a:bodyPr/>
          <a:lstStyle/>
          <a:p>
            <a:r>
              <a:rPr lang="en-US" dirty="0" smtClean="0"/>
              <a:t>May be granted without loss of salary, or other benefits</a:t>
            </a:r>
          </a:p>
          <a:p>
            <a:r>
              <a:rPr lang="en-US" dirty="0" smtClean="0"/>
              <a:t>A leave of absence not to exceed </a:t>
            </a:r>
            <a:r>
              <a:rPr lang="en-US" b="1" dirty="0" smtClean="0"/>
              <a:t>3 working days </a:t>
            </a:r>
            <a:r>
              <a:rPr lang="en-US" dirty="0" smtClean="0"/>
              <a:t>(5 working days if out-of-state travel is required) per occurrence due to death of his/her </a:t>
            </a:r>
            <a:r>
              <a:rPr lang="en-US" b="1" dirty="0" smtClean="0"/>
              <a:t>immediate family</a:t>
            </a:r>
            <a:endParaRPr lang="en-US" dirty="0" smtClean="0"/>
          </a:p>
          <a:p>
            <a:r>
              <a:rPr lang="en-US" dirty="0" smtClean="0"/>
              <a:t>An extension of Bereavement Leave may be requested by the unit member; without salary for the time covered by the extension</a:t>
            </a:r>
          </a:p>
          <a:p>
            <a:pPr lvl="1"/>
            <a:r>
              <a:rPr lang="en-US" dirty="0" smtClean="0"/>
              <a:t> Except if it’s extended under Personal Necessity Leave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264" y="4191000"/>
            <a:ext cx="1744638" cy="2143125"/>
          </a:xfrm>
          <a:prstGeom prst="rect">
            <a:avLst/>
          </a:prstGeom>
        </p:spPr>
      </p:pic>
    </p:spTree>
    <p:extLst>
      <p:ext uri="{BB962C8B-B14F-4D97-AF65-F5344CB8AC3E}">
        <p14:creationId xmlns:p14="http://schemas.microsoft.com/office/powerpoint/2010/main" val="331624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Section 5</a:t>
            </a:r>
            <a:r>
              <a:rPr lang="en-US" dirty="0" smtClean="0"/>
              <a:t/>
            </a:r>
            <a:br>
              <a:rPr lang="en-US" dirty="0" smtClean="0"/>
            </a:br>
            <a:r>
              <a:rPr lang="en-US" dirty="0" smtClean="0"/>
              <a:t>Personal Necessity Charged to Sick Leave</a:t>
            </a:r>
            <a:endParaRPr lang="en-US" dirty="0"/>
          </a:p>
        </p:txBody>
      </p:sp>
      <p:sp>
        <p:nvSpPr>
          <p:cNvPr id="3" name="Content Placeholder 2"/>
          <p:cNvSpPr>
            <a:spLocks noGrp="1"/>
          </p:cNvSpPr>
          <p:nvPr>
            <p:ph idx="1"/>
          </p:nvPr>
        </p:nvSpPr>
        <p:spPr/>
        <p:txBody>
          <a:bodyPr>
            <a:normAutofit/>
          </a:bodyPr>
          <a:lstStyle/>
          <a:p>
            <a:r>
              <a:rPr lang="en-US" dirty="0" smtClean="0"/>
              <a:t>Limited to no more than six days in one fiscal year</a:t>
            </a:r>
          </a:p>
          <a:p>
            <a:r>
              <a:rPr lang="en-US" dirty="0" smtClean="0"/>
              <a:t>Two (Gone Fishing) of the six days may be granted for any reason deemed appropriate by the unit member AND with prior approval of the supervisor</a:t>
            </a:r>
          </a:p>
          <a:p>
            <a:pPr lvl="1"/>
            <a:r>
              <a:rPr lang="en-US" dirty="0" smtClean="0"/>
              <a:t>No more than two unit members off at any one time in any work unit</a:t>
            </a:r>
            <a:r>
              <a:rPr lang="en-US" dirty="0"/>
              <a:t> </a:t>
            </a:r>
            <a:r>
              <a:rPr lang="en-US" dirty="0" smtClean="0"/>
              <a:t>under this provision</a:t>
            </a:r>
          </a:p>
          <a:p>
            <a:pPr marL="530352" lvl="1"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325" y="4410075"/>
            <a:ext cx="2717265" cy="1776412"/>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47492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Compensation</a:t>
            </a:r>
            <a:endParaRPr lang="en-US" dirty="0"/>
          </a:p>
        </p:txBody>
      </p:sp>
      <p:sp>
        <p:nvSpPr>
          <p:cNvPr id="4" name="Subtitle 3"/>
          <p:cNvSpPr>
            <a:spLocks noGrp="1"/>
          </p:cNvSpPr>
          <p:nvPr>
            <p:ph type="subTitle" idx="1"/>
          </p:nvPr>
        </p:nvSpPr>
        <p:spPr/>
        <p:txBody>
          <a:bodyPr/>
          <a:lstStyle/>
          <a:p>
            <a:r>
              <a:rPr lang="en-US" dirty="0" smtClean="0"/>
              <a:t>Article XVI</a:t>
            </a:r>
            <a:endParaRPr lang="en-US" dirty="0"/>
          </a:p>
        </p:txBody>
      </p:sp>
    </p:spTree>
    <p:extLst>
      <p:ext uri="{BB962C8B-B14F-4D97-AF65-F5344CB8AC3E}">
        <p14:creationId xmlns:p14="http://schemas.microsoft.com/office/powerpoint/2010/main" val="209149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 1</a:t>
            </a:r>
            <a:r>
              <a:rPr lang="en-US" dirty="0"/>
              <a:t/>
            </a:r>
            <a:br>
              <a:rPr lang="en-US" dirty="0"/>
            </a:br>
            <a:r>
              <a:rPr lang="en-US" dirty="0"/>
              <a:t>Salary</a:t>
            </a:r>
          </a:p>
        </p:txBody>
      </p:sp>
      <p:sp>
        <p:nvSpPr>
          <p:cNvPr id="3" name="Content Placeholder 2"/>
          <p:cNvSpPr>
            <a:spLocks noGrp="1"/>
          </p:cNvSpPr>
          <p:nvPr>
            <p:ph idx="1"/>
          </p:nvPr>
        </p:nvSpPr>
        <p:spPr/>
        <p:txBody>
          <a:bodyPr>
            <a:normAutofit/>
          </a:bodyPr>
          <a:lstStyle/>
          <a:p>
            <a:r>
              <a:rPr lang="en-US" dirty="0"/>
              <a:t>The following COLA has been negotiated </a:t>
            </a:r>
            <a:r>
              <a:rPr lang="en-US" dirty="0" smtClean="0"/>
              <a:t>for </a:t>
            </a:r>
          </a:p>
          <a:p>
            <a:pPr lvl="1"/>
            <a:r>
              <a:rPr lang="en-US" dirty="0" smtClean="0"/>
              <a:t>Lecture and Lab Salary Schedules for </a:t>
            </a:r>
            <a:r>
              <a:rPr lang="en-US" dirty="0"/>
              <a:t>the 2018-19, 2019-20, and 2020-21 fiscal </a:t>
            </a:r>
            <a:r>
              <a:rPr lang="en-US" dirty="0" smtClean="0"/>
              <a:t>years</a:t>
            </a:r>
          </a:p>
          <a:p>
            <a:pPr lvl="2"/>
            <a:r>
              <a:rPr lang="en-US" dirty="0"/>
              <a:t>3.00% + 1.00% if COLA ≥ 2.50%</a:t>
            </a:r>
          </a:p>
          <a:p>
            <a:pPr lvl="2"/>
            <a:r>
              <a:rPr lang="en-US" dirty="0"/>
              <a:t>2.50% + 1.00 % if 2.00% ≤ COLA &lt; 2.50%</a:t>
            </a:r>
          </a:p>
          <a:p>
            <a:pPr lvl="2"/>
            <a:r>
              <a:rPr lang="en-US" dirty="0"/>
              <a:t>2.00% + 1.00 % if 1.50% ≤ COLA &lt; 2.00%</a:t>
            </a:r>
          </a:p>
          <a:p>
            <a:pPr lvl="2"/>
            <a:r>
              <a:rPr lang="en-US" dirty="0"/>
              <a:t>1.00% + 1.00 % if 1.00% ≤ COLA &lt; 1.50%</a:t>
            </a:r>
          </a:p>
          <a:p>
            <a:pPr lvl="2"/>
            <a:r>
              <a:rPr lang="en-US" dirty="0"/>
              <a:t>0.75% + 1.00 % if COLA &lt; 1.00%</a:t>
            </a:r>
          </a:p>
          <a:p>
            <a:pPr marL="0" indent="0">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175" y="4210050"/>
            <a:ext cx="3151812" cy="177165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74662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 1</a:t>
            </a:r>
            <a:r>
              <a:rPr lang="en-US" dirty="0"/>
              <a:t/>
            </a:r>
            <a:br>
              <a:rPr lang="en-US" dirty="0"/>
            </a:br>
            <a:r>
              <a:rPr lang="en-US" dirty="0"/>
              <a:t>Salary</a:t>
            </a:r>
          </a:p>
        </p:txBody>
      </p:sp>
      <p:sp>
        <p:nvSpPr>
          <p:cNvPr id="3" name="Content Placeholder 2"/>
          <p:cNvSpPr>
            <a:spLocks noGrp="1"/>
          </p:cNvSpPr>
          <p:nvPr>
            <p:ph idx="1"/>
          </p:nvPr>
        </p:nvSpPr>
        <p:spPr/>
        <p:txBody>
          <a:bodyPr/>
          <a:lstStyle/>
          <a:p>
            <a:r>
              <a:rPr lang="en-US" dirty="0"/>
              <a:t>The following COLA has been negotiated for </a:t>
            </a:r>
          </a:p>
          <a:p>
            <a:pPr lvl="1"/>
            <a:r>
              <a:rPr lang="en-US" dirty="0" smtClean="0"/>
              <a:t>Non-Instructional Salary </a:t>
            </a:r>
            <a:r>
              <a:rPr lang="en-US" dirty="0"/>
              <a:t>Schedules for the 2018-19, 2019-20, and 2020-21 fiscal years</a:t>
            </a:r>
          </a:p>
          <a:p>
            <a:pPr lvl="2"/>
            <a:r>
              <a:rPr lang="en-US" dirty="0"/>
              <a:t>3.00% </a:t>
            </a:r>
            <a:r>
              <a:rPr lang="en-US" dirty="0" smtClean="0"/>
              <a:t>if </a:t>
            </a:r>
            <a:r>
              <a:rPr lang="en-US" dirty="0"/>
              <a:t>COLA ≥ 2.50%</a:t>
            </a:r>
          </a:p>
          <a:p>
            <a:pPr lvl="2"/>
            <a:r>
              <a:rPr lang="en-US" dirty="0"/>
              <a:t>2.50% </a:t>
            </a:r>
            <a:r>
              <a:rPr lang="en-US" dirty="0" smtClean="0"/>
              <a:t>if </a:t>
            </a:r>
            <a:r>
              <a:rPr lang="en-US" dirty="0"/>
              <a:t>2.00% ≤ COLA &lt; 2.50%</a:t>
            </a:r>
          </a:p>
          <a:p>
            <a:pPr lvl="2"/>
            <a:r>
              <a:rPr lang="en-US" dirty="0"/>
              <a:t>2.00% </a:t>
            </a:r>
            <a:r>
              <a:rPr lang="en-US" dirty="0" smtClean="0"/>
              <a:t>if </a:t>
            </a:r>
            <a:r>
              <a:rPr lang="en-US" dirty="0"/>
              <a:t>1.50% ≤ COLA &lt; 2.00%</a:t>
            </a:r>
          </a:p>
          <a:p>
            <a:pPr lvl="2"/>
            <a:r>
              <a:rPr lang="en-US" dirty="0"/>
              <a:t>1.00% </a:t>
            </a:r>
            <a:r>
              <a:rPr lang="en-US" dirty="0" smtClean="0"/>
              <a:t>if </a:t>
            </a:r>
            <a:r>
              <a:rPr lang="en-US" dirty="0"/>
              <a:t>1.00% ≤ COLA &lt; 1.50%</a:t>
            </a:r>
          </a:p>
          <a:p>
            <a:pPr lvl="2"/>
            <a:r>
              <a:rPr lang="en-US" dirty="0"/>
              <a:t>0.75% </a:t>
            </a:r>
            <a:r>
              <a:rPr lang="en-US" dirty="0" smtClean="0"/>
              <a:t>if </a:t>
            </a:r>
            <a:r>
              <a:rPr lang="en-US" dirty="0"/>
              <a:t>COLA &lt; 1.00%</a:t>
            </a:r>
          </a:p>
          <a:p>
            <a:r>
              <a:rPr lang="en-US" dirty="0" smtClean="0"/>
              <a:t>NOTE</a:t>
            </a:r>
            <a:r>
              <a:rPr lang="en-US" dirty="0"/>
              <a:t>:  “COLA” means funded COLA</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100" y="3816985"/>
            <a:ext cx="3092450" cy="2164715"/>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61951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a:t>
            </a:r>
            <a:r>
              <a:rPr lang="en-US" dirty="0" smtClean="0"/>
              <a:t/>
            </a:r>
            <a:br>
              <a:rPr lang="en-US" dirty="0" smtClean="0"/>
            </a:br>
            <a:r>
              <a:rPr lang="en-US" dirty="0" smtClean="0"/>
              <a:t>Salary</a:t>
            </a:r>
            <a:endParaRPr lang="en-US" dirty="0"/>
          </a:p>
        </p:txBody>
      </p:sp>
      <p:sp>
        <p:nvSpPr>
          <p:cNvPr id="3" name="Content Placeholder 2"/>
          <p:cNvSpPr>
            <a:spLocks noGrp="1"/>
          </p:cNvSpPr>
          <p:nvPr>
            <p:ph idx="1"/>
          </p:nvPr>
        </p:nvSpPr>
        <p:spPr>
          <a:xfrm>
            <a:off x="1371600" y="2028825"/>
            <a:ext cx="9601200" cy="3581400"/>
          </a:xfrm>
        </p:spPr>
        <p:txBody>
          <a:bodyPr/>
          <a:lstStyle/>
          <a:p>
            <a:r>
              <a:rPr lang="en-US" dirty="0" smtClean="0"/>
              <a:t>New Class: Class VI for confirmed Doctorate or MFA</a:t>
            </a:r>
          </a:p>
          <a:p>
            <a:r>
              <a:rPr lang="en-US" dirty="0" smtClean="0"/>
              <a:t>New Non-Instructional Salary Table</a:t>
            </a:r>
          </a:p>
        </p:txBody>
      </p:sp>
      <p:graphicFrame>
        <p:nvGraphicFramePr>
          <p:cNvPr id="5" name="Table 4"/>
          <p:cNvGraphicFramePr>
            <a:graphicFrameLocks noGrp="1"/>
          </p:cNvGraphicFramePr>
          <p:nvPr>
            <p:extLst>
              <p:ext uri="{D42A27DB-BD31-4B8C-83A1-F6EECF244321}">
                <p14:modId xmlns:p14="http://schemas.microsoft.com/office/powerpoint/2010/main" val="4038771434"/>
              </p:ext>
            </p:extLst>
          </p:nvPr>
        </p:nvGraphicFramePr>
        <p:xfrm>
          <a:off x="2262188" y="3019423"/>
          <a:ext cx="7820023" cy="3524249"/>
        </p:xfrm>
        <a:graphic>
          <a:graphicData uri="http://schemas.openxmlformats.org/drawingml/2006/table">
            <a:tbl>
              <a:tblPr firstRow="1" firstCol="1" bandRow="1">
                <a:tableStyleId>{5C22544A-7EE6-4342-B048-85BDC9FD1C3A}</a:tableStyleId>
              </a:tblPr>
              <a:tblGrid>
                <a:gridCol w="1076495">
                  <a:extLst>
                    <a:ext uri="{9D8B030D-6E8A-4147-A177-3AD203B41FA5}">
                      <a16:colId xmlns:a16="http://schemas.microsoft.com/office/drawing/2014/main" xmlns="" val="20000"/>
                    </a:ext>
                  </a:extLst>
                </a:gridCol>
                <a:gridCol w="1090832">
                  <a:extLst>
                    <a:ext uri="{9D8B030D-6E8A-4147-A177-3AD203B41FA5}">
                      <a16:colId xmlns:a16="http://schemas.microsoft.com/office/drawing/2014/main" xmlns="" val="20001"/>
                    </a:ext>
                  </a:extLst>
                </a:gridCol>
                <a:gridCol w="1024655">
                  <a:extLst>
                    <a:ext uri="{9D8B030D-6E8A-4147-A177-3AD203B41FA5}">
                      <a16:colId xmlns:a16="http://schemas.microsoft.com/office/drawing/2014/main" xmlns="" val="20002"/>
                    </a:ext>
                  </a:extLst>
                </a:gridCol>
                <a:gridCol w="1130539">
                  <a:extLst>
                    <a:ext uri="{9D8B030D-6E8A-4147-A177-3AD203B41FA5}">
                      <a16:colId xmlns:a16="http://schemas.microsoft.com/office/drawing/2014/main" xmlns="" val="20003"/>
                    </a:ext>
                  </a:extLst>
                </a:gridCol>
                <a:gridCol w="1147083">
                  <a:extLst>
                    <a:ext uri="{9D8B030D-6E8A-4147-A177-3AD203B41FA5}">
                      <a16:colId xmlns:a16="http://schemas.microsoft.com/office/drawing/2014/main" xmlns="" val="20004"/>
                    </a:ext>
                  </a:extLst>
                </a:gridCol>
                <a:gridCol w="1042302">
                  <a:extLst>
                    <a:ext uri="{9D8B030D-6E8A-4147-A177-3AD203B41FA5}">
                      <a16:colId xmlns:a16="http://schemas.microsoft.com/office/drawing/2014/main" xmlns="" val="20005"/>
                    </a:ext>
                  </a:extLst>
                </a:gridCol>
                <a:gridCol w="1308117">
                  <a:extLst>
                    <a:ext uri="{9D8B030D-6E8A-4147-A177-3AD203B41FA5}">
                      <a16:colId xmlns:a16="http://schemas.microsoft.com/office/drawing/2014/main" xmlns="" val="20006"/>
                    </a:ext>
                  </a:extLst>
                </a:gridCol>
              </a:tblGrid>
              <a:tr h="236401">
                <a:tc gridSpan="7">
                  <a:txBody>
                    <a:bodyPr/>
                    <a:lstStyle/>
                    <a:p>
                      <a:pPr marL="0" marR="0" algn="ctr">
                        <a:spcBef>
                          <a:spcPts val="0"/>
                        </a:spcBef>
                        <a:spcAft>
                          <a:spcPts val="0"/>
                        </a:spcAft>
                      </a:pPr>
                      <a:r>
                        <a:rPr lang="en-US" sz="1100" dirty="0">
                          <a:effectLst/>
                        </a:rPr>
                        <a:t>Part-time Faculty Salary Schedule C3 </a:t>
                      </a:r>
                      <a:r>
                        <a:rPr lang="en-US" sz="1100" dirty="0" smtClean="0">
                          <a:effectLst/>
                        </a:rPr>
                        <a:t>- </a:t>
                      </a:r>
                      <a:r>
                        <a:rPr lang="en-US" sz="1100" dirty="0" err="1">
                          <a:effectLst/>
                        </a:rPr>
                        <a:t>Noninstructional</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8934">
                <a:tc>
                  <a:txBody>
                    <a:bodyPr/>
                    <a:lstStyle/>
                    <a:p>
                      <a:pPr marL="0" marR="0">
                        <a:spcBef>
                          <a:spcPts val="0"/>
                        </a:spcBef>
                        <a:spcAft>
                          <a:spcPts val="0"/>
                        </a:spcAft>
                      </a:pPr>
                      <a:r>
                        <a:rPr lang="en-US" sz="1000" dirty="0">
                          <a:effectLst/>
                        </a:rPr>
                        <a:t> </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Class I</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Class II</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Class III</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Class IV</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Class V</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Class VI*</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96253">
                <a:tc>
                  <a:txBody>
                    <a:bodyPr/>
                    <a:lstStyle/>
                    <a:p>
                      <a:pPr marL="0" marR="0" algn="ctr">
                        <a:spcBef>
                          <a:spcPts val="0"/>
                        </a:spcBef>
                        <a:spcAft>
                          <a:spcPts val="0"/>
                        </a:spcAft>
                      </a:pPr>
                      <a:r>
                        <a:rPr lang="en-US" sz="1100" dirty="0">
                          <a:effectLst/>
                        </a:rPr>
                        <a:t>Step 1N</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$ 38.30</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$ 42.76</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$ 45.05</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$ 47.22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$ 49.62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$ 52.05</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96253">
                <a:tc>
                  <a:txBody>
                    <a:bodyPr/>
                    <a:lstStyle/>
                    <a:p>
                      <a:pPr marL="0" marR="0" algn="ctr">
                        <a:spcBef>
                          <a:spcPts val="0"/>
                        </a:spcBef>
                        <a:spcAft>
                          <a:spcPts val="0"/>
                        </a:spcAft>
                      </a:pPr>
                      <a:r>
                        <a:rPr lang="en-US" sz="1100">
                          <a:effectLst/>
                        </a:rPr>
                        <a:t>Step 2N</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$ 38.64</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$ 43.16</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$ 45.48</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$ 47.70</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$ 50.08</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$ 52.51</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96253">
                <a:tc>
                  <a:txBody>
                    <a:bodyPr/>
                    <a:lstStyle/>
                    <a:p>
                      <a:pPr marL="0" marR="0" algn="ctr">
                        <a:spcBef>
                          <a:spcPts val="0"/>
                        </a:spcBef>
                        <a:spcAft>
                          <a:spcPts val="0"/>
                        </a:spcAft>
                      </a:pPr>
                      <a:r>
                        <a:rPr lang="en-US" sz="1100">
                          <a:effectLst/>
                        </a:rPr>
                        <a:t>Step 3N</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$ 39.02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$ 43.55</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$ 45.92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$ 48.12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$ 50.54</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$ 52.97</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96253">
                <a:tc>
                  <a:txBody>
                    <a:bodyPr/>
                    <a:lstStyle/>
                    <a:p>
                      <a:pPr marL="0" marR="0" algn="ctr">
                        <a:spcBef>
                          <a:spcPts val="0"/>
                        </a:spcBef>
                        <a:spcAft>
                          <a:spcPts val="0"/>
                        </a:spcAft>
                      </a:pPr>
                      <a:r>
                        <a:rPr lang="en-US" sz="1100">
                          <a:effectLst/>
                        </a:rPr>
                        <a:t>Step 4N</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$ 39.42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$ 44.00</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$ 46.39</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$ 48.62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$ 51.04</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$ 53.47</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96253">
                <a:tc>
                  <a:txBody>
                    <a:bodyPr/>
                    <a:lstStyle/>
                    <a:p>
                      <a:pPr marL="0" marR="0" algn="ctr">
                        <a:spcBef>
                          <a:spcPts val="0"/>
                        </a:spcBef>
                        <a:spcAft>
                          <a:spcPts val="0"/>
                        </a:spcAft>
                      </a:pPr>
                      <a:r>
                        <a:rPr lang="en-US" sz="1100">
                          <a:effectLst/>
                        </a:rPr>
                        <a:t>Step 5N</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$ 39.81</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$ 44.44</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$ 46.87</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$ 49.10</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$ 51.55</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$ 53.98</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96253">
                <a:tc>
                  <a:txBody>
                    <a:bodyPr/>
                    <a:lstStyle/>
                    <a:p>
                      <a:pPr marL="0" marR="0" algn="ctr">
                        <a:spcBef>
                          <a:spcPts val="0"/>
                        </a:spcBef>
                        <a:spcAft>
                          <a:spcPts val="0"/>
                        </a:spcAft>
                      </a:pPr>
                      <a:r>
                        <a:rPr lang="en-US" sz="1100">
                          <a:effectLst/>
                        </a:rPr>
                        <a:t>Step 6N</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$ 40.21</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$ 44.89</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$ 47.34</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$ 49.59</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$ 52.07</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$ 54.50</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96253">
                <a:tc>
                  <a:txBody>
                    <a:bodyPr/>
                    <a:lstStyle/>
                    <a:p>
                      <a:pPr marL="0" marR="0" algn="ctr">
                        <a:spcBef>
                          <a:spcPts val="0"/>
                        </a:spcBef>
                        <a:spcAft>
                          <a:spcPts val="0"/>
                        </a:spcAft>
                      </a:pPr>
                      <a:r>
                        <a:rPr lang="en-US" sz="1100">
                          <a:effectLst/>
                        </a:rPr>
                        <a:t>Step 7N</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$ 40.61</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$ 45.34</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$ 47.80</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$ 50.09</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$ 52.59</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$ 55.02</a:t>
                      </a:r>
                      <a:endParaRPr lang="en-US" sz="1200">
                        <a:effectLst/>
                        <a:latin typeface="NewsGoth BdXCn B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225143">
                <a:tc gridSpan="7">
                  <a:txBody>
                    <a:bodyPr/>
                    <a:lstStyle/>
                    <a:p>
                      <a:pPr marL="0" marR="0">
                        <a:spcBef>
                          <a:spcPts val="0"/>
                        </a:spcBef>
                        <a:spcAft>
                          <a:spcPts val="0"/>
                        </a:spcAft>
                      </a:pPr>
                      <a:r>
                        <a:rPr lang="en-US" sz="1100" dirty="0">
                          <a:effectLst/>
                        </a:rPr>
                        <a:t>*Column VI reserved for individuals possessing a doctorate or an MFA </a:t>
                      </a:r>
                      <a:endParaRPr lang="en-US" sz="1200" dirty="0">
                        <a:effectLst/>
                        <a:latin typeface="NewsGoth BdXCn B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40985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4</a:t>
            </a:r>
            <a:r>
              <a:rPr lang="en-US" dirty="0" smtClean="0"/>
              <a:t/>
            </a:r>
            <a:br>
              <a:rPr lang="en-US" dirty="0" smtClean="0"/>
            </a:br>
            <a:r>
              <a:rPr lang="en-US" dirty="0" smtClean="0"/>
              <a:t>Travel Off Campus/Mileage</a:t>
            </a:r>
            <a:endParaRPr lang="en-US" dirty="0"/>
          </a:p>
        </p:txBody>
      </p:sp>
      <p:sp>
        <p:nvSpPr>
          <p:cNvPr id="3" name="Content Placeholder 2"/>
          <p:cNvSpPr>
            <a:spLocks noGrp="1"/>
          </p:cNvSpPr>
          <p:nvPr>
            <p:ph idx="1"/>
          </p:nvPr>
        </p:nvSpPr>
        <p:spPr>
          <a:xfrm>
            <a:off x="1371600" y="1847850"/>
            <a:ext cx="9601200" cy="3581400"/>
          </a:xfrm>
        </p:spPr>
        <p:txBody>
          <a:bodyPr/>
          <a:lstStyle/>
          <a:p>
            <a:r>
              <a:rPr lang="en-US" dirty="0"/>
              <a:t>Total round trip mileage – Round trip mileage from unit member’s home to primary campus</a:t>
            </a:r>
          </a:p>
          <a:p>
            <a:pPr lvl="1"/>
            <a:r>
              <a:rPr lang="en-US" dirty="0"/>
              <a:t>Total round trip is </a:t>
            </a:r>
            <a:r>
              <a:rPr lang="en-US" dirty="0" smtClean="0"/>
              <a:t>defined </a:t>
            </a:r>
            <a:r>
              <a:rPr lang="en-US" dirty="0"/>
              <a:t>as the total mileage from the unit member’s home to the first campus, from the first campus to the second campus, and from the second campus to the unit member’s home</a:t>
            </a:r>
          </a:p>
          <a:p>
            <a:pPr marL="530352" lvl="1" indent="0">
              <a:buNone/>
            </a:pPr>
            <a:r>
              <a:rPr lang="en-US" i="0" dirty="0"/>
              <a:t>NOTE: Primary campus is defined as the campus where the majority of the load is scheduled, or in the case of non-majority, the campus where the unit member was hired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4425950"/>
            <a:ext cx="2809875" cy="2060575"/>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40737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Section 3</a:t>
            </a:r>
            <a:r>
              <a:rPr lang="en-US" dirty="0" smtClean="0"/>
              <a:t/>
            </a:r>
            <a:br>
              <a:rPr lang="en-US" dirty="0" smtClean="0"/>
            </a:br>
            <a:r>
              <a:rPr lang="en-US" dirty="0" smtClean="0"/>
              <a:t>New Employee Orientation</a:t>
            </a:r>
            <a:br>
              <a:rPr lang="en-US" dirty="0" smtClean="0"/>
            </a:br>
            <a:endParaRPr lang="en-US" dirty="0"/>
          </a:p>
        </p:txBody>
      </p:sp>
      <p:sp>
        <p:nvSpPr>
          <p:cNvPr id="3" name="Content Placeholder 2"/>
          <p:cNvSpPr>
            <a:spLocks noGrp="1"/>
          </p:cNvSpPr>
          <p:nvPr>
            <p:ph idx="1"/>
          </p:nvPr>
        </p:nvSpPr>
        <p:spPr>
          <a:xfrm>
            <a:off x="1371600" y="2171700"/>
            <a:ext cx="9601200" cy="3695700"/>
          </a:xfrm>
        </p:spPr>
        <p:txBody>
          <a:bodyPr/>
          <a:lstStyle/>
          <a:p>
            <a:r>
              <a:rPr lang="en-US" dirty="0" smtClean="0"/>
              <a:t>The Federation shall be notified at least 10 days in advance of any District or College new employee orientations meetings</a:t>
            </a:r>
          </a:p>
          <a:p>
            <a:r>
              <a:rPr lang="en-US" dirty="0" smtClean="0"/>
              <a:t>The Federation shall be entitled to 5 to 10 minutes on the orientation agenda</a:t>
            </a:r>
          </a:p>
          <a:p>
            <a:r>
              <a:rPr lang="en-US" dirty="0" smtClean="0"/>
              <a:t>The Federation shall be entitled to one 30 minute period immediately before or after the orientation meeting to meet with new hires </a:t>
            </a:r>
          </a:p>
          <a:p>
            <a:r>
              <a:rPr lang="en-US" dirty="0" smtClean="0"/>
              <a:t>Human Resources shall conduct the new employee orientations for full-time faculty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9121">
            <a:off x="8196053" y="413434"/>
            <a:ext cx="1750687" cy="1508722"/>
          </a:xfrm>
          <a:prstGeom prst="rect">
            <a:avLst/>
          </a:prstGeom>
          <a:effectLst>
            <a:glow rad="127000">
              <a:schemeClr val="tx2">
                <a:lumMod val="90000"/>
                <a:lumOff val="10000"/>
              </a:schemeClr>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6" y="4552753"/>
            <a:ext cx="4255032" cy="2070071"/>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140325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9</a:t>
            </a:r>
            <a:r>
              <a:rPr lang="en-US" dirty="0" smtClean="0"/>
              <a:t/>
            </a:r>
            <a:br>
              <a:rPr lang="en-US" dirty="0" smtClean="0"/>
            </a:br>
            <a:r>
              <a:rPr lang="en-US" dirty="0" smtClean="0"/>
              <a:t>Coaching Stipends</a:t>
            </a:r>
            <a:endParaRPr lang="en-US" dirty="0"/>
          </a:p>
        </p:txBody>
      </p:sp>
      <p:sp>
        <p:nvSpPr>
          <p:cNvPr id="3" name="Content Placeholder 2"/>
          <p:cNvSpPr>
            <a:spLocks noGrp="1"/>
          </p:cNvSpPr>
          <p:nvPr>
            <p:ph idx="1"/>
          </p:nvPr>
        </p:nvSpPr>
        <p:spPr>
          <a:xfrm>
            <a:off x="1371600" y="1981200"/>
            <a:ext cx="9601200" cy="3581400"/>
          </a:xfrm>
        </p:spPr>
        <p:txBody>
          <a:bodyPr/>
          <a:lstStyle/>
          <a:p>
            <a:r>
              <a:rPr lang="en-US" dirty="0" smtClean="0"/>
              <a:t>Effective July 1, 2018, Head Coaches will receive a stipend of 10% of the Column I, Step 1 annual salary on the full-time faculty salary schedule which equates to $5,565 for the 2018-19 academic year</a:t>
            </a:r>
          </a:p>
          <a:p>
            <a:r>
              <a:rPr lang="en-US" dirty="0" smtClean="0"/>
              <a:t>Assistant coach assignments will receive a stipend of $3,200 </a:t>
            </a:r>
            <a:r>
              <a:rPr lang="en-US" b="1" dirty="0" smtClean="0"/>
              <a:t>only </a:t>
            </a:r>
            <a:r>
              <a:rPr lang="en-US" dirty="0" smtClean="0"/>
              <a:t>AND the stipend may not be split among coaches</a:t>
            </a:r>
          </a:p>
          <a:p>
            <a:pPr lvl="1"/>
            <a:r>
              <a:rPr lang="en-US" dirty="0" smtClean="0"/>
              <a:t>No class assignment is guaranteed, but classes may be assigned by the Dean</a:t>
            </a:r>
          </a:p>
          <a:p>
            <a:pPr lvl="1"/>
            <a:r>
              <a:rPr lang="en-US" dirty="0" smtClean="0"/>
              <a:t>The number of assistant coaches for each sport will be set by management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025" y="4625826"/>
            <a:ext cx="2778125" cy="2095658"/>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92065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10</a:t>
            </a:r>
            <a:r>
              <a:rPr lang="en-US" dirty="0" smtClean="0"/>
              <a:t/>
            </a:r>
            <a:br>
              <a:rPr lang="en-US" dirty="0" smtClean="0"/>
            </a:br>
            <a:r>
              <a:rPr lang="en-US" dirty="0" smtClean="0"/>
              <a:t>Special Pay Rates</a:t>
            </a:r>
            <a:endParaRPr lang="en-US" dirty="0"/>
          </a:p>
        </p:txBody>
      </p:sp>
      <p:sp>
        <p:nvSpPr>
          <p:cNvPr id="3" name="Content Placeholder 2"/>
          <p:cNvSpPr>
            <a:spLocks noGrp="1"/>
          </p:cNvSpPr>
          <p:nvPr>
            <p:ph idx="1"/>
          </p:nvPr>
        </p:nvSpPr>
        <p:spPr/>
        <p:txBody>
          <a:bodyPr/>
          <a:lstStyle/>
          <a:p>
            <a:r>
              <a:rPr lang="en-US" dirty="0" smtClean="0"/>
              <a:t>Orientation and/or Training: $25.00 per hour</a:t>
            </a:r>
          </a:p>
          <a:p>
            <a:r>
              <a:rPr lang="en-US" dirty="0" smtClean="0"/>
              <a:t>Special Projects: Paid at the unit member’s Schedule C2 Lab Rate per hour</a:t>
            </a:r>
          </a:p>
          <a:p>
            <a:pPr lvl="1"/>
            <a:r>
              <a:rPr lang="en-US" dirty="0" smtClean="0"/>
              <a:t>Must be mutually </a:t>
            </a:r>
            <a:r>
              <a:rPr lang="en-US" dirty="0"/>
              <a:t>agreed upon by the unit member and </a:t>
            </a:r>
            <a:r>
              <a:rPr lang="en-US" dirty="0" smtClean="0"/>
              <a:t>management</a:t>
            </a:r>
            <a:endParaRPr lang="en-US" dirty="0"/>
          </a:p>
          <a:p>
            <a:r>
              <a:rPr lang="en-US" dirty="0" smtClean="0"/>
              <a:t>Program Review Report: </a:t>
            </a:r>
            <a:r>
              <a:rPr lang="en-US" dirty="0"/>
              <a:t>Paid at the unit member’s Schedule C2 Lab Rate per </a:t>
            </a:r>
            <a:r>
              <a:rPr lang="en-US" dirty="0" smtClean="0"/>
              <a:t>hour</a:t>
            </a:r>
          </a:p>
          <a:p>
            <a:pPr lvl="1"/>
            <a:r>
              <a:rPr lang="en-US" dirty="0" smtClean="0"/>
              <a:t>For faculty who are asked to complete a program review report</a:t>
            </a:r>
          </a:p>
          <a:p>
            <a:pPr lvl="1"/>
            <a:r>
              <a:rPr lang="en-US" dirty="0" smtClean="0"/>
              <a:t>Up to 10 hours only</a:t>
            </a:r>
            <a:endParaRPr lang="en-US" dirty="0"/>
          </a:p>
          <a:p>
            <a:pPr marL="530352"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56" y="2809875"/>
            <a:ext cx="1736844" cy="3057525"/>
          </a:xfrm>
          <a:prstGeom prst="rect">
            <a:avLst/>
          </a:prstGeom>
        </p:spPr>
      </p:pic>
    </p:spTree>
    <p:extLst>
      <p:ext uri="{BB962C8B-B14F-4D97-AF65-F5344CB8AC3E}">
        <p14:creationId xmlns:p14="http://schemas.microsoft.com/office/powerpoint/2010/main" val="380652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Section 11</a:t>
            </a:r>
            <a:r>
              <a:rPr lang="en-US" dirty="0" smtClean="0"/>
              <a:t/>
            </a:r>
            <a:br>
              <a:rPr lang="en-US" dirty="0" smtClean="0"/>
            </a:br>
            <a:r>
              <a:rPr lang="en-US" dirty="0" smtClean="0"/>
              <a:t>Patient Protection and Affordable Care Act</a:t>
            </a:r>
            <a:endParaRPr lang="en-US" dirty="0"/>
          </a:p>
        </p:txBody>
      </p:sp>
      <p:sp>
        <p:nvSpPr>
          <p:cNvPr id="3" name="Content Placeholder 2"/>
          <p:cNvSpPr>
            <a:spLocks noGrp="1"/>
          </p:cNvSpPr>
          <p:nvPr>
            <p:ph idx="1"/>
          </p:nvPr>
        </p:nvSpPr>
        <p:spPr/>
        <p:txBody>
          <a:bodyPr/>
          <a:lstStyle/>
          <a:p>
            <a:r>
              <a:rPr lang="en-US" dirty="0" smtClean="0"/>
              <a:t>The District shall implement Affordable Care Act’s (ACA) Look Back Method to identify </a:t>
            </a:r>
            <a:r>
              <a:rPr lang="en-US" dirty="0"/>
              <a:t>employees’ Hours of </a:t>
            </a:r>
            <a:r>
              <a:rPr lang="en-US" dirty="0" smtClean="0"/>
              <a:t>Service</a:t>
            </a:r>
          </a:p>
          <a:p>
            <a:r>
              <a:rPr lang="en-US" dirty="0" smtClean="0"/>
              <a:t>The District shall calculate hours of service by crediting 1 hour of service for each hour of teaching (lecture and laboratory classes) plus an additional 1.25 hours of service for each hour teaching for preparation and grading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257675"/>
            <a:ext cx="1438275" cy="1609725"/>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328219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12</a:t>
            </a:r>
            <a:r>
              <a:rPr lang="en-US" dirty="0" smtClean="0"/>
              <a:t/>
            </a:r>
            <a:br>
              <a:rPr lang="en-US" dirty="0" smtClean="0"/>
            </a:br>
            <a:r>
              <a:rPr lang="en-US" dirty="0" smtClean="0"/>
              <a:t>Faculty Intern Program</a:t>
            </a:r>
            <a:endParaRPr lang="en-US" dirty="0"/>
          </a:p>
        </p:txBody>
      </p:sp>
      <p:sp>
        <p:nvSpPr>
          <p:cNvPr id="3" name="Content Placeholder 2"/>
          <p:cNvSpPr>
            <a:spLocks noGrp="1"/>
          </p:cNvSpPr>
          <p:nvPr>
            <p:ph idx="1"/>
          </p:nvPr>
        </p:nvSpPr>
        <p:spPr/>
        <p:txBody>
          <a:bodyPr/>
          <a:lstStyle/>
          <a:p>
            <a:r>
              <a:rPr lang="en-US" dirty="0" smtClean="0"/>
              <a:t>All interns are considered temporary (part-time) faculty</a:t>
            </a:r>
          </a:p>
          <a:p>
            <a:r>
              <a:rPr lang="en-US" dirty="0" smtClean="0"/>
              <a:t>Shall be assigned normally no more than one course/prep during the first semester and 67% of a full-time faculty assignment for subsequent semesters</a:t>
            </a:r>
          </a:p>
          <a:p>
            <a:r>
              <a:rPr lang="en-US" dirty="0" smtClean="0"/>
              <a:t>Interns may only work at one college, except in rare instances</a:t>
            </a:r>
          </a:p>
          <a:p>
            <a:r>
              <a:rPr lang="en-US" dirty="0" smtClean="0"/>
              <a:t>Other exceptions may be made by the Vice President of Instruction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92989" y="4022425"/>
            <a:ext cx="2244049" cy="2949321"/>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88222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0075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Safety</a:t>
            </a:r>
            <a:endParaRPr lang="en-US" dirty="0"/>
          </a:p>
        </p:txBody>
      </p:sp>
      <p:sp>
        <p:nvSpPr>
          <p:cNvPr id="5" name="Subtitle 4"/>
          <p:cNvSpPr>
            <a:spLocks noGrp="1"/>
          </p:cNvSpPr>
          <p:nvPr>
            <p:ph type="subTitle" idx="1"/>
          </p:nvPr>
        </p:nvSpPr>
        <p:spPr/>
        <p:txBody>
          <a:bodyPr/>
          <a:lstStyle/>
          <a:p>
            <a:r>
              <a:rPr lang="en-US" dirty="0" smtClean="0"/>
              <a:t>Article XI - B</a:t>
            </a:r>
            <a:endParaRPr lang="en-US" dirty="0"/>
          </a:p>
        </p:txBody>
      </p:sp>
    </p:spTree>
    <p:extLst>
      <p:ext uri="{BB962C8B-B14F-4D97-AF65-F5344CB8AC3E}">
        <p14:creationId xmlns:p14="http://schemas.microsoft.com/office/powerpoint/2010/main" val="88763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a:t>
            </a:r>
            <a:r>
              <a:rPr lang="en-US" dirty="0" smtClean="0"/>
              <a:t/>
            </a:r>
            <a:br>
              <a:rPr lang="en-US" dirty="0" smtClean="0"/>
            </a:br>
            <a:r>
              <a:rPr lang="en-US" dirty="0" smtClean="0"/>
              <a:t>Reporting Violations</a:t>
            </a:r>
            <a:endParaRPr lang="en-US" dirty="0"/>
          </a:p>
        </p:txBody>
      </p:sp>
      <p:sp>
        <p:nvSpPr>
          <p:cNvPr id="3" name="Content Placeholder 2"/>
          <p:cNvSpPr>
            <a:spLocks noGrp="1"/>
          </p:cNvSpPr>
          <p:nvPr>
            <p:ph idx="1"/>
          </p:nvPr>
        </p:nvSpPr>
        <p:spPr>
          <a:xfrm>
            <a:off x="1371600" y="2505075"/>
            <a:ext cx="9601200" cy="3581400"/>
          </a:xfrm>
        </p:spPr>
        <p:txBody>
          <a:bodyPr/>
          <a:lstStyle/>
          <a:p>
            <a:r>
              <a:rPr lang="en-US" dirty="0" smtClean="0"/>
              <a:t>Unit members are required to report safety concerns to one of the following</a:t>
            </a:r>
          </a:p>
          <a:p>
            <a:pPr lvl="1"/>
            <a:r>
              <a:rPr lang="en-US" dirty="0" smtClean="0"/>
              <a:t>Supervisor</a:t>
            </a:r>
          </a:p>
          <a:p>
            <a:pPr lvl="1"/>
            <a:r>
              <a:rPr lang="en-US" dirty="0" smtClean="0"/>
              <a:t>Districtwide Facilities and Safety Committee (DWFSC)</a:t>
            </a:r>
          </a:p>
          <a:p>
            <a:pPr lvl="1"/>
            <a:r>
              <a:rPr lang="en-US" dirty="0" smtClean="0"/>
              <a:t>Campus Committee</a:t>
            </a:r>
          </a:p>
          <a:p>
            <a:pPr lvl="1"/>
            <a:r>
              <a:rPr lang="en-US" dirty="0" smtClean="0"/>
              <a:t>The Director of Environmental Health &amp; Safety </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3227">
            <a:off x="8890197" y="381549"/>
            <a:ext cx="2442005" cy="1829146"/>
          </a:xfrm>
          <a:prstGeom prst="rect">
            <a:avLst/>
          </a:prstGeom>
          <a:effectLst>
            <a:glow rad="127000">
              <a:schemeClr val="tx2">
                <a:lumMod val="90000"/>
                <a:lumOff val="10000"/>
              </a:schemeClr>
            </a:glow>
          </a:effectLst>
        </p:spPr>
      </p:pic>
      <p:pic>
        <p:nvPicPr>
          <p:cNvPr id="7" name="Picture 6" descr="Electricidad/Electricitat: Accidentes de trabajo y enfermedades profesion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0866">
            <a:off x="9076091" y="3631295"/>
            <a:ext cx="2228850" cy="2857500"/>
          </a:xfrm>
          <a:prstGeom prst="rect">
            <a:avLst/>
          </a:prstGeom>
          <a:effectLst>
            <a:glow rad="127000">
              <a:schemeClr val="tx2">
                <a:lumMod val="90000"/>
                <a:lumOff val="10000"/>
              </a:schemeClr>
            </a:glow>
          </a:effectLst>
        </p:spPr>
      </p:pic>
    </p:spTree>
    <p:extLst>
      <p:ext uri="{BB962C8B-B14F-4D97-AF65-F5344CB8AC3E}">
        <p14:creationId xmlns:p14="http://schemas.microsoft.com/office/powerpoint/2010/main" val="65339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2878</TotalTime>
  <Words>4037</Words>
  <Application>Microsoft Office PowerPoint</Application>
  <PresentationFormat>Widescreen</PresentationFormat>
  <Paragraphs>446</Paragraphs>
  <Slides>74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Calibri</vt:lpstr>
      <vt:lpstr>Franklin Gothic Book</vt:lpstr>
      <vt:lpstr>Franklin Gothic Heavy</vt:lpstr>
      <vt:lpstr>FreesiaUPC</vt:lpstr>
      <vt:lpstr>Gill Sans MT</vt:lpstr>
      <vt:lpstr>NewsGoth BdXCn BT</vt:lpstr>
      <vt:lpstr>Times New Roman</vt:lpstr>
      <vt:lpstr>Crop</vt:lpstr>
      <vt:lpstr>        State center community college district  and   State Center Federation of Teachers Local 1533, CFT/AFT, AFL-CIO</vt:lpstr>
      <vt:lpstr>SCFT Full-Time CBA </vt:lpstr>
      <vt:lpstr>Overview of Major Provisions and Significant Contract Changes</vt:lpstr>
      <vt:lpstr>Waiver of Bargaining</vt:lpstr>
      <vt:lpstr>Section 2 Beginning Negotiations</vt:lpstr>
      <vt:lpstr>NEW EMPLOYEE ORIENTATION</vt:lpstr>
      <vt:lpstr>Section 3 New Employee Orientation </vt:lpstr>
      <vt:lpstr>Safety</vt:lpstr>
      <vt:lpstr>Section 3 Reporting Violations</vt:lpstr>
      <vt:lpstr>Hours, workload, class size</vt:lpstr>
      <vt:lpstr>Section 1 Work Week</vt:lpstr>
      <vt:lpstr>Section 1 Office Hours</vt:lpstr>
      <vt:lpstr>Office Hours (Cont.)</vt:lpstr>
      <vt:lpstr>Section 2 Professional Obligation</vt:lpstr>
      <vt:lpstr>Section 5 Large Group Instruction (LGI)</vt:lpstr>
      <vt:lpstr>Section 11 Department Chair Reassigned Time </vt:lpstr>
      <vt:lpstr>Section 11 Department Chair Duties</vt:lpstr>
      <vt:lpstr>Section 13 Travel Off Campus/Mileage</vt:lpstr>
      <vt:lpstr>FACULTY EVALUATIONS</vt:lpstr>
      <vt:lpstr>Section 2 Evaluation Process</vt:lpstr>
      <vt:lpstr>Section 2 Evaluation Process (cont.)</vt:lpstr>
      <vt:lpstr>Section 3 Evaluation Criteria</vt:lpstr>
      <vt:lpstr>Section 3 Evaluation Criteria (cont.)</vt:lpstr>
      <vt:lpstr>Section 4 Evaluation Timeline</vt:lpstr>
      <vt:lpstr>Section 6 Evaluation of Temporary Faculty</vt:lpstr>
      <vt:lpstr>TRANSFER AND REASSIGNMENT</vt:lpstr>
      <vt:lpstr>Section 1 Transfer and Reassignment </vt:lpstr>
      <vt:lpstr>Leaves WITH PAY</vt:lpstr>
      <vt:lpstr>Section 1 Sick Leave</vt:lpstr>
      <vt:lpstr>Section 1 Catastrophic Leave Bank  (Formerly known as Sick Leave Bank)</vt:lpstr>
      <vt:lpstr>Catastrophic Leave Bank (Cont.) (Formerly known as Sick Leave Bank)</vt:lpstr>
      <vt:lpstr>Section 5 Personal Necessity Charged to Sick Leave</vt:lpstr>
      <vt:lpstr>Section 6 Sabbatical Leave </vt:lpstr>
      <vt:lpstr>CompenSATION</vt:lpstr>
      <vt:lpstr>Section 1 Salary</vt:lpstr>
      <vt:lpstr>Exhibit A and Section 10 Salary Schedule B &amp; Special Pay Rates </vt:lpstr>
      <vt:lpstr>Section 4 Stipends</vt:lpstr>
      <vt:lpstr>Section 11 Faculty Mentors to an Intern</vt:lpstr>
      <vt:lpstr>Faculty early retirement program</vt:lpstr>
      <vt:lpstr>Section 4 Reduction to Part-Time Employment Status Prior to Retirement (FERP)</vt:lpstr>
      <vt:lpstr>SCFT Part-Time CBA</vt:lpstr>
      <vt:lpstr>Overview of Major Provisions and Significant Contract Changes</vt:lpstr>
      <vt:lpstr>Waiver of Bargaining</vt:lpstr>
      <vt:lpstr>Section 2 Beginning Negotiations </vt:lpstr>
      <vt:lpstr>NEW EMPLOYEE ORIENTATION</vt:lpstr>
      <vt:lpstr>Section 2 New Employee Orientation</vt:lpstr>
      <vt:lpstr>Safety</vt:lpstr>
      <vt:lpstr>Section 3 Reporting Violations</vt:lpstr>
      <vt:lpstr>Hours, Workload, Class Size</vt:lpstr>
      <vt:lpstr>Section 5 Office Hours Overview</vt:lpstr>
      <vt:lpstr>Section 5 Office Hours Eligibility/Approval</vt:lpstr>
      <vt:lpstr>Section 5 Office Hours Compensation</vt:lpstr>
      <vt:lpstr>Section 7 Part-Time Employment - Assignment</vt:lpstr>
      <vt:lpstr>Section 7 Part-Time Employment Assignment</vt:lpstr>
      <vt:lpstr>Section 8 Full-Time Employment Vacancy</vt:lpstr>
      <vt:lpstr>Evaluation of Faculty</vt:lpstr>
      <vt:lpstr>Section 1 Evaluation of Faculty</vt:lpstr>
      <vt:lpstr>Section 1 Evaluation of Faculty</vt:lpstr>
      <vt:lpstr>Section 1 Evaluation of Faculty</vt:lpstr>
      <vt:lpstr>Leaves With Pay</vt:lpstr>
      <vt:lpstr>Section 1A Sick Leave Provisions</vt:lpstr>
      <vt:lpstr>Section 1B Catastrophic Leave</vt:lpstr>
      <vt:lpstr>Section 3 Bereavement Leave</vt:lpstr>
      <vt:lpstr>Section 5 Personal Necessity Charged to Sick Leave</vt:lpstr>
      <vt:lpstr>Compensation</vt:lpstr>
      <vt:lpstr>Section 1 Salary</vt:lpstr>
      <vt:lpstr>Section 1 Salary</vt:lpstr>
      <vt:lpstr>Section 1 Salary</vt:lpstr>
      <vt:lpstr>Section 4 Travel Off Campus/Mileage</vt:lpstr>
      <vt:lpstr>Section 9 Coaching Stipends</vt:lpstr>
      <vt:lpstr>Section 10 Special Pay Rates</vt:lpstr>
      <vt:lpstr>Section 11 Patient Protection and Affordable Care Act</vt:lpstr>
      <vt:lpstr>Section 12 Faculty Intern Program</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SCCCD – SCFT</dc:title>
  <dc:creator>Sareang Nhim</dc:creator>
  <cp:lastModifiedBy>Sareang Nhim</cp:lastModifiedBy>
  <cp:revision>95</cp:revision>
  <cp:lastPrinted>2018-07-19T00:21:30Z</cp:lastPrinted>
  <dcterms:created xsi:type="dcterms:W3CDTF">2018-07-13T18:30:02Z</dcterms:created>
  <dcterms:modified xsi:type="dcterms:W3CDTF">2018-07-19T15:12:38Z</dcterms:modified>
</cp:coreProperties>
</file>