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486" r:id="rId2"/>
  </p:sldMasterIdLst>
  <p:notesMasterIdLst>
    <p:notesMasterId r:id="rId16"/>
  </p:notesMasterIdLst>
  <p:handoutMasterIdLst>
    <p:handoutMasterId r:id="rId17"/>
  </p:handoutMasterIdLst>
  <p:sldIdLst>
    <p:sldId id="278" r:id="rId3"/>
    <p:sldId id="279" r:id="rId4"/>
    <p:sldId id="280" r:id="rId5"/>
    <p:sldId id="281" r:id="rId6"/>
    <p:sldId id="282" r:id="rId7"/>
    <p:sldId id="283" r:id="rId8"/>
    <p:sldId id="256" r:id="rId9"/>
    <p:sldId id="276" r:id="rId10"/>
    <p:sldId id="269" r:id="rId11"/>
    <p:sldId id="277" r:id="rId12"/>
    <p:sldId id="275" r:id="rId13"/>
    <p:sldId id="271" r:id="rId14"/>
    <p:sldId id="272" r:id="rId15"/>
  </p:sldIdLst>
  <p:sldSz cx="12188825"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userDrawn="1">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E25E649-3F16-4E02-A733-19D2CDBF48F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73659" autoAdjust="0"/>
  </p:normalViewPr>
  <p:slideViewPr>
    <p:cSldViewPr>
      <p:cViewPr varScale="1">
        <p:scale>
          <a:sx n="97" d="100"/>
          <a:sy n="97" d="100"/>
        </p:scale>
        <p:origin x="858" y="78"/>
      </p:cViewPr>
      <p:guideLst>
        <p:guide orient="horz" pos="2160"/>
        <p:guide pos="3839"/>
      </p:guideLst>
    </p:cSldViewPr>
  </p:slideViewPr>
  <p:notesTextViewPr>
    <p:cViewPr>
      <p:scale>
        <a:sx n="3" d="2"/>
        <a:sy n="3" d="2"/>
      </p:scale>
      <p:origin x="0" y="0"/>
    </p:cViewPr>
  </p:notesTextViewPr>
  <p:notesViewPr>
    <p:cSldViewPr showGuides="1">
      <p:cViewPr varScale="1">
        <p:scale>
          <a:sx n="63" d="100"/>
          <a:sy n="63" d="100"/>
        </p:scale>
        <p:origin x="1986" y="108"/>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F8EDDD-7E12-4ED6-9A64-963CF86EB33D}" type="doc">
      <dgm:prSet loTypeId="urn:microsoft.com/office/officeart/2005/8/layout/gear1" loCatId="cycle" qsTypeId="urn:microsoft.com/office/officeart/2005/8/quickstyle/simple1" qsCatId="simple" csTypeId="urn:microsoft.com/office/officeart/2005/8/colors/colorful1" csCatId="colorful" phldr="1"/>
      <dgm:spPr/>
      <dgm:t>
        <a:bodyPr/>
        <a:lstStyle/>
        <a:p>
          <a:endParaRPr lang="en-US"/>
        </a:p>
      </dgm:t>
    </dgm:pt>
    <dgm:pt modelId="{B9DB46D8-CB85-48E0-AE7E-ED9B74005373}">
      <dgm:prSet phldrT="[Text]"/>
      <dgm:spPr/>
      <dgm:t>
        <a:bodyPr/>
        <a:lstStyle/>
        <a:p>
          <a:endParaRPr lang="en-US" dirty="0"/>
        </a:p>
      </dgm:t>
    </dgm:pt>
    <dgm:pt modelId="{3F77292D-F1BC-498D-98D7-64D48F264076}" type="parTrans" cxnId="{619141E4-E521-42A2-B7B0-FCB32F3A531C}">
      <dgm:prSet/>
      <dgm:spPr/>
      <dgm:t>
        <a:bodyPr/>
        <a:lstStyle/>
        <a:p>
          <a:endParaRPr lang="en-US"/>
        </a:p>
      </dgm:t>
    </dgm:pt>
    <dgm:pt modelId="{2D83AB57-5A1F-4C3B-B388-7F96A8810ED6}" type="sibTrans" cxnId="{619141E4-E521-42A2-B7B0-FCB32F3A531C}">
      <dgm:prSet/>
      <dgm:spPr/>
      <dgm:t>
        <a:bodyPr/>
        <a:lstStyle/>
        <a:p>
          <a:endParaRPr lang="en-US"/>
        </a:p>
      </dgm:t>
    </dgm:pt>
    <dgm:pt modelId="{748934FE-CE96-4045-97F3-382E7C409ABA}">
      <dgm:prSet phldrT="[Text]"/>
      <dgm:spPr/>
      <dgm:t>
        <a:bodyPr/>
        <a:lstStyle/>
        <a:p>
          <a:endParaRPr lang="en-US" dirty="0"/>
        </a:p>
      </dgm:t>
    </dgm:pt>
    <dgm:pt modelId="{FFE2AB52-8765-4DA3-BC3E-99587FBB93A2}" type="parTrans" cxnId="{E51B7FE9-A9D7-4E65-898F-080480CB09EF}">
      <dgm:prSet/>
      <dgm:spPr/>
      <dgm:t>
        <a:bodyPr/>
        <a:lstStyle/>
        <a:p>
          <a:endParaRPr lang="en-US"/>
        </a:p>
      </dgm:t>
    </dgm:pt>
    <dgm:pt modelId="{EF58B74E-53E4-418D-AAA3-CC21D8A4D23B}" type="sibTrans" cxnId="{E51B7FE9-A9D7-4E65-898F-080480CB09EF}">
      <dgm:prSet/>
      <dgm:spPr/>
      <dgm:t>
        <a:bodyPr/>
        <a:lstStyle/>
        <a:p>
          <a:endParaRPr lang="en-US"/>
        </a:p>
      </dgm:t>
    </dgm:pt>
    <dgm:pt modelId="{A1FC69E8-CA89-46DE-AC52-62E9C6D0B605}">
      <dgm:prSet phldrT="[Text]"/>
      <dgm:spPr/>
      <dgm:t>
        <a:bodyPr/>
        <a:lstStyle/>
        <a:p>
          <a:endParaRPr lang="en-US" dirty="0"/>
        </a:p>
      </dgm:t>
    </dgm:pt>
    <dgm:pt modelId="{FB7893AE-72D6-4ABF-A24D-BBF87EF83B5E}" type="parTrans" cxnId="{A0F145B4-E57A-4C98-9A57-7CAE271E6831}">
      <dgm:prSet/>
      <dgm:spPr/>
      <dgm:t>
        <a:bodyPr/>
        <a:lstStyle/>
        <a:p>
          <a:endParaRPr lang="en-US"/>
        </a:p>
      </dgm:t>
    </dgm:pt>
    <dgm:pt modelId="{AC107BF6-0700-42F4-A047-EA26CA22C343}" type="sibTrans" cxnId="{A0F145B4-E57A-4C98-9A57-7CAE271E6831}">
      <dgm:prSet/>
      <dgm:spPr/>
      <dgm:t>
        <a:bodyPr/>
        <a:lstStyle/>
        <a:p>
          <a:endParaRPr lang="en-US"/>
        </a:p>
      </dgm:t>
    </dgm:pt>
    <dgm:pt modelId="{C2E55EAC-612F-498D-85DA-4932EB4912A5}" type="pres">
      <dgm:prSet presAssocID="{F9F8EDDD-7E12-4ED6-9A64-963CF86EB33D}" presName="composite" presStyleCnt="0">
        <dgm:presLayoutVars>
          <dgm:chMax val="3"/>
          <dgm:animLvl val="lvl"/>
          <dgm:resizeHandles val="exact"/>
        </dgm:presLayoutVars>
      </dgm:prSet>
      <dgm:spPr/>
      <dgm:t>
        <a:bodyPr/>
        <a:lstStyle/>
        <a:p>
          <a:endParaRPr lang="en-US"/>
        </a:p>
      </dgm:t>
    </dgm:pt>
    <dgm:pt modelId="{7DBA2E8A-E738-449D-81F3-52AA7C6BE91B}" type="pres">
      <dgm:prSet presAssocID="{B9DB46D8-CB85-48E0-AE7E-ED9B74005373}" presName="gear1" presStyleLbl="node1" presStyleIdx="0" presStyleCnt="3" custLinFactNeighborX="-1426" custLinFactNeighborY="-3896">
        <dgm:presLayoutVars>
          <dgm:chMax val="1"/>
          <dgm:bulletEnabled val="1"/>
        </dgm:presLayoutVars>
      </dgm:prSet>
      <dgm:spPr/>
      <dgm:t>
        <a:bodyPr/>
        <a:lstStyle/>
        <a:p>
          <a:endParaRPr lang="en-US"/>
        </a:p>
      </dgm:t>
    </dgm:pt>
    <dgm:pt modelId="{F5C09E4A-CA0F-4DBF-8430-5BDFC8557DCF}" type="pres">
      <dgm:prSet presAssocID="{B9DB46D8-CB85-48E0-AE7E-ED9B74005373}" presName="gear1srcNode" presStyleLbl="node1" presStyleIdx="0" presStyleCnt="3"/>
      <dgm:spPr/>
      <dgm:t>
        <a:bodyPr/>
        <a:lstStyle/>
        <a:p>
          <a:endParaRPr lang="en-US"/>
        </a:p>
      </dgm:t>
    </dgm:pt>
    <dgm:pt modelId="{77C231DB-1035-4097-8CD9-B20554FBFC80}" type="pres">
      <dgm:prSet presAssocID="{B9DB46D8-CB85-48E0-AE7E-ED9B74005373}" presName="gear1dstNode" presStyleLbl="node1" presStyleIdx="0" presStyleCnt="3"/>
      <dgm:spPr/>
      <dgm:t>
        <a:bodyPr/>
        <a:lstStyle/>
        <a:p>
          <a:endParaRPr lang="en-US"/>
        </a:p>
      </dgm:t>
    </dgm:pt>
    <dgm:pt modelId="{BA7ECAA5-8D6A-4C09-B750-7FA8419045C6}" type="pres">
      <dgm:prSet presAssocID="{748934FE-CE96-4045-97F3-382E7C409ABA}" presName="gear2" presStyleLbl="node1" presStyleIdx="1" presStyleCnt="3">
        <dgm:presLayoutVars>
          <dgm:chMax val="1"/>
          <dgm:bulletEnabled val="1"/>
        </dgm:presLayoutVars>
      </dgm:prSet>
      <dgm:spPr/>
      <dgm:t>
        <a:bodyPr/>
        <a:lstStyle/>
        <a:p>
          <a:endParaRPr lang="en-US"/>
        </a:p>
      </dgm:t>
    </dgm:pt>
    <dgm:pt modelId="{6F3CDB64-280C-4D21-AA9F-3EF689680343}" type="pres">
      <dgm:prSet presAssocID="{748934FE-CE96-4045-97F3-382E7C409ABA}" presName="gear2srcNode" presStyleLbl="node1" presStyleIdx="1" presStyleCnt="3"/>
      <dgm:spPr/>
      <dgm:t>
        <a:bodyPr/>
        <a:lstStyle/>
        <a:p>
          <a:endParaRPr lang="en-US"/>
        </a:p>
      </dgm:t>
    </dgm:pt>
    <dgm:pt modelId="{7958A9B6-5F75-4761-AEA3-8636329FC83A}" type="pres">
      <dgm:prSet presAssocID="{748934FE-CE96-4045-97F3-382E7C409ABA}" presName="gear2dstNode" presStyleLbl="node1" presStyleIdx="1" presStyleCnt="3"/>
      <dgm:spPr/>
      <dgm:t>
        <a:bodyPr/>
        <a:lstStyle/>
        <a:p>
          <a:endParaRPr lang="en-US"/>
        </a:p>
      </dgm:t>
    </dgm:pt>
    <dgm:pt modelId="{8C0A7714-E9BF-4D07-9CDE-AABA58B5D712}" type="pres">
      <dgm:prSet presAssocID="{A1FC69E8-CA89-46DE-AC52-62E9C6D0B605}" presName="gear3" presStyleLbl="node1" presStyleIdx="2" presStyleCnt="3" custLinFactNeighborX="-2714"/>
      <dgm:spPr/>
      <dgm:t>
        <a:bodyPr/>
        <a:lstStyle/>
        <a:p>
          <a:endParaRPr lang="en-US"/>
        </a:p>
      </dgm:t>
    </dgm:pt>
    <dgm:pt modelId="{0DC28E02-4769-4F20-B96B-A7AAE54433E0}" type="pres">
      <dgm:prSet presAssocID="{A1FC69E8-CA89-46DE-AC52-62E9C6D0B605}" presName="gear3tx" presStyleLbl="node1" presStyleIdx="2" presStyleCnt="3">
        <dgm:presLayoutVars>
          <dgm:chMax val="1"/>
          <dgm:bulletEnabled val="1"/>
        </dgm:presLayoutVars>
      </dgm:prSet>
      <dgm:spPr/>
      <dgm:t>
        <a:bodyPr/>
        <a:lstStyle/>
        <a:p>
          <a:endParaRPr lang="en-US"/>
        </a:p>
      </dgm:t>
    </dgm:pt>
    <dgm:pt modelId="{925B7319-FC6E-4310-8B9C-F99C0177D6C4}" type="pres">
      <dgm:prSet presAssocID="{A1FC69E8-CA89-46DE-AC52-62E9C6D0B605}" presName="gear3srcNode" presStyleLbl="node1" presStyleIdx="2" presStyleCnt="3"/>
      <dgm:spPr/>
      <dgm:t>
        <a:bodyPr/>
        <a:lstStyle/>
        <a:p>
          <a:endParaRPr lang="en-US"/>
        </a:p>
      </dgm:t>
    </dgm:pt>
    <dgm:pt modelId="{0F7A3816-84B3-438B-B368-4F1E1B220A9C}" type="pres">
      <dgm:prSet presAssocID="{A1FC69E8-CA89-46DE-AC52-62E9C6D0B605}" presName="gear3dstNode" presStyleLbl="node1" presStyleIdx="2" presStyleCnt="3"/>
      <dgm:spPr/>
      <dgm:t>
        <a:bodyPr/>
        <a:lstStyle/>
        <a:p>
          <a:endParaRPr lang="en-US"/>
        </a:p>
      </dgm:t>
    </dgm:pt>
    <dgm:pt modelId="{8DB07ABD-3B9C-4A0D-A24B-305751BB1D2C}" type="pres">
      <dgm:prSet presAssocID="{2D83AB57-5A1F-4C3B-B388-7F96A8810ED6}" presName="connector1" presStyleLbl="sibTrans2D1" presStyleIdx="0" presStyleCnt="3"/>
      <dgm:spPr/>
      <dgm:t>
        <a:bodyPr/>
        <a:lstStyle/>
        <a:p>
          <a:endParaRPr lang="en-US"/>
        </a:p>
      </dgm:t>
    </dgm:pt>
    <dgm:pt modelId="{CF16C807-5D9E-41A8-98C6-A776E8363D15}" type="pres">
      <dgm:prSet presAssocID="{EF58B74E-53E4-418D-AAA3-CC21D8A4D23B}" presName="connector2" presStyleLbl="sibTrans2D1" presStyleIdx="1" presStyleCnt="3"/>
      <dgm:spPr/>
      <dgm:t>
        <a:bodyPr/>
        <a:lstStyle/>
        <a:p>
          <a:endParaRPr lang="en-US"/>
        </a:p>
      </dgm:t>
    </dgm:pt>
    <dgm:pt modelId="{99C1995E-F4E2-471C-BDEC-3F685039779B}" type="pres">
      <dgm:prSet presAssocID="{AC107BF6-0700-42F4-A047-EA26CA22C343}" presName="connector3" presStyleLbl="sibTrans2D1" presStyleIdx="2" presStyleCnt="3"/>
      <dgm:spPr/>
      <dgm:t>
        <a:bodyPr/>
        <a:lstStyle/>
        <a:p>
          <a:endParaRPr lang="en-US"/>
        </a:p>
      </dgm:t>
    </dgm:pt>
  </dgm:ptLst>
  <dgm:cxnLst>
    <dgm:cxn modelId="{1EB138A3-81D9-4801-A28B-E5C658ACFCB8}" type="presOf" srcId="{A1FC69E8-CA89-46DE-AC52-62E9C6D0B605}" destId="{925B7319-FC6E-4310-8B9C-F99C0177D6C4}" srcOrd="2" destOrd="0" presId="urn:microsoft.com/office/officeart/2005/8/layout/gear1"/>
    <dgm:cxn modelId="{FE9595EA-BC6F-4856-B0AB-7536F793F5CC}" type="presOf" srcId="{B9DB46D8-CB85-48E0-AE7E-ED9B74005373}" destId="{F5C09E4A-CA0F-4DBF-8430-5BDFC8557DCF}" srcOrd="1" destOrd="0" presId="urn:microsoft.com/office/officeart/2005/8/layout/gear1"/>
    <dgm:cxn modelId="{D529A877-5DA1-4349-B650-69EBDC1F7CC0}" type="presOf" srcId="{A1FC69E8-CA89-46DE-AC52-62E9C6D0B605}" destId="{0DC28E02-4769-4F20-B96B-A7AAE54433E0}" srcOrd="1" destOrd="0" presId="urn:microsoft.com/office/officeart/2005/8/layout/gear1"/>
    <dgm:cxn modelId="{7BFC6EF5-5E9B-4341-99F6-FD42BD56B8D3}" type="presOf" srcId="{A1FC69E8-CA89-46DE-AC52-62E9C6D0B605}" destId="{8C0A7714-E9BF-4D07-9CDE-AABA58B5D712}" srcOrd="0" destOrd="0" presId="urn:microsoft.com/office/officeart/2005/8/layout/gear1"/>
    <dgm:cxn modelId="{6EA7D730-60ED-460D-AF3C-59497C4486AA}" type="presOf" srcId="{748934FE-CE96-4045-97F3-382E7C409ABA}" destId="{6F3CDB64-280C-4D21-AA9F-3EF689680343}" srcOrd="1" destOrd="0" presId="urn:microsoft.com/office/officeart/2005/8/layout/gear1"/>
    <dgm:cxn modelId="{D87DE0B6-7214-466F-912B-7CDFDB69B139}" type="presOf" srcId="{748934FE-CE96-4045-97F3-382E7C409ABA}" destId="{BA7ECAA5-8D6A-4C09-B750-7FA8419045C6}" srcOrd="0" destOrd="0" presId="urn:microsoft.com/office/officeart/2005/8/layout/gear1"/>
    <dgm:cxn modelId="{A3732923-CC26-4F7C-9F56-321668B92E56}" type="presOf" srcId="{A1FC69E8-CA89-46DE-AC52-62E9C6D0B605}" destId="{0F7A3816-84B3-438B-B368-4F1E1B220A9C}" srcOrd="3" destOrd="0" presId="urn:microsoft.com/office/officeart/2005/8/layout/gear1"/>
    <dgm:cxn modelId="{E51B7FE9-A9D7-4E65-898F-080480CB09EF}" srcId="{F9F8EDDD-7E12-4ED6-9A64-963CF86EB33D}" destId="{748934FE-CE96-4045-97F3-382E7C409ABA}" srcOrd="1" destOrd="0" parTransId="{FFE2AB52-8765-4DA3-BC3E-99587FBB93A2}" sibTransId="{EF58B74E-53E4-418D-AAA3-CC21D8A4D23B}"/>
    <dgm:cxn modelId="{CFE3B40B-313E-4D9D-8322-05F2DEC8E025}" type="presOf" srcId="{EF58B74E-53E4-418D-AAA3-CC21D8A4D23B}" destId="{CF16C807-5D9E-41A8-98C6-A776E8363D15}" srcOrd="0" destOrd="0" presId="urn:microsoft.com/office/officeart/2005/8/layout/gear1"/>
    <dgm:cxn modelId="{921F6062-ADEE-4644-B426-186F0301E61A}" type="presOf" srcId="{2D83AB57-5A1F-4C3B-B388-7F96A8810ED6}" destId="{8DB07ABD-3B9C-4A0D-A24B-305751BB1D2C}" srcOrd="0" destOrd="0" presId="urn:microsoft.com/office/officeart/2005/8/layout/gear1"/>
    <dgm:cxn modelId="{04E72FAB-8708-4B10-B4FB-9384F8E4D289}" type="presOf" srcId="{B9DB46D8-CB85-48E0-AE7E-ED9B74005373}" destId="{7DBA2E8A-E738-449D-81F3-52AA7C6BE91B}" srcOrd="0" destOrd="0" presId="urn:microsoft.com/office/officeart/2005/8/layout/gear1"/>
    <dgm:cxn modelId="{DDDF0762-E350-40A9-9D6C-81E2F46A65DF}" type="presOf" srcId="{B9DB46D8-CB85-48E0-AE7E-ED9B74005373}" destId="{77C231DB-1035-4097-8CD9-B20554FBFC80}" srcOrd="2" destOrd="0" presId="urn:microsoft.com/office/officeart/2005/8/layout/gear1"/>
    <dgm:cxn modelId="{A0F145B4-E57A-4C98-9A57-7CAE271E6831}" srcId="{F9F8EDDD-7E12-4ED6-9A64-963CF86EB33D}" destId="{A1FC69E8-CA89-46DE-AC52-62E9C6D0B605}" srcOrd="2" destOrd="0" parTransId="{FB7893AE-72D6-4ABF-A24D-BBF87EF83B5E}" sibTransId="{AC107BF6-0700-42F4-A047-EA26CA22C343}"/>
    <dgm:cxn modelId="{961FD977-A4E8-4215-B3BC-C063DE13D1B5}" type="presOf" srcId="{F9F8EDDD-7E12-4ED6-9A64-963CF86EB33D}" destId="{C2E55EAC-612F-498D-85DA-4932EB4912A5}" srcOrd="0" destOrd="0" presId="urn:microsoft.com/office/officeart/2005/8/layout/gear1"/>
    <dgm:cxn modelId="{3B825C7C-2BB8-460D-857C-C6389BC4B7BF}" type="presOf" srcId="{AC107BF6-0700-42F4-A047-EA26CA22C343}" destId="{99C1995E-F4E2-471C-BDEC-3F685039779B}" srcOrd="0" destOrd="0" presId="urn:microsoft.com/office/officeart/2005/8/layout/gear1"/>
    <dgm:cxn modelId="{619141E4-E521-42A2-B7B0-FCB32F3A531C}" srcId="{F9F8EDDD-7E12-4ED6-9A64-963CF86EB33D}" destId="{B9DB46D8-CB85-48E0-AE7E-ED9B74005373}" srcOrd="0" destOrd="0" parTransId="{3F77292D-F1BC-498D-98D7-64D48F264076}" sibTransId="{2D83AB57-5A1F-4C3B-B388-7F96A8810ED6}"/>
    <dgm:cxn modelId="{840DFF88-9220-4B85-AA7F-A433C247BE9A}" type="presOf" srcId="{748934FE-CE96-4045-97F3-382E7C409ABA}" destId="{7958A9B6-5F75-4761-AEA3-8636329FC83A}" srcOrd="2" destOrd="0" presId="urn:microsoft.com/office/officeart/2005/8/layout/gear1"/>
    <dgm:cxn modelId="{D8BA3BD4-E9C2-407E-92B6-7266887736D0}" type="presParOf" srcId="{C2E55EAC-612F-498D-85DA-4932EB4912A5}" destId="{7DBA2E8A-E738-449D-81F3-52AA7C6BE91B}" srcOrd="0" destOrd="0" presId="urn:microsoft.com/office/officeart/2005/8/layout/gear1"/>
    <dgm:cxn modelId="{3452B9B7-BD46-43FA-843F-42C83668BF0F}" type="presParOf" srcId="{C2E55EAC-612F-498D-85DA-4932EB4912A5}" destId="{F5C09E4A-CA0F-4DBF-8430-5BDFC8557DCF}" srcOrd="1" destOrd="0" presId="urn:microsoft.com/office/officeart/2005/8/layout/gear1"/>
    <dgm:cxn modelId="{F792C4A6-4B36-49EE-BCE0-97F74C991613}" type="presParOf" srcId="{C2E55EAC-612F-498D-85DA-4932EB4912A5}" destId="{77C231DB-1035-4097-8CD9-B20554FBFC80}" srcOrd="2" destOrd="0" presId="urn:microsoft.com/office/officeart/2005/8/layout/gear1"/>
    <dgm:cxn modelId="{8E7A9B00-344B-49F4-A3D0-72AF2680E1E2}" type="presParOf" srcId="{C2E55EAC-612F-498D-85DA-4932EB4912A5}" destId="{BA7ECAA5-8D6A-4C09-B750-7FA8419045C6}" srcOrd="3" destOrd="0" presId="urn:microsoft.com/office/officeart/2005/8/layout/gear1"/>
    <dgm:cxn modelId="{D34539CE-8D0C-4F30-83A3-26D5A3CD04DA}" type="presParOf" srcId="{C2E55EAC-612F-498D-85DA-4932EB4912A5}" destId="{6F3CDB64-280C-4D21-AA9F-3EF689680343}" srcOrd="4" destOrd="0" presId="urn:microsoft.com/office/officeart/2005/8/layout/gear1"/>
    <dgm:cxn modelId="{D2D00EC4-0AA8-4075-A38C-8ED8DD24A036}" type="presParOf" srcId="{C2E55EAC-612F-498D-85DA-4932EB4912A5}" destId="{7958A9B6-5F75-4761-AEA3-8636329FC83A}" srcOrd="5" destOrd="0" presId="urn:microsoft.com/office/officeart/2005/8/layout/gear1"/>
    <dgm:cxn modelId="{B3D54A4C-0C52-4F45-8BC1-F0C6A7296E30}" type="presParOf" srcId="{C2E55EAC-612F-498D-85DA-4932EB4912A5}" destId="{8C0A7714-E9BF-4D07-9CDE-AABA58B5D712}" srcOrd="6" destOrd="0" presId="urn:microsoft.com/office/officeart/2005/8/layout/gear1"/>
    <dgm:cxn modelId="{C34F2C5E-9D04-4BAA-B2E6-1B034924B5F0}" type="presParOf" srcId="{C2E55EAC-612F-498D-85DA-4932EB4912A5}" destId="{0DC28E02-4769-4F20-B96B-A7AAE54433E0}" srcOrd="7" destOrd="0" presId="urn:microsoft.com/office/officeart/2005/8/layout/gear1"/>
    <dgm:cxn modelId="{025514B7-EC40-434E-BC0F-03ED2FF81854}" type="presParOf" srcId="{C2E55EAC-612F-498D-85DA-4932EB4912A5}" destId="{925B7319-FC6E-4310-8B9C-F99C0177D6C4}" srcOrd="8" destOrd="0" presId="urn:microsoft.com/office/officeart/2005/8/layout/gear1"/>
    <dgm:cxn modelId="{ADDD1F99-F59E-440A-8057-4CF3C234F5E3}" type="presParOf" srcId="{C2E55EAC-612F-498D-85DA-4932EB4912A5}" destId="{0F7A3816-84B3-438B-B368-4F1E1B220A9C}" srcOrd="9" destOrd="0" presId="urn:microsoft.com/office/officeart/2005/8/layout/gear1"/>
    <dgm:cxn modelId="{BE94A738-1BD1-437A-8C43-AED3AC243F6F}" type="presParOf" srcId="{C2E55EAC-612F-498D-85DA-4932EB4912A5}" destId="{8DB07ABD-3B9C-4A0D-A24B-305751BB1D2C}" srcOrd="10" destOrd="0" presId="urn:microsoft.com/office/officeart/2005/8/layout/gear1"/>
    <dgm:cxn modelId="{7E66BBBB-06EF-457F-B188-FC54D4F0AAE0}" type="presParOf" srcId="{C2E55EAC-612F-498D-85DA-4932EB4912A5}" destId="{CF16C807-5D9E-41A8-98C6-A776E8363D15}" srcOrd="11" destOrd="0" presId="urn:microsoft.com/office/officeart/2005/8/layout/gear1"/>
    <dgm:cxn modelId="{34836577-EB7F-41B5-BF9B-D89033CB847D}" type="presParOf" srcId="{C2E55EAC-612F-498D-85DA-4932EB4912A5}" destId="{99C1995E-F4E2-471C-BDEC-3F685039779B}"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BA2E8A-E738-449D-81F3-52AA7C6BE91B}">
      <dsp:nvSpPr>
        <dsp:cNvPr id="0" name=""/>
        <dsp:cNvSpPr/>
      </dsp:nvSpPr>
      <dsp:spPr>
        <a:xfrm>
          <a:off x="1981194" y="1752602"/>
          <a:ext cx="2249170" cy="2249170"/>
        </a:xfrm>
        <a:prstGeom prst="gear9">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en-US" sz="6500" kern="1200" dirty="0"/>
        </a:p>
      </dsp:txBody>
      <dsp:txXfrm>
        <a:off x="2433377" y="2279459"/>
        <a:ext cx="1344804" cy="1156120"/>
      </dsp:txXfrm>
    </dsp:sp>
    <dsp:sp modelId="{BA7ECAA5-8D6A-4C09-B750-7FA8419045C6}">
      <dsp:nvSpPr>
        <dsp:cNvPr id="0" name=""/>
        <dsp:cNvSpPr/>
      </dsp:nvSpPr>
      <dsp:spPr>
        <a:xfrm>
          <a:off x="704659" y="1308608"/>
          <a:ext cx="1635760" cy="1635760"/>
        </a:xfrm>
        <a:prstGeom prst="gear6">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7310" tIns="67310" rIns="67310" bIns="67310" numCol="1" spcCol="1270" anchor="ctr" anchorCtr="0">
          <a:noAutofit/>
        </a:bodyPr>
        <a:lstStyle/>
        <a:p>
          <a:pPr lvl="0" algn="ctr" defTabSz="2355850">
            <a:lnSpc>
              <a:spcPct val="90000"/>
            </a:lnSpc>
            <a:spcBef>
              <a:spcPct val="0"/>
            </a:spcBef>
            <a:spcAft>
              <a:spcPct val="35000"/>
            </a:spcAft>
          </a:pPr>
          <a:endParaRPr lang="en-US" sz="5300" kern="1200" dirty="0"/>
        </a:p>
      </dsp:txBody>
      <dsp:txXfrm>
        <a:off x="1116467" y="1722904"/>
        <a:ext cx="812144" cy="807168"/>
      </dsp:txXfrm>
    </dsp:sp>
    <dsp:sp modelId="{8C0A7714-E9BF-4D07-9CDE-AABA58B5D712}">
      <dsp:nvSpPr>
        <dsp:cNvPr id="0" name=""/>
        <dsp:cNvSpPr/>
      </dsp:nvSpPr>
      <dsp:spPr>
        <a:xfrm rot="20700000">
          <a:off x="1567578" y="180100"/>
          <a:ext cx="1602710" cy="1602710"/>
        </a:xfrm>
        <a:prstGeom prst="gear6">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2667000">
            <a:lnSpc>
              <a:spcPct val="90000"/>
            </a:lnSpc>
            <a:spcBef>
              <a:spcPct val="0"/>
            </a:spcBef>
            <a:spcAft>
              <a:spcPct val="35000"/>
            </a:spcAft>
          </a:pPr>
          <a:endParaRPr lang="en-US" sz="6000" kern="1200" dirty="0"/>
        </a:p>
      </dsp:txBody>
      <dsp:txXfrm rot="-20700000">
        <a:off x="1919100" y="531622"/>
        <a:ext cx="899668" cy="899668"/>
      </dsp:txXfrm>
    </dsp:sp>
    <dsp:sp modelId="{8DB07ABD-3B9C-4A0D-A24B-305751BB1D2C}">
      <dsp:nvSpPr>
        <dsp:cNvPr id="0" name=""/>
        <dsp:cNvSpPr/>
      </dsp:nvSpPr>
      <dsp:spPr>
        <a:xfrm>
          <a:off x="1839175" y="1501485"/>
          <a:ext cx="2878937" cy="2878937"/>
        </a:xfrm>
        <a:prstGeom prst="circularArrow">
          <a:avLst>
            <a:gd name="adj1" fmla="val 4687"/>
            <a:gd name="adj2" fmla="val 299029"/>
            <a:gd name="adj3" fmla="val 2513713"/>
            <a:gd name="adj4" fmla="val 15866570"/>
            <a:gd name="adj5" fmla="val 5469"/>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F16C807-5D9E-41A8-98C6-A776E8363D15}">
      <dsp:nvSpPr>
        <dsp:cNvPr id="0" name=""/>
        <dsp:cNvSpPr/>
      </dsp:nvSpPr>
      <dsp:spPr>
        <a:xfrm>
          <a:off x="414969" y="947126"/>
          <a:ext cx="2091728" cy="2091728"/>
        </a:xfrm>
        <a:prstGeom prst="leftCircularArrow">
          <a:avLst>
            <a:gd name="adj1" fmla="val 6452"/>
            <a:gd name="adj2" fmla="val 429999"/>
            <a:gd name="adj3" fmla="val 10489124"/>
            <a:gd name="adj4" fmla="val 14837806"/>
            <a:gd name="adj5" fmla="val 7527"/>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9C1995E-F4E2-471C-BDEC-3F685039779B}">
      <dsp:nvSpPr>
        <dsp:cNvPr id="0" name=""/>
        <dsp:cNvSpPr/>
      </dsp:nvSpPr>
      <dsp:spPr>
        <a:xfrm>
          <a:off x="1250128" y="-170503"/>
          <a:ext cx="2255304" cy="2255304"/>
        </a:xfrm>
        <a:prstGeom prst="circularArrow">
          <a:avLst>
            <a:gd name="adj1" fmla="val 5984"/>
            <a:gd name="adj2" fmla="val 394124"/>
            <a:gd name="adj3" fmla="val 13313824"/>
            <a:gd name="adj4" fmla="val 10508221"/>
            <a:gd name="adj5" fmla="val 6981"/>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970938" y="0"/>
            <a:ext cx="3037840" cy="461804"/>
          </a:xfrm>
          <a:prstGeom prst="rect">
            <a:avLst/>
          </a:prstGeom>
        </p:spPr>
        <p:txBody>
          <a:bodyPr vert="horz" lIns="91440" tIns="45720" rIns="91440" bIns="45720" rtlCol="0"/>
          <a:lstStyle>
            <a:lvl1pPr algn="r">
              <a:defRPr sz="1200"/>
            </a:lvl1pPr>
          </a:lstStyle>
          <a:p>
            <a:fld id="{BEA74EB7-856E-45FD-83F0-5F7C6F3E4372}" type="datetimeFigureOut">
              <a:rPr lang="en-US"/>
              <a:t>10/22/2018</a:t>
            </a:fld>
            <a:endParaRPr dirty="0"/>
          </a:p>
        </p:txBody>
      </p:sp>
      <p:sp>
        <p:nvSpPr>
          <p:cNvPr id="4" name="Footer Placeholder 3"/>
          <p:cNvSpPr>
            <a:spLocks noGrp="1"/>
          </p:cNvSpPr>
          <p:nvPr>
            <p:ph type="ftr" sz="quarter" idx="2"/>
          </p:nvPr>
        </p:nvSpPr>
        <p:spPr>
          <a:xfrm>
            <a:off x="0" y="8772669"/>
            <a:ext cx="3037840" cy="461804"/>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970938" y="8772669"/>
            <a:ext cx="3037840" cy="461804"/>
          </a:xfrm>
          <a:prstGeom prst="rect">
            <a:avLst/>
          </a:prstGeom>
        </p:spPr>
        <p:txBody>
          <a:bodyPr vert="horz" lIns="91440" tIns="45720" rIns="91440" bIns="45720" rtlCol="0" anchor="b"/>
          <a:lstStyle>
            <a:lvl1pPr algn="r">
              <a:defRPr sz="1200"/>
            </a:lvl1pPr>
          </a:lstStyle>
          <a:p>
            <a:fld id="{14886E15-F82A-4596-A46C-375C6D3981E1}" type="slidenum">
              <a:rPr/>
              <a:t>‹#›</a:t>
            </a:fld>
            <a:endParaRPr dirty="0"/>
          </a:p>
        </p:txBody>
      </p:sp>
    </p:spTree>
    <p:extLst>
      <p:ext uri="{BB962C8B-B14F-4D97-AF65-F5344CB8AC3E}">
        <p14:creationId xmlns:p14="http://schemas.microsoft.com/office/powerpoint/2010/main" val="868308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970938" y="0"/>
            <a:ext cx="3037840" cy="461804"/>
          </a:xfrm>
          <a:prstGeom prst="rect">
            <a:avLst/>
          </a:prstGeom>
        </p:spPr>
        <p:txBody>
          <a:bodyPr vert="horz" lIns="91440" tIns="45720" rIns="91440" bIns="45720" rtlCol="0"/>
          <a:lstStyle>
            <a:lvl1pPr algn="r">
              <a:defRPr sz="1200"/>
            </a:lvl1pPr>
          </a:lstStyle>
          <a:p>
            <a:fld id="{C61B0E40-8125-41F8-BB6C-139D8D531A4F}" type="datetimeFigureOut">
              <a:rPr lang="en-US"/>
              <a:t>10/22/2018</a:t>
            </a:fld>
            <a:endParaRPr dirty="0"/>
          </a:p>
        </p:txBody>
      </p:sp>
      <p:sp>
        <p:nvSpPr>
          <p:cNvPr id="4" name="Slide Image Placeholder 3"/>
          <p:cNvSpPr>
            <a:spLocks noGrp="1" noRot="1" noChangeAspect="1"/>
          </p:cNvSpPr>
          <p:nvPr>
            <p:ph type="sldImg" idx="2"/>
          </p:nvPr>
        </p:nvSpPr>
        <p:spPr>
          <a:xfrm>
            <a:off x="427038" y="692150"/>
            <a:ext cx="6156325" cy="3463925"/>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772669"/>
            <a:ext cx="3037840" cy="461804"/>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1440" tIns="45720" rIns="91440" bIns="45720" rtlCol="0" anchor="b"/>
          <a:lstStyle>
            <a:lvl1pPr algn="r">
              <a:defRPr sz="1200"/>
            </a:lvl1pPr>
          </a:lstStyle>
          <a:p>
            <a:fld id="{BF105DB2-FD3E-441D-8B7E-7AE83ECE27B3}" type="slidenum">
              <a:rPr/>
              <a:t>‹#›</a:t>
            </a:fld>
            <a:endParaRPr dirty="0"/>
          </a:p>
        </p:txBody>
      </p:sp>
    </p:spTree>
    <p:extLst>
      <p:ext uri="{BB962C8B-B14F-4D97-AF65-F5344CB8AC3E}">
        <p14:creationId xmlns:p14="http://schemas.microsoft.com/office/powerpoint/2010/main" val="2894720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F105DB2-FD3E-441D-8B7E-7AE83ECE27B3}" type="slidenum">
              <a:rPr lang="en-US" smtClean="0"/>
              <a:t>1</a:t>
            </a:fld>
            <a:endParaRPr lang="en-US" dirty="0"/>
          </a:p>
        </p:txBody>
      </p:sp>
    </p:spTree>
    <p:extLst>
      <p:ext uri="{BB962C8B-B14F-4D97-AF65-F5344CB8AC3E}">
        <p14:creationId xmlns:p14="http://schemas.microsoft.com/office/powerpoint/2010/main" val="3638416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PAC</a:t>
            </a:r>
            <a:r>
              <a:rPr lang="en-US" baseline="0" dirty="0" smtClean="0"/>
              <a:t> promoting the employee to the next level in the class is needed to process the change, if an employee is being recommended for alternate series evaluation please prepare and forward a PAC to be processed as soon as possible but no later than the evaluation</a:t>
            </a:r>
          </a:p>
          <a:p>
            <a:pPr marL="171450" indent="-171450">
              <a:buFontTx/>
              <a:buChar char="-"/>
            </a:pPr>
            <a:r>
              <a:rPr lang="en-US" baseline="0" dirty="0" smtClean="0"/>
              <a:t>Alternate series promotions are not automatic, they are earned through manager recommendation.</a:t>
            </a:r>
          </a:p>
          <a:p>
            <a:pPr marL="171450" indent="-171450">
              <a:buFontTx/>
              <a:buChar char="-"/>
            </a:pPr>
            <a:endParaRPr lang="en-US" dirty="0" smtClean="0"/>
          </a:p>
          <a:p>
            <a:pPr marL="0" indent="0">
              <a:buFontTx/>
              <a:buNone/>
            </a:pPr>
            <a:r>
              <a:rPr lang="en-US" dirty="0" smtClean="0"/>
              <a:t>- </a:t>
            </a:r>
            <a:r>
              <a:rPr lang="en-US" baseline="0" dirty="0" smtClean="0"/>
              <a:t> Alternate series evaluations will be populated for the classifications noted</a:t>
            </a:r>
            <a:endParaRPr lang="en-US" dirty="0"/>
          </a:p>
        </p:txBody>
      </p:sp>
      <p:sp>
        <p:nvSpPr>
          <p:cNvPr id="4" name="Slide Number Placeholder 3"/>
          <p:cNvSpPr>
            <a:spLocks noGrp="1"/>
          </p:cNvSpPr>
          <p:nvPr>
            <p:ph type="sldNum" sz="quarter" idx="10"/>
          </p:nvPr>
        </p:nvSpPr>
        <p:spPr/>
        <p:txBody>
          <a:bodyPr/>
          <a:lstStyle/>
          <a:p>
            <a:fld id="{BF105DB2-FD3E-441D-8B7E-7AE83ECE27B3}" type="slidenum">
              <a:rPr lang="en-US" smtClean="0"/>
              <a:t>12</a:t>
            </a:fld>
            <a:endParaRPr lang="en-US" dirty="0"/>
          </a:p>
        </p:txBody>
      </p:sp>
    </p:spTree>
    <p:extLst>
      <p:ext uri="{BB962C8B-B14F-4D97-AF65-F5344CB8AC3E}">
        <p14:creationId xmlns:p14="http://schemas.microsoft.com/office/powerpoint/2010/main" val="38546427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If the</a:t>
            </a:r>
            <a:r>
              <a:rPr lang="en-US" baseline="0" dirty="0" smtClean="0"/>
              <a:t> follow-up evaluation results in another step-progression hold, the employee is once again scheduled for another 6 month evaluation</a:t>
            </a:r>
          </a:p>
          <a:p>
            <a:pPr marL="171450" indent="-171450">
              <a:buFontTx/>
              <a:buChar char="-"/>
            </a:pPr>
            <a:r>
              <a:rPr lang="en-US" baseline="0" dirty="0" smtClean="0"/>
              <a:t>SPH holds are released effective the day after the evaluation was due, if the evaluation was late we still defer to </a:t>
            </a:r>
            <a:r>
              <a:rPr lang="en-US" baseline="0" smtClean="0"/>
              <a:t>this date</a:t>
            </a:r>
          </a:p>
          <a:p>
            <a:pPr marL="171450" indent="-171450">
              <a:buFontTx/>
              <a:buChar char="-"/>
            </a:pPr>
            <a:endParaRPr lang="en-US" baseline="0" dirty="0" smtClean="0"/>
          </a:p>
        </p:txBody>
      </p:sp>
      <p:sp>
        <p:nvSpPr>
          <p:cNvPr id="4" name="Slide Number Placeholder 3"/>
          <p:cNvSpPr>
            <a:spLocks noGrp="1"/>
          </p:cNvSpPr>
          <p:nvPr>
            <p:ph type="sldNum" sz="quarter" idx="10"/>
          </p:nvPr>
        </p:nvSpPr>
        <p:spPr/>
        <p:txBody>
          <a:bodyPr/>
          <a:lstStyle/>
          <a:p>
            <a:fld id="{BF105DB2-FD3E-441D-8B7E-7AE83ECE27B3}" type="slidenum">
              <a:rPr lang="en-US" smtClean="0"/>
              <a:t>13</a:t>
            </a:fld>
            <a:endParaRPr lang="en-US" dirty="0"/>
          </a:p>
        </p:txBody>
      </p:sp>
    </p:spTree>
    <p:extLst>
      <p:ext uri="{BB962C8B-B14F-4D97-AF65-F5344CB8AC3E}">
        <p14:creationId xmlns:p14="http://schemas.microsoft.com/office/powerpoint/2010/main" val="24493936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BF105DB2-FD3E-441D-8B7E-7AE83ECE27B3}" type="slidenum">
              <a:rPr lang="en-US" smtClean="0"/>
              <a:t>2</a:t>
            </a:fld>
            <a:endParaRPr lang="en-US" dirty="0"/>
          </a:p>
        </p:txBody>
      </p:sp>
    </p:spTree>
    <p:extLst>
      <p:ext uri="{BB962C8B-B14F-4D97-AF65-F5344CB8AC3E}">
        <p14:creationId xmlns:p14="http://schemas.microsoft.com/office/powerpoint/2010/main" val="6743395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105DB2-FD3E-441D-8B7E-7AE83ECE27B3}" type="slidenum">
              <a:rPr lang="en-US" smtClean="0"/>
              <a:t>3</a:t>
            </a:fld>
            <a:endParaRPr lang="en-US" dirty="0"/>
          </a:p>
        </p:txBody>
      </p:sp>
    </p:spTree>
    <p:extLst>
      <p:ext uri="{BB962C8B-B14F-4D97-AF65-F5344CB8AC3E}">
        <p14:creationId xmlns:p14="http://schemas.microsoft.com/office/powerpoint/2010/main" val="2973738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105DB2-FD3E-441D-8B7E-7AE83ECE27B3}" type="slidenum">
              <a:rPr lang="en-US" smtClean="0"/>
              <a:t>4</a:t>
            </a:fld>
            <a:endParaRPr lang="en-US" dirty="0"/>
          </a:p>
        </p:txBody>
      </p:sp>
    </p:spTree>
    <p:extLst>
      <p:ext uri="{BB962C8B-B14F-4D97-AF65-F5344CB8AC3E}">
        <p14:creationId xmlns:p14="http://schemas.microsoft.com/office/powerpoint/2010/main" val="11774118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105DB2-FD3E-441D-8B7E-7AE83ECE27B3}" type="slidenum">
              <a:rPr lang="en-US" smtClean="0"/>
              <a:t>5</a:t>
            </a:fld>
            <a:endParaRPr lang="en-US" dirty="0"/>
          </a:p>
        </p:txBody>
      </p:sp>
    </p:spTree>
    <p:extLst>
      <p:ext uri="{BB962C8B-B14F-4D97-AF65-F5344CB8AC3E}">
        <p14:creationId xmlns:p14="http://schemas.microsoft.com/office/powerpoint/2010/main" val="524745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105DB2-FD3E-441D-8B7E-7AE83ECE27B3}" type="slidenum">
              <a:rPr lang="en-US" smtClean="0"/>
              <a:t>6</a:t>
            </a:fld>
            <a:endParaRPr lang="en-US" dirty="0"/>
          </a:p>
        </p:txBody>
      </p:sp>
    </p:spTree>
    <p:extLst>
      <p:ext uri="{BB962C8B-B14F-4D97-AF65-F5344CB8AC3E}">
        <p14:creationId xmlns:p14="http://schemas.microsoft.com/office/powerpoint/2010/main" val="6979829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105DB2-FD3E-441D-8B7E-7AE83ECE27B3}" type="slidenum">
              <a:rPr lang="en-US" smtClean="0"/>
              <a:t>8</a:t>
            </a:fld>
            <a:endParaRPr lang="en-US" dirty="0"/>
          </a:p>
        </p:txBody>
      </p:sp>
    </p:spTree>
    <p:extLst>
      <p:ext uri="{BB962C8B-B14F-4D97-AF65-F5344CB8AC3E}">
        <p14:creationId xmlns:p14="http://schemas.microsoft.com/office/powerpoint/2010/main" val="38485947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Reminders will</a:t>
            </a:r>
            <a:r>
              <a:rPr lang="en-US" baseline="0" dirty="0" smtClean="0"/>
              <a:t> be received from NeoGov at 30 days before an evaluation is due and again 2 weeks before. Past due reminders will be sent weekly for outstanding evaluations. </a:t>
            </a:r>
          </a:p>
          <a:p>
            <a:pPr marL="171450" indent="-171450">
              <a:buFontTx/>
              <a:buChar char="-"/>
            </a:pPr>
            <a:r>
              <a:rPr lang="en-US" baseline="0" dirty="0" smtClean="0"/>
              <a:t>Lateral transfers maintain their original hire date since they are moving to a new classification. (OA1 to OA1)</a:t>
            </a:r>
          </a:p>
          <a:p>
            <a:pPr marL="171450" indent="-171450">
              <a:buFontTx/>
              <a:buChar char="-"/>
            </a:pPr>
            <a:r>
              <a:rPr lang="en-US" baseline="0" dirty="0" smtClean="0"/>
              <a:t>Other transfers include transfers to different positions within the same range (48A to 48A) Like OAIII to </a:t>
            </a:r>
          </a:p>
          <a:p>
            <a:pPr marL="171450" indent="-171450">
              <a:buFontTx/>
              <a:buChar char="-"/>
            </a:pPr>
            <a:r>
              <a:rPr lang="en-US" dirty="0" smtClean="0"/>
              <a:t>Managers</a:t>
            </a:r>
            <a:r>
              <a:rPr lang="en-US" baseline="0" dirty="0" smtClean="0"/>
              <a:t> or employees may contact me to verify probation end dates, they will be adjusted to factor in any leaves that extend the 130 day period.</a:t>
            </a:r>
          </a:p>
          <a:p>
            <a:pPr marL="171450" indent="-171450">
              <a:buFontTx/>
              <a:buChar char="-"/>
            </a:pPr>
            <a:r>
              <a:rPr lang="en-US" dirty="0" smtClean="0"/>
              <a:t>Regular Transfers</a:t>
            </a:r>
            <a:r>
              <a:rPr lang="en-US" baseline="0" dirty="0" smtClean="0"/>
              <a:t> and promotions are subject to a 4 month evaluation before gaining permanency in the new job class, promotion dates become new annual evaluation date for employees</a:t>
            </a:r>
          </a:p>
          <a:p>
            <a:pPr marL="171450" indent="-171450">
              <a:buFontTx/>
              <a:buChar char="-"/>
            </a:pPr>
            <a:r>
              <a:rPr lang="en-US" baseline="0" dirty="0" smtClean="0"/>
              <a:t>Completion is the date the employee signs the evaluation</a:t>
            </a:r>
          </a:p>
          <a:p>
            <a:pPr marL="171450" indent="-171450">
              <a:buFontTx/>
              <a:buChar char="-"/>
            </a:pPr>
            <a:r>
              <a:rPr lang="en-US" baseline="0" dirty="0" smtClean="0"/>
              <a:t>Probationary evaluations are especially crucial since this is the managers opportunity to address performance issues before the employee is granted permanent status. Though only a 4 month </a:t>
            </a:r>
            <a:r>
              <a:rPr lang="en-US" baseline="0" dirty="0" err="1" smtClean="0"/>
              <a:t>eval</a:t>
            </a:r>
            <a:r>
              <a:rPr lang="en-US" baseline="0" dirty="0" smtClean="0"/>
              <a:t> is required, managers may do more during this time period.</a:t>
            </a:r>
          </a:p>
          <a:p>
            <a:pPr marL="171450" indent="-171450">
              <a:buFontTx/>
              <a:buChar char="-"/>
            </a:pPr>
            <a:r>
              <a:rPr lang="en-US" baseline="0" dirty="0" smtClean="0"/>
              <a:t>Permanent employees who do not meet probation in a different classification, after a transfer or promotion may return to a previously held position. </a:t>
            </a:r>
          </a:p>
          <a:p>
            <a:pPr marL="171450" indent="-171450">
              <a:buFontTx/>
              <a:buChar char="-"/>
            </a:pPr>
            <a:endParaRPr lang="en-US" baseline="0" dirty="0" smtClean="0"/>
          </a:p>
          <a:p>
            <a:pPr marL="171450" indent="-171450">
              <a:buFontTx/>
              <a:buChar char="-"/>
            </a:pPr>
            <a:endParaRPr lang="en-US" baseline="0" dirty="0" smtClean="0"/>
          </a:p>
        </p:txBody>
      </p:sp>
      <p:sp>
        <p:nvSpPr>
          <p:cNvPr id="4" name="Slide Number Placeholder 3"/>
          <p:cNvSpPr>
            <a:spLocks noGrp="1"/>
          </p:cNvSpPr>
          <p:nvPr>
            <p:ph type="sldNum" sz="quarter" idx="10"/>
          </p:nvPr>
        </p:nvSpPr>
        <p:spPr/>
        <p:txBody>
          <a:bodyPr/>
          <a:lstStyle/>
          <a:p>
            <a:fld id="{BF105DB2-FD3E-441D-8B7E-7AE83ECE27B3}" type="slidenum">
              <a:rPr lang="en-US" smtClean="0"/>
              <a:t>9</a:t>
            </a:fld>
            <a:endParaRPr lang="en-US" dirty="0"/>
          </a:p>
        </p:txBody>
      </p:sp>
    </p:spTree>
    <p:extLst>
      <p:ext uri="{BB962C8B-B14F-4D97-AF65-F5344CB8AC3E}">
        <p14:creationId xmlns:p14="http://schemas.microsoft.com/office/powerpoint/2010/main" val="35227390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Confidential employees follow the same format, in </a:t>
            </a:r>
            <a:endParaRPr lang="en-US" dirty="0"/>
          </a:p>
        </p:txBody>
      </p:sp>
      <p:sp>
        <p:nvSpPr>
          <p:cNvPr id="4" name="Slide Number Placeholder 3"/>
          <p:cNvSpPr>
            <a:spLocks noGrp="1"/>
          </p:cNvSpPr>
          <p:nvPr>
            <p:ph type="sldNum" sz="quarter" idx="10"/>
          </p:nvPr>
        </p:nvSpPr>
        <p:spPr/>
        <p:txBody>
          <a:bodyPr/>
          <a:lstStyle/>
          <a:p>
            <a:fld id="{BF105DB2-FD3E-441D-8B7E-7AE83ECE27B3}" type="slidenum">
              <a:rPr lang="en-US" smtClean="0"/>
              <a:t>10</a:t>
            </a:fld>
            <a:endParaRPr lang="en-US" dirty="0"/>
          </a:p>
        </p:txBody>
      </p:sp>
    </p:spTree>
    <p:extLst>
      <p:ext uri="{BB962C8B-B14F-4D97-AF65-F5344CB8AC3E}">
        <p14:creationId xmlns:p14="http://schemas.microsoft.com/office/powerpoint/2010/main" val="4053394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p:cNvSpPr/>
          <p:nvPr/>
        </p:nvSpPr>
        <p:spPr>
          <a:xfrm>
            <a:off x="0" y="1"/>
            <a:ext cx="12188825"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1"/>
            <a:ext cx="12188825"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081" y="4960137"/>
            <a:ext cx="7770376" cy="1463040"/>
          </a:xfrm>
        </p:spPr>
        <p:txBody>
          <a:bodyPr anchor="ctr">
            <a:normAutofit/>
          </a:bodyPr>
          <a:lstStyle>
            <a:lvl1pPr algn="r">
              <a:defRPr sz="4999"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08357" y="4960137"/>
            <a:ext cx="3199567" cy="1463040"/>
          </a:xfrm>
        </p:spPr>
        <p:txBody>
          <a:bodyPr lIns="91440" rIns="91440" anchor="ctr">
            <a:normAutofit/>
          </a:bodyPr>
          <a:lstStyle>
            <a:lvl1pPr marL="0" indent="0" algn="l">
              <a:lnSpc>
                <a:spcPct val="100000"/>
              </a:lnSpc>
              <a:spcBef>
                <a:spcPts val="0"/>
              </a:spcBef>
              <a:buNone/>
              <a:defRPr sz="1799">
                <a:solidFill>
                  <a:schemeClr val="tx1">
                    <a:lumMod val="95000"/>
                    <a:lumOff val="5000"/>
                  </a:schemeClr>
                </a:solidFill>
              </a:defRPr>
            </a:lvl1pPr>
            <a:lvl2pPr marL="457063" indent="0" algn="ctr">
              <a:buNone/>
              <a:defRPr sz="1799"/>
            </a:lvl2pPr>
            <a:lvl3pPr marL="914126" indent="0" algn="ctr">
              <a:buNone/>
              <a:defRPr sz="1799"/>
            </a:lvl3pPr>
            <a:lvl4pPr marL="1371189" indent="0" algn="ctr">
              <a:buNone/>
              <a:defRPr sz="1799"/>
            </a:lvl4pPr>
            <a:lvl5pPr marL="1828251" indent="0" algn="ctr">
              <a:buNone/>
              <a:defRPr sz="1799"/>
            </a:lvl5pPr>
            <a:lvl6pPr marL="2285314" indent="0" algn="ctr">
              <a:buNone/>
              <a:defRPr sz="1799"/>
            </a:lvl6pPr>
            <a:lvl7pPr marL="2742377" indent="0" algn="ctr">
              <a:buNone/>
              <a:defRPr sz="1799"/>
            </a:lvl7pPr>
            <a:lvl8pPr marL="3199440" indent="0" algn="ctr">
              <a:buNone/>
              <a:defRPr sz="1799"/>
            </a:lvl8pPr>
            <a:lvl9pPr marL="3656503" indent="0" algn="ctr">
              <a:buNone/>
              <a:defRPr sz="1799"/>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8E36636D-D922-432D-A958-524484B5923D}" type="datetimeFigureOut">
              <a:rPr lang="en-US" smtClean="0"/>
              <a:pPr/>
              <a:t>10/22/2018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cxnSp>
        <p:nvCxnSpPr>
          <p:cNvPr id="8" name="Straight Connector 7"/>
          <p:cNvCxnSpPr/>
          <p:nvPr/>
        </p:nvCxnSpPr>
        <p:spPr>
          <a:xfrm flipV="1">
            <a:off x="8384659"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0153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10/22/2018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609413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2629" y="762000"/>
            <a:ext cx="262821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343" y="762000"/>
            <a:ext cx="7579926"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10/22/2018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cxnSp>
        <p:nvCxnSpPr>
          <p:cNvPr id="7" name="Straight Connector 6"/>
          <p:cNvCxnSpPr/>
          <p:nvPr/>
        </p:nvCxnSpPr>
        <p:spPr>
          <a:xfrm rot="5400000" flipV="1">
            <a:off x="10055781" y="59382"/>
            <a:ext cx="0" cy="91416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8715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10/22/2018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2707580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p:cNvSpPr/>
          <p:nvPr/>
        </p:nvSpPr>
        <p:spPr>
          <a:xfrm>
            <a:off x="0" y="1"/>
            <a:ext cx="12188825"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1"/>
            <a:ext cx="12188825"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081" y="4960137"/>
            <a:ext cx="7770376" cy="1463040"/>
          </a:xfrm>
        </p:spPr>
        <p:txBody>
          <a:bodyPr anchor="ctr">
            <a:normAutofit/>
          </a:bodyPr>
          <a:lstStyle>
            <a:lvl1pPr algn="r">
              <a:defRPr sz="4999"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08357" y="4960137"/>
            <a:ext cx="3199567" cy="1463040"/>
          </a:xfrm>
        </p:spPr>
        <p:txBody>
          <a:bodyPr lIns="91440" rIns="91440" anchor="ctr">
            <a:normAutofit/>
          </a:bodyPr>
          <a:lstStyle>
            <a:lvl1pPr marL="0" indent="0">
              <a:lnSpc>
                <a:spcPct val="100000"/>
              </a:lnSpc>
              <a:spcBef>
                <a:spcPts val="0"/>
              </a:spcBef>
              <a:buNone/>
              <a:defRPr sz="1799">
                <a:solidFill>
                  <a:schemeClr val="tx1">
                    <a:lumMod val="95000"/>
                    <a:lumOff val="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36636D-D922-432D-A958-524484B5923D}" type="datetimeFigureOut">
              <a:rPr lang="en-US" smtClean="0"/>
              <a:pPr/>
              <a:t>10/22/2018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cxnSp>
        <p:nvCxnSpPr>
          <p:cNvPr id="8" name="Straight Connector 7"/>
          <p:cNvCxnSpPr/>
          <p:nvPr/>
        </p:nvCxnSpPr>
        <p:spPr>
          <a:xfrm flipV="1">
            <a:off x="8384659"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1081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3861" y="585216"/>
            <a:ext cx="9717541"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3860" y="2286000"/>
            <a:ext cx="4753642"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7760" y="2286000"/>
            <a:ext cx="4753642"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E36636D-D922-432D-A958-524484B5923D}" type="datetimeFigureOut">
              <a:rPr lang="en-US" smtClean="0"/>
              <a:pPr/>
              <a:t>10/22/2018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2114468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3861" y="2179636"/>
            <a:ext cx="4753642" cy="822960"/>
          </a:xfrm>
        </p:spPr>
        <p:txBody>
          <a:bodyPr lIns="137160" rIns="137160" anchor="ctr">
            <a:normAutofit/>
          </a:bodyPr>
          <a:lstStyle>
            <a:lvl1pPr marL="0" indent="0">
              <a:spcBef>
                <a:spcPts val="0"/>
              </a:spcBef>
              <a:spcAft>
                <a:spcPts val="0"/>
              </a:spcAft>
              <a:buNone/>
              <a:defRPr sz="2299" b="0" cap="none" baseline="0">
                <a:solidFill>
                  <a:schemeClr val="accent1"/>
                </a:solidFill>
                <a:latin typeface="+mn-lt"/>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3861" y="2967788"/>
            <a:ext cx="4753642"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89328" y="2179636"/>
            <a:ext cx="4753642" cy="822960"/>
          </a:xfrm>
        </p:spPr>
        <p:txBody>
          <a:bodyPr lIns="137160" rIns="137160" anchor="ctr">
            <a:normAutofit/>
          </a:bodyPr>
          <a:lstStyle>
            <a:lvl1pPr marL="0" indent="0">
              <a:spcBef>
                <a:spcPts val="0"/>
              </a:spcBef>
              <a:spcAft>
                <a:spcPts val="0"/>
              </a:spcAft>
              <a:buNone/>
              <a:defRPr lang="en-US" sz="2299" b="0" kern="1200" cap="none" baseline="0" dirty="0">
                <a:solidFill>
                  <a:schemeClr val="accent1"/>
                </a:solidFill>
                <a:latin typeface="+mn-lt"/>
                <a:ea typeface="+mn-ea"/>
                <a:cs typeface="+mn-cs"/>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marL="0" lvl="0" indent="0" algn="l" defTabSz="914126" rtl="0" eaLnBrk="1" latinLnBrk="0" hangingPunct="1">
              <a:lnSpc>
                <a:spcPct val="90000"/>
              </a:lnSpc>
              <a:spcBef>
                <a:spcPts val="1799"/>
              </a:spcBef>
              <a:buNone/>
            </a:pPr>
            <a:r>
              <a:rPr lang="en-US" smtClean="0"/>
              <a:t>Click to edit Master text styles</a:t>
            </a:r>
          </a:p>
        </p:txBody>
      </p:sp>
      <p:sp>
        <p:nvSpPr>
          <p:cNvPr id="6" name="Content Placeholder 5"/>
          <p:cNvSpPr>
            <a:spLocks noGrp="1"/>
          </p:cNvSpPr>
          <p:nvPr>
            <p:ph sz="quarter" idx="4"/>
          </p:nvPr>
        </p:nvSpPr>
        <p:spPr>
          <a:xfrm>
            <a:off x="5989328" y="2967788"/>
            <a:ext cx="4753642"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E36636D-D922-432D-A958-524484B5923D}" type="datetimeFigureOut">
              <a:rPr lang="en-US" smtClean="0"/>
              <a:pPr/>
              <a:t>10/22/2018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780287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E36636D-D922-432D-A958-524484B5923D}" type="datetimeFigureOut">
              <a:rPr lang="en-US" smtClean="0"/>
              <a:pPr/>
              <a:t>10/22/2018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92809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6636D-D922-432D-A958-524484B5923D}" type="datetimeFigureOut">
              <a:rPr lang="en-US" smtClean="0"/>
              <a:pPr/>
              <a:t>10/22/2018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997615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3861" y="471509"/>
            <a:ext cx="4387977" cy="1737360"/>
          </a:xfrm>
        </p:spPr>
        <p:txBody>
          <a:bodyPr>
            <a:noAutofit/>
          </a:bodyPr>
          <a:lstStyle>
            <a:lvl1pPr>
              <a:lnSpc>
                <a:spcPct val="80000"/>
              </a:lnSpc>
              <a:defRPr sz="3999"/>
            </a:lvl1pPr>
          </a:lstStyle>
          <a:p>
            <a:r>
              <a:rPr lang="en-US" smtClean="0"/>
              <a:t>Click to edit Master title style</a:t>
            </a:r>
            <a:endParaRPr lang="en-US" dirty="0"/>
          </a:p>
        </p:txBody>
      </p:sp>
      <p:sp>
        <p:nvSpPr>
          <p:cNvPr id="3" name="Content Placeholder 2"/>
          <p:cNvSpPr>
            <a:spLocks noGrp="1"/>
          </p:cNvSpPr>
          <p:nvPr>
            <p:ph idx="1"/>
          </p:nvPr>
        </p:nvSpPr>
        <p:spPr>
          <a:xfrm>
            <a:off x="5713512" y="822960"/>
            <a:ext cx="5676945" cy="5184648"/>
          </a:xfrm>
        </p:spPr>
        <p:txBody>
          <a:bodyPr/>
          <a:lstStyle>
            <a:lvl1pPr>
              <a:defRPr sz="2399"/>
            </a:lvl1pPr>
            <a:lvl2pPr>
              <a:defRPr sz="1999"/>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3861" y="2257506"/>
            <a:ext cx="4387977" cy="3762294"/>
          </a:xfrm>
        </p:spPr>
        <p:txBody>
          <a:bodyPr lIns="91440" rIns="91440">
            <a:normAutofit/>
          </a:bodyPr>
          <a:lstStyle>
            <a:lvl1pPr marL="0" indent="0">
              <a:lnSpc>
                <a:spcPct val="108000"/>
              </a:lnSpc>
              <a:spcBef>
                <a:spcPts val="600"/>
              </a:spcBef>
              <a:buNone/>
              <a:defRPr sz="16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smtClean="0"/>
              <a:pPr/>
              <a:t>10/22/2018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2603928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081" y="4960138"/>
            <a:ext cx="7770376" cy="1463040"/>
          </a:xfrm>
        </p:spPr>
        <p:txBody>
          <a:bodyPr anchor="ctr">
            <a:normAutofit/>
          </a:bodyPr>
          <a:lstStyle>
            <a:lvl1pPr algn="r">
              <a:defRPr sz="4999"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5778" cy="4572000"/>
          </a:xfrm>
          <a:solidFill>
            <a:schemeClr val="accent1">
              <a:lumMod val="60000"/>
              <a:lumOff val="40000"/>
            </a:schemeClr>
          </a:solidFill>
        </p:spPr>
        <p:txBody>
          <a:bodyPr lIns="457200" tIns="365760" rIns="45720" bIns="45720" anchor="t"/>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en-US" smtClean="0"/>
              <a:t>Click icon to add picture</a:t>
            </a:r>
            <a:endParaRPr lang="en-US" dirty="0"/>
          </a:p>
        </p:txBody>
      </p:sp>
      <p:sp>
        <p:nvSpPr>
          <p:cNvPr id="4" name="Text Placeholder 3"/>
          <p:cNvSpPr>
            <a:spLocks noGrp="1"/>
          </p:cNvSpPr>
          <p:nvPr>
            <p:ph type="body" sz="half" idx="2"/>
          </p:nvPr>
        </p:nvSpPr>
        <p:spPr>
          <a:xfrm>
            <a:off x="8608357" y="4960138"/>
            <a:ext cx="3199567" cy="1463040"/>
          </a:xfrm>
        </p:spPr>
        <p:txBody>
          <a:bodyPr lIns="91440" rIns="91440" anchor="ctr">
            <a:normAutofit/>
          </a:bodyPr>
          <a:lstStyle>
            <a:lvl1pPr marL="0" indent="0">
              <a:lnSpc>
                <a:spcPct val="100000"/>
              </a:lnSpc>
              <a:spcBef>
                <a:spcPts val="0"/>
              </a:spcBef>
              <a:buNone/>
              <a:defRPr sz="1799">
                <a:solidFill>
                  <a:schemeClr val="tx1">
                    <a:lumMod val="95000"/>
                    <a:lumOff val="5000"/>
                  </a:schemeClr>
                </a:solidFill>
              </a:defRPr>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smtClean="0"/>
              <a:pPr/>
              <a:t>10/22/2018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dirty="0"/>
          </a:p>
        </p:txBody>
      </p:sp>
      <p:cxnSp>
        <p:nvCxnSpPr>
          <p:cNvPr id="8" name="Straight Connector 7"/>
          <p:cNvCxnSpPr/>
          <p:nvPr/>
        </p:nvCxnSpPr>
        <p:spPr>
          <a:xfrm flipV="1">
            <a:off x="8384659"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0854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3861" y="585216"/>
            <a:ext cx="9717541"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3862" y="2286000"/>
            <a:ext cx="9717542"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3863" y="6470704"/>
            <a:ext cx="2153582"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E36636D-D922-432D-A958-524484B5923D}" type="datetimeFigureOut">
              <a:rPr lang="en-US" smtClean="0"/>
              <a:pPr/>
              <a:t>10/22/2018</a:t>
            </a:fld>
            <a:endParaRPr lang="en-US" dirty="0"/>
          </a:p>
        </p:txBody>
      </p:sp>
      <p:sp>
        <p:nvSpPr>
          <p:cNvPr id="5" name="Footer Placeholder 4"/>
          <p:cNvSpPr>
            <a:spLocks noGrp="1"/>
          </p:cNvSpPr>
          <p:nvPr>
            <p:ph type="ftr" sz="quarter" idx="3"/>
          </p:nvPr>
        </p:nvSpPr>
        <p:spPr>
          <a:xfrm>
            <a:off x="4841671" y="6470704"/>
            <a:ext cx="5899922"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4511" y="6470704"/>
            <a:ext cx="97341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F28FB93-0A08-4E7D-8E63-9EFA29F1E093}" type="slidenum">
              <a:rPr lang="en-US" smtClean="0"/>
              <a:pPr/>
              <a:t>‹#›</a:t>
            </a:fld>
            <a:endParaRPr lang="en-US" dirty="0"/>
          </a:p>
        </p:txBody>
      </p:sp>
      <p:cxnSp>
        <p:nvCxnSpPr>
          <p:cNvPr id="7" name="Straight Connector 6"/>
          <p:cNvCxnSpPr/>
          <p:nvPr/>
        </p:nvCxnSpPr>
        <p:spPr>
          <a:xfrm flipV="1">
            <a:off x="761802"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1339226"/>
      </p:ext>
    </p:extLst>
  </p:cSld>
  <p:clrMap bg1="lt1" tx1="dk1" bg2="lt2" tx2="dk2" accent1="accent1" accent2="accent2" accent3="accent3" accent4="accent4" accent5="accent5" accent6="accent6" hlink="hlink" folHlink="folHlink"/>
  <p:sldLayoutIdLst>
    <p:sldLayoutId id="2147484487" r:id="rId1"/>
    <p:sldLayoutId id="2147484488" r:id="rId2"/>
    <p:sldLayoutId id="2147484489" r:id="rId3"/>
    <p:sldLayoutId id="2147484490" r:id="rId4"/>
    <p:sldLayoutId id="2147484491" r:id="rId5"/>
    <p:sldLayoutId id="2147484492" r:id="rId6"/>
    <p:sldLayoutId id="2147484493" r:id="rId7"/>
    <p:sldLayoutId id="2147484494" r:id="rId8"/>
    <p:sldLayoutId id="2147484495" r:id="rId9"/>
    <p:sldLayoutId id="2147484496" r:id="rId10"/>
    <p:sldLayoutId id="214748449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126" rtl="0" eaLnBrk="1" latinLnBrk="0" hangingPunct="1">
        <a:lnSpc>
          <a:spcPct val="80000"/>
        </a:lnSpc>
        <a:spcBef>
          <a:spcPct val="0"/>
        </a:spcBef>
        <a:buNone/>
        <a:defRPr sz="4999" kern="1200" cap="all" spc="100" baseline="0">
          <a:solidFill>
            <a:schemeClr val="tx1">
              <a:lumMod val="95000"/>
              <a:lumOff val="5000"/>
            </a:schemeClr>
          </a:solidFill>
          <a:latin typeface="+mj-lt"/>
          <a:ea typeface="+mj-ea"/>
          <a:cs typeface="+mj-cs"/>
        </a:defRPr>
      </a:lvl1pPr>
    </p:titleStyle>
    <p:bodyStyle>
      <a:lvl1pPr marL="91413" indent="-91413" algn="l" defTabSz="914126"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199" kern="1200">
          <a:solidFill>
            <a:schemeClr val="tx1"/>
          </a:solidFill>
          <a:latin typeface="+mn-lt"/>
          <a:ea typeface="+mn-ea"/>
          <a:cs typeface="+mn-cs"/>
        </a:defRPr>
      </a:lvl1pPr>
      <a:lvl2pPr marL="265096" indent="-137119" algn="l" defTabSz="914126" rtl="0" eaLnBrk="1" latinLnBrk="0" hangingPunct="1">
        <a:lnSpc>
          <a:spcPct val="90000"/>
        </a:lnSpc>
        <a:spcBef>
          <a:spcPts val="200"/>
        </a:spcBef>
        <a:spcAft>
          <a:spcPts val="400"/>
        </a:spcAft>
        <a:buClr>
          <a:schemeClr val="accent1"/>
        </a:buClr>
        <a:buFont typeface="Wingdings 3" pitchFamily="18" charset="2"/>
        <a:buChar char=""/>
        <a:defRPr sz="1799" kern="1200">
          <a:solidFill>
            <a:schemeClr val="tx1"/>
          </a:solidFill>
          <a:latin typeface="+mn-lt"/>
          <a:ea typeface="+mn-ea"/>
          <a:cs typeface="+mn-cs"/>
        </a:defRPr>
      </a:lvl2pPr>
      <a:lvl3pPr marL="447922"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182"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007"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126"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386"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5787"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047"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07" y="4944515"/>
            <a:ext cx="7465576" cy="1463040"/>
          </a:xfrm>
        </p:spPr>
        <p:txBody>
          <a:bodyPr>
            <a:normAutofit fontScale="90000"/>
          </a:bodyPr>
          <a:lstStyle/>
          <a:p>
            <a:r>
              <a:rPr lang="en-US" dirty="0"/>
              <a:t>NEW </a:t>
            </a:r>
            <a:r>
              <a:rPr lang="en-US" dirty="0" err="1"/>
              <a:t>NeoGov</a:t>
            </a:r>
            <a:r>
              <a:rPr lang="en-US" dirty="0"/>
              <a:t> PERFORM Evaluation Tracking Software &amp; Performance Management Training</a:t>
            </a:r>
          </a:p>
        </p:txBody>
      </p:sp>
      <p:sp>
        <p:nvSpPr>
          <p:cNvPr id="3" name="Content Placeholder 2"/>
          <p:cNvSpPr>
            <a:spLocks noGrp="1"/>
          </p:cNvSpPr>
          <p:nvPr>
            <p:ph type="body" sz="half" idx="2"/>
          </p:nvPr>
        </p:nvSpPr>
        <p:spPr>
          <a:xfrm>
            <a:off x="8609012" y="4960138"/>
            <a:ext cx="3352800" cy="1463040"/>
          </a:xfrm>
        </p:spPr>
        <p:txBody>
          <a:bodyPr>
            <a:normAutofit/>
          </a:bodyPr>
          <a:lstStyle/>
          <a:p>
            <a:r>
              <a:rPr lang="en-US" sz="2400" dirty="0" smtClean="0"/>
              <a:t>Samerah Campbell</a:t>
            </a:r>
          </a:p>
          <a:p>
            <a:r>
              <a:rPr lang="en-US" sz="2400" dirty="0"/>
              <a:t>Paola Lopez</a:t>
            </a:r>
          </a:p>
          <a:p>
            <a:r>
              <a:rPr lang="en-US" sz="2400" dirty="0" smtClean="0"/>
              <a:t>Brittany Needham</a:t>
            </a:r>
          </a:p>
          <a:p>
            <a:endParaRPr lang="en-US" dirty="0"/>
          </a:p>
        </p:txBody>
      </p:sp>
      <p:pic>
        <p:nvPicPr>
          <p:cNvPr id="6" name="Picture 5"/>
          <p:cNvPicPr>
            <a:picLocks noChangeAspect="1"/>
          </p:cNvPicPr>
          <p:nvPr/>
        </p:nvPicPr>
        <p:blipFill rotWithShape="1">
          <a:blip r:embed="rId3">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Lst>
          </a:blip>
          <a:srcRect t="22228" b="11258"/>
          <a:stretch/>
        </p:blipFill>
        <p:spPr>
          <a:xfrm>
            <a:off x="-1588" y="0"/>
            <a:ext cx="12190413" cy="4560912"/>
          </a:xfrm>
          <a:prstGeom prst="rect">
            <a:avLst/>
          </a:prstGeom>
        </p:spPr>
      </p:pic>
    </p:spTree>
    <p:extLst>
      <p:ext uri="{BB962C8B-B14F-4D97-AF65-F5344CB8AC3E}">
        <p14:creationId xmlns:p14="http://schemas.microsoft.com/office/powerpoint/2010/main" val="1194204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065212" y="914400"/>
            <a:ext cx="9143538" cy="685800"/>
          </a:xfrm>
        </p:spPr>
        <p:txBody>
          <a:bodyPr>
            <a:normAutofit fontScale="90000"/>
          </a:bodyPr>
          <a:lstStyle/>
          <a:p>
            <a:r>
              <a:rPr lang="en-US" dirty="0" smtClean="0"/>
              <a:t>Confidential &amp; POA Evaluations</a:t>
            </a:r>
            <a:endParaRPr lang="en-US" dirty="0"/>
          </a:p>
        </p:txBody>
      </p:sp>
      <p:sp>
        <p:nvSpPr>
          <p:cNvPr id="14" name="Content Placeholder 13"/>
          <p:cNvSpPr>
            <a:spLocks noGrp="1"/>
          </p:cNvSpPr>
          <p:nvPr>
            <p:ph idx="1"/>
          </p:nvPr>
        </p:nvSpPr>
        <p:spPr>
          <a:xfrm>
            <a:off x="1212847" y="1752600"/>
            <a:ext cx="9143538" cy="4876800"/>
          </a:xfrm>
        </p:spPr>
        <p:txBody>
          <a:bodyPr>
            <a:normAutofit fontScale="92500" lnSpcReduction="10000"/>
          </a:bodyPr>
          <a:lstStyle/>
          <a:p>
            <a:pPr marL="0" indent="0">
              <a:buNone/>
            </a:pPr>
            <a:r>
              <a:rPr lang="en-US" dirty="0" smtClean="0"/>
              <a:t>Evaluation schedule:</a:t>
            </a:r>
          </a:p>
          <a:p>
            <a:pPr marL="320040" lvl="1" indent="0">
              <a:buNone/>
            </a:pPr>
            <a:r>
              <a:rPr lang="en-US" dirty="0" smtClean="0"/>
              <a:t> </a:t>
            </a:r>
          </a:p>
          <a:p>
            <a:pPr marL="320040" lvl="1" indent="0">
              <a:buNone/>
            </a:pPr>
            <a:endParaRPr lang="en-US" dirty="0" smtClean="0"/>
          </a:p>
          <a:p>
            <a:pPr marL="0" indent="0">
              <a:spcBef>
                <a:spcPts val="600"/>
              </a:spcBef>
              <a:buNone/>
            </a:pPr>
            <a:endParaRPr lang="en-US" dirty="0" smtClean="0"/>
          </a:p>
          <a:p>
            <a:pPr marL="0" indent="0">
              <a:spcBef>
                <a:spcPts val="600"/>
              </a:spcBef>
              <a:buNone/>
            </a:pPr>
            <a:endParaRPr lang="en-US" dirty="0" smtClean="0"/>
          </a:p>
          <a:p>
            <a:pPr>
              <a:spcBef>
                <a:spcPts val="600"/>
              </a:spcBef>
              <a:buFont typeface="Wingdings" panose="05000000000000000000" pitchFamily="2" charset="2"/>
              <a:buChar char="§"/>
            </a:pPr>
            <a:endParaRPr lang="en-US" dirty="0" smtClean="0"/>
          </a:p>
          <a:p>
            <a:pPr>
              <a:spcBef>
                <a:spcPts val="600"/>
              </a:spcBef>
              <a:buFont typeface="Wingdings" panose="05000000000000000000" pitchFamily="2" charset="2"/>
              <a:buChar char="§"/>
            </a:pPr>
            <a:endParaRPr lang="en-US" sz="2000" dirty="0" smtClean="0"/>
          </a:p>
          <a:p>
            <a:pPr>
              <a:spcBef>
                <a:spcPts val="600"/>
              </a:spcBef>
              <a:buFont typeface="Wingdings" panose="05000000000000000000" pitchFamily="2" charset="2"/>
              <a:buChar char="§"/>
            </a:pPr>
            <a:r>
              <a:rPr lang="en-US" sz="2000" dirty="0" smtClean="0"/>
              <a:t> Probationary period is: </a:t>
            </a:r>
          </a:p>
          <a:p>
            <a:pPr marL="447675" lvl="2" indent="-136525"/>
            <a:r>
              <a:rPr lang="en-US" sz="1600" dirty="0" smtClean="0"/>
              <a:t>Confidential: 130 working days </a:t>
            </a:r>
          </a:p>
          <a:p>
            <a:pPr lvl="2"/>
            <a:r>
              <a:rPr lang="en-US" sz="1600" dirty="0" smtClean="0"/>
              <a:t>POA: 1 calendar year </a:t>
            </a:r>
          </a:p>
          <a:p>
            <a:pPr lvl="1"/>
            <a:r>
              <a:rPr lang="en-US" sz="1600" dirty="0" smtClean="0"/>
              <a:t>Includes: District Holidays, partial days worked, and compensatory time.</a:t>
            </a:r>
          </a:p>
          <a:p>
            <a:pPr lvl="1"/>
            <a:r>
              <a:rPr lang="en-US" sz="1600" dirty="0" smtClean="0"/>
              <a:t>Excludes: Full work day leaves (sick or unpaid)</a:t>
            </a:r>
          </a:p>
          <a:p>
            <a:pPr marL="127977" lvl="1" indent="0">
              <a:buNone/>
            </a:pPr>
            <a:r>
              <a:rPr lang="en-US" sz="1600" dirty="0"/>
              <a:t>Managers may also issue unscheduled evaluations at the time of a critical incident</a:t>
            </a:r>
          </a:p>
          <a:p>
            <a:pPr marL="127977" lvl="1" indent="0">
              <a:buNone/>
            </a:pPr>
            <a:endParaRPr lang="en-US" sz="1500" dirty="0" smtClean="0"/>
          </a:p>
          <a:p>
            <a:pPr marL="127977" lvl="1" indent="0">
              <a:buNone/>
            </a:pPr>
            <a:r>
              <a:rPr lang="en-US" sz="1500" dirty="0" smtClean="0"/>
              <a:t>(POA </a:t>
            </a:r>
            <a:r>
              <a:rPr lang="en-US" sz="1500" dirty="0"/>
              <a:t>contract: Article </a:t>
            </a:r>
            <a:r>
              <a:rPr lang="en-US" sz="1500" dirty="0" smtClean="0"/>
              <a:t>21)</a:t>
            </a:r>
          </a:p>
          <a:p>
            <a:pPr marL="127977" lvl="1" indent="0">
              <a:buNone/>
            </a:pPr>
            <a:r>
              <a:rPr lang="en-US" sz="1500" dirty="0" smtClean="0"/>
              <a:t>(Confidential: Personnel Commission Rules – Ch. 13)</a:t>
            </a:r>
            <a:endParaRPr lang="en-US" sz="1500" dirty="0"/>
          </a:p>
        </p:txBody>
      </p:sp>
      <p:graphicFrame>
        <p:nvGraphicFramePr>
          <p:cNvPr id="2" name="Table 1"/>
          <p:cNvGraphicFramePr>
            <a:graphicFrameLocks noGrp="1"/>
          </p:cNvGraphicFramePr>
          <p:nvPr>
            <p:extLst>
              <p:ext uri="{D42A27DB-BD31-4B8C-83A1-F6EECF244321}">
                <p14:modId xmlns:p14="http://schemas.microsoft.com/office/powerpoint/2010/main" val="2208034770"/>
              </p:ext>
            </p:extLst>
          </p:nvPr>
        </p:nvGraphicFramePr>
        <p:xfrm>
          <a:off x="1223451" y="2057400"/>
          <a:ext cx="10485593" cy="1828800"/>
        </p:xfrm>
        <a:graphic>
          <a:graphicData uri="http://schemas.openxmlformats.org/drawingml/2006/table">
            <a:tbl>
              <a:tblPr firstRow="1" bandRow="1">
                <a:tableStyleId>{16D9F66E-5EB9-4882-86FB-DCBF35E3C3E4}</a:tableStyleId>
              </a:tblPr>
              <a:tblGrid>
                <a:gridCol w="1722594">
                  <a:extLst>
                    <a:ext uri="{9D8B030D-6E8A-4147-A177-3AD203B41FA5}">
                      <a16:colId xmlns:a16="http://schemas.microsoft.com/office/drawing/2014/main" val="20000"/>
                    </a:ext>
                  </a:extLst>
                </a:gridCol>
                <a:gridCol w="2925606">
                  <a:extLst>
                    <a:ext uri="{9D8B030D-6E8A-4147-A177-3AD203B41FA5}">
                      <a16:colId xmlns:a16="http://schemas.microsoft.com/office/drawing/2014/main" val="20001"/>
                    </a:ext>
                  </a:extLst>
                </a:gridCol>
                <a:gridCol w="5837393">
                  <a:extLst>
                    <a:ext uri="{9D8B030D-6E8A-4147-A177-3AD203B41FA5}">
                      <a16:colId xmlns:a16="http://schemas.microsoft.com/office/drawing/2014/main" val="20002"/>
                    </a:ext>
                  </a:extLst>
                </a:gridCol>
              </a:tblGrid>
              <a:tr h="277495">
                <a:tc>
                  <a:txBody>
                    <a:bodyPr/>
                    <a:lstStyle/>
                    <a:p>
                      <a:r>
                        <a:rPr lang="en-US" sz="1700" dirty="0" smtClean="0"/>
                        <a:t>Employee Type</a:t>
                      </a:r>
                      <a:endParaRPr lang="en-US" sz="1700" dirty="0"/>
                    </a:p>
                  </a:txBody>
                  <a:tcPr/>
                </a:tc>
                <a:tc>
                  <a:txBody>
                    <a:bodyPr/>
                    <a:lstStyle/>
                    <a:p>
                      <a:r>
                        <a:rPr lang="en-US" sz="1700" dirty="0" smtClean="0"/>
                        <a:t>Initial</a:t>
                      </a:r>
                      <a:r>
                        <a:rPr lang="en-US" sz="1700" baseline="0" dirty="0" smtClean="0"/>
                        <a:t> evaluation schedule</a:t>
                      </a:r>
                      <a:endParaRPr lang="en-US" sz="1700" dirty="0"/>
                    </a:p>
                  </a:txBody>
                  <a:tcPr/>
                </a:tc>
                <a:tc>
                  <a:txBody>
                    <a:bodyPr/>
                    <a:lstStyle/>
                    <a:p>
                      <a:r>
                        <a:rPr lang="en-US" sz="1700" dirty="0" smtClean="0"/>
                        <a:t>Regular evaluation</a:t>
                      </a:r>
                      <a:r>
                        <a:rPr lang="en-US" sz="1700" baseline="0" dirty="0" smtClean="0"/>
                        <a:t> cycle</a:t>
                      </a:r>
                      <a:endParaRPr lang="en-US" sz="1700" dirty="0"/>
                    </a:p>
                  </a:txBody>
                  <a:tcPr/>
                </a:tc>
                <a:extLst>
                  <a:ext uri="{0D108BD9-81ED-4DB2-BD59-A6C34878D82A}">
                    <a16:rowId xmlns:a16="http://schemas.microsoft.com/office/drawing/2014/main" val="10000"/>
                  </a:ext>
                </a:extLst>
              </a:tr>
              <a:tr h="482600">
                <a:tc>
                  <a:txBody>
                    <a:bodyPr/>
                    <a:lstStyle/>
                    <a:p>
                      <a:r>
                        <a:rPr lang="en-US" sz="1700" dirty="0" smtClean="0"/>
                        <a:t>Confidential</a:t>
                      </a:r>
                      <a:endParaRPr lang="en-US" sz="1700" dirty="0"/>
                    </a:p>
                  </a:txBody>
                  <a:tcPr/>
                </a:tc>
                <a:tc>
                  <a:txBody>
                    <a:bodyPr/>
                    <a:lstStyle/>
                    <a:p>
                      <a:r>
                        <a:rPr lang="en-US" sz="1700" dirty="0" smtClean="0"/>
                        <a:t>2,</a:t>
                      </a:r>
                      <a:r>
                        <a:rPr lang="en-US" sz="1700" baseline="0" dirty="0" smtClean="0"/>
                        <a:t> 5, 11</a:t>
                      </a:r>
                      <a:r>
                        <a:rPr lang="en-US" sz="1700" dirty="0" smtClean="0"/>
                        <a:t> month probationary</a:t>
                      </a:r>
                      <a:endParaRPr lang="en-US" sz="1700" dirty="0"/>
                    </a:p>
                  </a:txBody>
                  <a:tcPr/>
                </a:tc>
                <a:tc>
                  <a:txBody>
                    <a:bodyPr/>
                    <a:lstStyle/>
                    <a:p>
                      <a:r>
                        <a:rPr lang="en-US" sz="1700" dirty="0" smtClean="0"/>
                        <a:t>Bi-annually</a:t>
                      </a:r>
                      <a:r>
                        <a:rPr lang="en-US" sz="1700" baseline="0" dirty="0" smtClean="0"/>
                        <a:t> on hire date or in case of promotion or transfer, new hire date established (with the exception of lateral transfers)</a:t>
                      </a:r>
                      <a:endParaRPr lang="en-US" sz="1700" dirty="0"/>
                    </a:p>
                  </a:txBody>
                  <a:tcPr/>
                </a:tc>
                <a:extLst>
                  <a:ext uri="{0D108BD9-81ED-4DB2-BD59-A6C34878D82A}">
                    <a16:rowId xmlns:a16="http://schemas.microsoft.com/office/drawing/2014/main" val="10001"/>
                  </a:ext>
                </a:extLst>
              </a:tr>
              <a:tr h="687705">
                <a:tc>
                  <a:txBody>
                    <a:bodyPr/>
                    <a:lstStyle/>
                    <a:p>
                      <a:r>
                        <a:rPr lang="en-US" sz="1700" dirty="0" smtClean="0"/>
                        <a:t>POA</a:t>
                      </a:r>
                      <a:endParaRPr lang="en-US" sz="1700" dirty="0"/>
                    </a:p>
                  </a:txBody>
                  <a:tcPr/>
                </a:tc>
                <a:tc>
                  <a:txBody>
                    <a:bodyPr/>
                    <a:lstStyle/>
                    <a:p>
                      <a:r>
                        <a:rPr lang="en-US" sz="1700" dirty="0" smtClean="0"/>
                        <a:t>2,</a:t>
                      </a:r>
                      <a:r>
                        <a:rPr lang="en-US" sz="1700" baseline="0" dirty="0" smtClean="0"/>
                        <a:t> </a:t>
                      </a:r>
                      <a:r>
                        <a:rPr lang="en-US" sz="1700" dirty="0" smtClean="0"/>
                        <a:t>5, 11 month probationary</a:t>
                      </a:r>
                      <a:endParaRPr lang="en-US" sz="1700" dirty="0"/>
                    </a:p>
                  </a:txBody>
                  <a:tcPr/>
                </a:tc>
                <a:tc>
                  <a:txBody>
                    <a:bodyPr/>
                    <a:lstStyle/>
                    <a:p>
                      <a:pPr marL="0" marR="0" lvl="0" indent="0" algn="l" defTabSz="914126" rtl="0" eaLnBrk="1" fontAlgn="auto" latinLnBrk="0" hangingPunct="1">
                        <a:lnSpc>
                          <a:spcPct val="100000"/>
                        </a:lnSpc>
                        <a:spcBef>
                          <a:spcPts val="0"/>
                        </a:spcBef>
                        <a:spcAft>
                          <a:spcPts val="0"/>
                        </a:spcAft>
                        <a:buClrTx/>
                        <a:buSzTx/>
                        <a:buFontTx/>
                        <a:buNone/>
                        <a:tabLst/>
                        <a:defRPr/>
                      </a:pPr>
                      <a:r>
                        <a:rPr lang="en-US" sz="1700" dirty="0" smtClean="0"/>
                        <a:t>Annually on hire date </a:t>
                      </a:r>
                      <a:r>
                        <a:rPr lang="en-US" sz="1700" baseline="0" dirty="0" smtClean="0"/>
                        <a:t>or in case of promotion or transfer, new hire date established</a:t>
                      </a:r>
                      <a:endParaRPr lang="en-US" sz="1700" dirty="0" smtClean="0"/>
                    </a:p>
                    <a:p>
                      <a:endParaRPr lang="en-US" sz="17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886608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a:bodyPr>
          <a:lstStyle/>
          <a:p>
            <a:r>
              <a:rPr lang="en-US" dirty="0" smtClean="0"/>
              <a:t>Classified Management Evaluations</a:t>
            </a:r>
            <a:endParaRPr lang="en-US" dirty="0"/>
          </a:p>
        </p:txBody>
      </p:sp>
      <p:sp>
        <p:nvSpPr>
          <p:cNvPr id="14" name="Content Placeholder 13"/>
          <p:cNvSpPr>
            <a:spLocks noGrp="1"/>
          </p:cNvSpPr>
          <p:nvPr>
            <p:ph idx="1"/>
          </p:nvPr>
        </p:nvSpPr>
        <p:spPr>
          <a:xfrm>
            <a:off x="1013128" y="1905000"/>
            <a:ext cx="9717542" cy="4023360"/>
          </a:xfrm>
        </p:spPr>
        <p:txBody>
          <a:bodyPr>
            <a:normAutofit/>
          </a:bodyPr>
          <a:lstStyle/>
          <a:p>
            <a:r>
              <a:rPr lang="en-US" dirty="0" smtClean="0"/>
              <a:t>Evaluation Schedule:</a:t>
            </a:r>
          </a:p>
          <a:p>
            <a:pPr marL="320040" lvl="1" indent="0">
              <a:buNone/>
            </a:pPr>
            <a:r>
              <a:rPr lang="en-US" dirty="0" smtClean="0"/>
              <a:t> </a:t>
            </a:r>
          </a:p>
          <a:p>
            <a:pPr marL="320040" lvl="1" indent="0">
              <a:buNone/>
            </a:pPr>
            <a:endParaRPr lang="en-US" dirty="0" smtClean="0"/>
          </a:p>
          <a:p>
            <a:endParaRPr lang="en-US" dirty="0" smtClean="0"/>
          </a:p>
          <a:p>
            <a:endParaRPr lang="en-US" dirty="0"/>
          </a:p>
          <a:p>
            <a:r>
              <a:rPr lang="en-US" dirty="0" smtClean="0"/>
              <a:t>Probationary period is: 1 year in paid service</a:t>
            </a:r>
          </a:p>
          <a:p>
            <a:pPr lvl="1"/>
            <a:r>
              <a:rPr lang="en-US" sz="1700" dirty="0" smtClean="0"/>
              <a:t>Includes: District holidays, partial days worked, vacation time</a:t>
            </a:r>
          </a:p>
          <a:p>
            <a:pPr lvl="1"/>
            <a:r>
              <a:rPr lang="en-US" sz="1700" dirty="0" smtClean="0"/>
              <a:t>Excludes: Full work day leaves (paid or unpaid)</a:t>
            </a:r>
          </a:p>
          <a:p>
            <a:pPr marL="127977" lvl="1" indent="0">
              <a:buNone/>
            </a:pPr>
            <a:endParaRPr lang="en-US" sz="1700" dirty="0"/>
          </a:p>
          <a:p>
            <a:pPr marL="127977" lvl="1" indent="0">
              <a:buNone/>
            </a:pPr>
            <a:endParaRPr lang="en-US" sz="1700" dirty="0" smtClean="0"/>
          </a:p>
          <a:p>
            <a:pPr marL="127977" lvl="1" indent="0">
              <a:buNone/>
            </a:pPr>
            <a:r>
              <a:rPr lang="en-US" sz="1700" dirty="0" smtClean="0"/>
              <a:t>(Personnel Commission Rules: Chapters 13 &amp; 9-6(a))</a:t>
            </a:r>
            <a:endParaRPr lang="en-US" sz="1700" dirty="0"/>
          </a:p>
        </p:txBody>
      </p:sp>
      <p:graphicFrame>
        <p:nvGraphicFramePr>
          <p:cNvPr id="2" name="Table 1"/>
          <p:cNvGraphicFramePr>
            <a:graphicFrameLocks noGrp="1"/>
          </p:cNvGraphicFramePr>
          <p:nvPr>
            <p:extLst>
              <p:ext uri="{D42A27DB-BD31-4B8C-83A1-F6EECF244321}">
                <p14:modId xmlns:p14="http://schemas.microsoft.com/office/powerpoint/2010/main" val="373755094"/>
              </p:ext>
            </p:extLst>
          </p:nvPr>
        </p:nvGraphicFramePr>
        <p:xfrm>
          <a:off x="1141412" y="2438400"/>
          <a:ext cx="10640714" cy="1203452"/>
        </p:xfrm>
        <a:graphic>
          <a:graphicData uri="http://schemas.openxmlformats.org/drawingml/2006/table">
            <a:tbl>
              <a:tblPr firstRow="1" bandRow="1">
                <a:tableStyleId>{16D9F66E-5EB9-4882-86FB-DCBF35E3C3E4}</a:tableStyleId>
              </a:tblPr>
              <a:tblGrid>
                <a:gridCol w="1992309">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2514600">
                  <a:extLst>
                    <a:ext uri="{9D8B030D-6E8A-4147-A177-3AD203B41FA5}">
                      <a16:colId xmlns:a16="http://schemas.microsoft.com/office/drawing/2014/main" val="20004"/>
                    </a:ext>
                  </a:extLst>
                </a:gridCol>
                <a:gridCol w="2781005">
                  <a:extLst>
                    <a:ext uri="{9D8B030D-6E8A-4147-A177-3AD203B41FA5}">
                      <a16:colId xmlns:a16="http://schemas.microsoft.com/office/drawing/2014/main" val="20005"/>
                    </a:ext>
                  </a:extLst>
                </a:gridCol>
              </a:tblGrid>
              <a:tr h="563626">
                <a:tc>
                  <a:txBody>
                    <a:bodyPr/>
                    <a:lstStyle/>
                    <a:p>
                      <a:r>
                        <a:rPr lang="en-US" sz="1700" dirty="0" smtClean="0"/>
                        <a:t>Employee Type</a:t>
                      </a:r>
                      <a:endParaRPr lang="en-US" sz="1700" dirty="0"/>
                    </a:p>
                  </a:txBody>
                  <a:tcPr/>
                </a:tc>
                <a:tc gridSpan="4">
                  <a:txBody>
                    <a:bodyPr/>
                    <a:lstStyle/>
                    <a:p>
                      <a:pPr algn="ctr"/>
                      <a:r>
                        <a:rPr lang="en-US" sz="1700" dirty="0" smtClean="0"/>
                        <a:t>Initial Evaluation</a:t>
                      </a:r>
                      <a:endParaRPr lang="en-US" sz="1700" dirty="0"/>
                    </a:p>
                  </a:txBody>
                  <a:tcPr/>
                </a:tc>
                <a:tc hMerge="1">
                  <a:txBody>
                    <a:bodyPr/>
                    <a:lstStyle/>
                    <a:p>
                      <a:endParaRPr lang="en-US" sz="1700" dirty="0"/>
                    </a:p>
                  </a:txBody>
                  <a:tcPr/>
                </a:tc>
                <a:tc hMerge="1">
                  <a:txBody>
                    <a:bodyPr/>
                    <a:lstStyle/>
                    <a:p>
                      <a:endParaRPr lang="en-US" sz="1700" dirty="0"/>
                    </a:p>
                  </a:txBody>
                  <a:tcPr/>
                </a:tc>
                <a:tc hMerge="1">
                  <a:txBody>
                    <a:bodyPr/>
                    <a:lstStyle/>
                    <a:p>
                      <a:endParaRPr lang="en-US" sz="1700" dirty="0"/>
                    </a:p>
                  </a:txBody>
                  <a:tcPr/>
                </a:tc>
                <a:tc>
                  <a:txBody>
                    <a:bodyPr/>
                    <a:lstStyle/>
                    <a:p>
                      <a:r>
                        <a:rPr lang="en-US" sz="1700" dirty="0" smtClean="0"/>
                        <a:t>Regular </a:t>
                      </a:r>
                      <a:r>
                        <a:rPr lang="en-US" sz="1700" baseline="0" dirty="0" smtClean="0"/>
                        <a:t>Evaluation Cycle</a:t>
                      </a:r>
                      <a:endParaRPr lang="en-US" sz="1700" dirty="0"/>
                    </a:p>
                  </a:txBody>
                  <a:tcPr/>
                </a:tc>
                <a:extLst>
                  <a:ext uri="{0D108BD9-81ED-4DB2-BD59-A6C34878D82A}">
                    <a16:rowId xmlns:a16="http://schemas.microsoft.com/office/drawing/2014/main" val="10000"/>
                  </a:ext>
                </a:extLst>
              </a:tr>
              <a:tr h="563626">
                <a:tc>
                  <a:txBody>
                    <a:bodyPr/>
                    <a:lstStyle/>
                    <a:p>
                      <a:r>
                        <a:rPr lang="en-US" dirty="0" smtClean="0"/>
                        <a:t>New Manager or Promotion/Transfer</a:t>
                      </a:r>
                      <a:endParaRPr lang="en-US" dirty="0"/>
                    </a:p>
                  </a:txBody>
                  <a:tcPr/>
                </a:tc>
                <a:tc>
                  <a:txBody>
                    <a:bodyPr/>
                    <a:lstStyle/>
                    <a:p>
                      <a:r>
                        <a:rPr lang="en-US" dirty="0" smtClean="0"/>
                        <a:t>3</a:t>
                      </a:r>
                      <a:r>
                        <a:rPr lang="en-US" baseline="30000" dirty="0" smtClean="0"/>
                        <a:t>rd</a:t>
                      </a:r>
                      <a:r>
                        <a:rPr lang="en-US" baseline="0" dirty="0" smtClean="0"/>
                        <a:t> month</a:t>
                      </a:r>
                      <a:endParaRPr lang="en-US" dirty="0"/>
                    </a:p>
                  </a:txBody>
                  <a:tcPr/>
                </a:tc>
                <a:tc>
                  <a:txBody>
                    <a:bodyPr/>
                    <a:lstStyle/>
                    <a:p>
                      <a:r>
                        <a:rPr lang="en-US" dirty="0" smtClean="0"/>
                        <a:t>8</a:t>
                      </a:r>
                      <a:r>
                        <a:rPr lang="en-US" baseline="30000" dirty="0" smtClean="0"/>
                        <a:t>th</a:t>
                      </a:r>
                      <a:r>
                        <a:rPr lang="en-US" dirty="0" smtClean="0"/>
                        <a:t> month</a:t>
                      </a:r>
                      <a:endParaRPr lang="en-US" dirty="0"/>
                    </a:p>
                  </a:txBody>
                  <a:tcPr/>
                </a:tc>
                <a:tc>
                  <a:txBody>
                    <a:bodyPr/>
                    <a:lstStyle/>
                    <a:p>
                      <a:r>
                        <a:rPr lang="en-US" dirty="0" smtClean="0"/>
                        <a:t>11</a:t>
                      </a:r>
                      <a:r>
                        <a:rPr lang="en-US" baseline="30000" dirty="0" smtClean="0"/>
                        <a:t>th</a:t>
                      </a:r>
                      <a:r>
                        <a:rPr lang="en-US" baseline="0" dirty="0" smtClean="0"/>
                        <a:t> month</a:t>
                      </a:r>
                      <a:endParaRPr lang="en-US" dirty="0"/>
                    </a:p>
                  </a:txBody>
                  <a:tcPr/>
                </a:tc>
                <a:tc>
                  <a:txBody>
                    <a:bodyPr/>
                    <a:lstStyle/>
                    <a:p>
                      <a:r>
                        <a:rPr lang="en-US" dirty="0" smtClean="0"/>
                        <a:t>Annually for next 3 years</a:t>
                      </a:r>
                      <a:endParaRPr lang="en-US" dirty="0"/>
                    </a:p>
                  </a:txBody>
                  <a:tcPr/>
                </a:tc>
                <a:tc>
                  <a:txBody>
                    <a:bodyPr/>
                    <a:lstStyle/>
                    <a:p>
                      <a:r>
                        <a:rPr lang="en-US" dirty="0" smtClean="0"/>
                        <a:t>Bi-annually (after</a:t>
                      </a:r>
                      <a:r>
                        <a:rPr lang="en-US" baseline="0" dirty="0" smtClean="0"/>
                        <a:t> 4</a:t>
                      </a:r>
                      <a:r>
                        <a:rPr lang="en-US" baseline="30000" dirty="0" smtClean="0"/>
                        <a:t>th</a:t>
                      </a:r>
                      <a:r>
                        <a:rPr lang="en-US" baseline="0" dirty="0" smtClean="0"/>
                        <a:t> year)</a:t>
                      </a:r>
                      <a:endParaRPr lang="en-US"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234103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2812" y="928647"/>
            <a:ext cx="9143538" cy="760452"/>
          </a:xfrm>
        </p:spPr>
        <p:txBody>
          <a:bodyPr/>
          <a:lstStyle/>
          <a:p>
            <a:r>
              <a:rPr lang="en-US" dirty="0" smtClean="0"/>
              <a:t>Alternate Series Evaluations</a:t>
            </a:r>
            <a:endParaRPr lang="en-US" dirty="0"/>
          </a:p>
        </p:txBody>
      </p:sp>
      <p:sp>
        <p:nvSpPr>
          <p:cNvPr id="5" name="Content Placeholder 4"/>
          <p:cNvSpPr>
            <a:spLocks noGrp="1"/>
          </p:cNvSpPr>
          <p:nvPr>
            <p:ph sz="half" idx="1"/>
          </p:nvPr>
        </p:nvSpPr>
        <p:spPr>
          <a:xfrm>
            <a:off x="684212" y="1981200"/>
            <a:ext cx="6248400" cy="4876800"/>
          </a:xfrm>
        </p:spPr>
        <p:txBody>
          <a:bodyPr>
            <a:normAutofit lnSpcReduction="10000"/>
          </a:bodyPr>
          <a:lstStyle/>
          <a:p>
            <a:pPr marL="231775" indent="-212725">
              <a:buFont typeface="Wingdings" panose="05000000000000000000" pitchFamily="2" charset="2"/>
              <a:buChar char="v"/>
            </a:pPr>
            <a:r>
              <a:rPr lang="en-US" sz="1700" dirty="0" smtClean="0"/>
              <a:t>Due after they have served a year in their level I classification</a:t>
            </a:r>
          </a:p>
          <a:p>
            <a:pPr marL="231775" indent="-212725">
              <a:buFont typeface="Wingdings" panose="05000000000000000000" pitchFamily="2" charset="2"/>
              <a:buChar char="v"/>
            </a:pPr>
            <a:r>
              <a:rPr lang="en-US" sz="1700" dirty="0" smtClean="0"/>
              <a:t>Requirements for Alternate Series Promotion:</a:t>
            </a:r>
          </a:p>
          <a:p>
            <a:pPr marL="512763" lvl="1" indent="-247650">
              <a:buFont typeface="Wingdings" panose="05000000000000000000" pitchFamily="2" charset="2"/>
              <a:buChar char="§"/>
            </a:pPr>
            <a:r>
              <a:rPr lang="en-US" sz="1700" dirty="0" smtClean="0"/>
              <a:t> “Meets” or “Exceeds” overall evaluation rating</a:t>
            </a:r>
          </a:p>
          <a:p>
            <a:pPr marL="512763" lvl="1" indent="-247650">
              <a:buFont typeface="Wingdings" panose="05000000000000000000" pitchFamily="2" charset="2"/>
              <a:buChar char="§"/>
            </a:pPr>
            <a:r>
              <a:rPr lang="en-US" sz="1700" dirty="0" smtClean="0"/>
              <a:t>  Indicate: “Recommend Alternate Series Promotion” on evaluation</a:t>
            </a:r>
          </a:p>
          <a:p>
            <a:pPr marL="633413" lvl="1" indent="-368300">
              <a:buFont typeface="Wingdings" panose="05000000000000000000" pitchFamily="2" charset="2"/>
              <a:buChar char="§"/>
              <a:tabLst>
                <a:tab pos="573088" algn="l"/>
              </a:tabLst>
            </a:pPr>
            <a:r>
              <a:rPr lang="en-US" sz="1700" dirty="0" smtClean="0"/>
              <a:t>In the “Overall” section, include a few sentences justifying the  promotion</a:t>
            </a:r>
          </a:p>
          <a:p>
            <a:pPr lvl="1">
              <a:buFont typeface="Wingdings" panose="05000000000000000000" pitchFamily="2" charset="2"/>
              <a:buChar char="q"/>
            </a:pPr>
            <a:endParaRPr lang="en-US" sz="1700" b="1" dirty="0"/>
          </a:p>
          <a:p>
            <a:pPr marL="231775" lvl="1" indent="-231775">
              <a:buFont typeface="Wingdings" panose="05000000000000000000" pitchFamily="2" charset="2"/>
              <a:buChar char="v"/>
              <a:tabLst>
                <a:tab pos="231775" algn="l"/>
              </a:tabLst>
            </a:pPr>
            <a:r>
              <a:rPr lang="en-US" sz="1700" b="1" dirty="0" smtClean="0"/>
              <a:t>A promotion PAC must be sent to HR with the evaluation by the due date.</a:t>
            </a:r>
          </a:p>
          <a:p>
            <a:pPr marL="231775" indent="0">
              <a:buNone/>
            </a:pPr>
            <a:r>
              <a:rPr lang="en-US" sz="1700" dirty="0" smtClean="0"/>
              <a:t>Employee does not receive a promotion until all criteria is met. Employee may still receive a step increase in their current classification.  </a:t>
            </a:r>
          </a:p>
          <a:p>
            <a:pPr marL="231775" indent="0">
              <a:buNone/>
            </a:pPr>
            <a:r>
              <a:rPr lang="en-US" sz="1700" dirty="0" smtClean="0"/>
              <a:t>Late or incomplete evaluations result in potential lost wages for the employee. </a:t>
            </a:r>
          </a:p>
          <a:p>
            <a:pPr marL="0" indent="0">
              <a:buNone/>
            </a:pPr>
            <a:r>
              <a:rPr lang="en-US" sz="1700" dirty="0" smtClean="0"/>
              <a:t> </a:t>
            </a:r>
          </a:p>
          <a:p>
            <a:pPr marL="0" indent="0">
              <a:buNone/>
            </a:pPr>
            <a:r>
              <a:rPr lang="en-US" sz="1700" dirty="0" smtClean="0"/>
              <a:t>(Personnel Commission Rules – Ch. 3-9.5)</a:t>
            </a:r>
            <a:endParaRPr lang="en-US" sz="1700" dirty="0"/>
          </a:p>
        </p:txBody>
      </p:sp>
      <p:graphicFrame>
        <p:nvGraphicFramePr>
          <p:cNvPr id="9" name="Content Placeholder 8" descr="Sample table with 3 columns, 4 rows" title="Table"/>
          <p:cNvGraphicFramePr>
            <a:graphicFrameLocks noGrp="1"/>
          </p:cNvGraphicFramePr>
          <p:nvPr>
            <p:ph sz="half" idx="2"/>
            <p:extLst>
              <p:ext uri="{D42A27DB-BD31-4B8C-83A1-F6EECF244321}">
                <p14:modId xmlns:p14="http://schemas.microsoft.com/office/powerpoint/2010/main" val="1658610593"/>
              </p:ext>
            </p:extLst>
          </p:nvPr>
        </p:nvGraphicFramePr>
        <p:xfrm>
          <a:off x="7161212" y="1981200"/>
          <a:ext cx="4903787" cy="2959532"/>
        </p:xfrm>
        <a:graphic>
          <a:graphicData uri="http://schemas.openxmlformats.org/drawingml/2006/table">
            <a:tbl>
              <a:tblPr firstRow="1" bandRow="1">
                <a:tableStyleId>{16D9F66E-5EB9-4882-86FB-DCBF35E3C3E4}</a:tableStyleId>
              </a:tblPr>
              <a:tblGrid>
                <a:gridCol w="3270179">
                  <a:extLst>
                    <a:ext uri="{9D8B030D-6E8A-4147-A177-3AD203B41FA5}">
                      <a16:colId xmlns:a16="http://schemas.microsoft.com/office/drawing/2014/main" val="20000"/>
                    </a:ext>
                  </a:extLst>
                </a:gridCol>
                <a:gridCol w="1633608">
                  <a:extLst>
                    <a:ext uri="{9D8B030D-6E8A-4147-A177-3AD203B41FA5}">
                      <a16:colId xmlns:a16="http://schemas.microsoft.com/office/drawing/2014/main" val="20001"/>
                    </a:ext>
                  </a:extLst>
                </a:gridCol>
              </a:tblGrid>
              <a:tr h="345215">
                <a:tc gridSpan="2">
                  <a:txBody>
                    <a:bodyPr/>
                    <a:lstStyle/>
                    <a:p>
                      <a:pPr algn="ctr"/>
                      <a:r>
                        <a:rPr lang="en-US" dirty="0" smtClean="0"/>
                        <a:t>Alternate</a:t>
                      </a:r>
                      <a:r>
                        <a:rPr lang="en-US" baseline="0" dirty="0" smtClean="0"/>
                        <a:t> Series Classifications</a:t>
                      </a:r>
                      <a:endParaRPr lang="en-US" dirty="0"/>
                    </a:p>
                  </a:txBody>
                  <a:tcPr anchor="ctr"/>
                </a:tc>
                <a:tc hMerge="1">
                  <a:txBody>
                    <a:bodyPr/>
                    <a:lstStyle/>
                    <a:p>
                      <a:pPr algn="ctr"/>
                      <a:endParaRPr lang="en-US" dirty="0"/>
                    </a:p>
                  </a:txBody>
                  <a:tcPr anchor="ctr"/>
                </a:tc>
                <a:extLst>
                  <a:ext uri="{0D108BD9-81ED-4DB2-BD59-A6C34878D82A}">
                    <a16:rowId xmlns:a16="http://schemas.microsoft.com/office/drawing/2014/main" val="10000"/>
                  </a:ext>
                </a:extLst>
              </a:tr>
              <a:tr h="381859">
                <a:tc>
                  <a:txBody>
                    <a:bodyPr/>
                    <a:lstStyle/>
                    <a:p>
                      <a:r>
                        <a:rPr lang="en-US" sz="1500" dirty="0" smtClean="0"/>
                        <a:t>Accounting Clerk I</a:t>
                      </a:r>
                      <a:endParaRPr lang="en-US" sz="1500" dirty="0"/>
                    </a:p>
                  </a:txBody>
                  <a:tcPr anchor="ctr"/>
                </a:tc>
                <a:tc>
                  <a:txBody>
                    <a:bodyPr/>
                    <a:lstStyle/>
                    <a:p>
                      <a:pPr algn="ctr"/>
                      <a:endParaRPr lang="en-US" sz="1500" dirty="0"/>
                    </a:p>
                  </a:txBody>
                  <a:tcPr anchor="ctr"/>
                </a:tc>
                <a:extLst>
                  <a:ext uri="{0D108BD9-81ED-4DB2-BD59-A6C34878D82A}">
                    <a16:rowId xmlns:a16="http://schemas.microsoft.com/office/drawing/2014/main" val="10001"/>
                  </a:ext>
                </a:extLst>
              </a:tr>
              <a:tr h="517823">
                <a:tc>
                  <a:txBody>
                    <a:bodyPr/>
                    <a:lstStyle/>
                    <a:p>
                      <a:r>
                        <a:rPr lang="en-US" sz="1500" dirty="0" smtClean="0"/>
                        <a:t>Bookstore Sales Clerk I</a:t>
                      </a:r>
                      <a:endParaRPr lang="en-US" sz="1500" dirty="0"/>
                    </a:p>
                  </a:txBody>
                  <a:tcPr anchor="ctr"/>
                </a:tc>
                <a:tc>
                  <a:txBody>
                    <a:bodyPr/>
                    <a:lstStyle/>
                    <a:p>
                      <a:pPr algn="ctr"/>
                      <a:r>
                        <a:rPr lang="en-US" sz="1500" dirty="0" smtClean="0"/>
                        <a:t>(does not include seasonal)</a:t>
                      </a:r>
                      <a:endParaRPr lang="en-US" sz="1500" dirty="0"/>
                    </a:p>
                  </a:txBody>
                  <a:tcPr anchor="ctr"/>
                </a:tc>
                <a:extLst>
                  <a:ext uri="{0D108BD9-81ED-4DB2-BD59-A6C34878D82A}">
                    <a16:rowId xmlns:a16="http://schemas.microsoft.com/office/drawing/2014/main" val="10002"/>
                  </a:ext>
                </a:extLst>
              </a:tr>
              <a:tr h="381859">
                <a:tc>
                  <a:txBody>
                    <a:bodyPr/>
                    <a:lstStyle/>
                    <a:p>
                      <a:r>
                        <a:rPr lang="en-US" sz="1500" dirty="0" smtClean="0"/>
                        <a:t>Office Assistant I</a:t>
                      </a:r>
                      <a:endParaRPr lang="en-US" sz="1500" dirty="0"/>
                    </a:p>
                  </a:txBody>
                  <a:tcPr anchor="ctr"/>
                </a:tc>
                <a:tc>
                  <a:txBody>
                    <a:bodyPr/>
                    <a:lstStyle/>
                    <a:p>
                      <a:pPr algn="ctr"/>
                      <a:endParaRPr lang="en-US" sz="1500" dirty="0"/>
                    </a:p>
                  </a:txBody>
                  <a:tcPr anchor="ctr"/>
                </a:tc>
                <a:extLst>
                  <a:ext uri="{0D108BD9-81ED-4DB2-BD59-A6C34878D82A}">
                    <a16:rowId xmlns:a16="http://schemas.microsoft.com/office/drawing/2014/main" val="10003"/>
                  </a:ext>
                </a:extLst>
              </a:tr>
              <a:tr h="517823">
                <a:tc>
                  <a:txBody>
                    <a:bodyPr/>
                    <a:lstStyle/>
                    <a:p>
                      <a:r>
                        <a:rPr lang="en-US" sz="1500" dirty="0" smtClean="0"/>
                        <a:t>Library/Learning</a:t>
                      </a:r>
                      <a:r>
                        <a:rPr lang="en-US" sz="1500" baseline="0" dirty="0" smtClean="0"/>
                        <a:t> Resource Assistant I</a:t>
                      </a:r>
                    </a:p>
                  </a:txBody>
                  <a:tcPr anchor="ctr"/>
                </a:tc>
                <a:tc>
                  <a:txBody>
                    <a:bodyPr/>
                    <a:lstStyle/>
                    <a:p>
                      <a:pPr algn="ctr"/>
                      <a:endParaRPr lang="en-US" sz="1500" dirty="0"/>
                    </a:p>
                  </a:txBody>
                  <a:tcPr anchor="ctr"/>
                </a:tc>
                <a:extLst>
                  <a:ext uri="{0D108BD9-81ED-4DB2-BD59-A6C34878D82A}">
                    <a16:rowId xmlns:a16="http://schemas.microsoft.com/office/drawing/2014/main" val="10004"/>
                  </a:ext>
                </a:extLst>
              </a:tr>
              <a:tr h="381859">
                <a:tc>
                  <a:txBody>
                    <a:bodyPr/>
                    <a:lstStyle/>
                    <a:p>
                      <a:r>
                        <a:rPr lang="en-US" sz="1500" dirty="0" smtClean="0"/>
                        <a:t>Phone/Communication</a:t>
                      </a:r>
                      <a:r>
                        <a:rPr lang="en-US" sz="1500" baseline="0" dirty="0" smtClean="0"/>
                        <a:t> Operator I</a:t>
                      </a:r>
                      <a:endParaRPr lang="en-US" sz="1500" dirty="0"/>
                    </a:p>
                  </a:txBody>
                  <a:tcPr anchor="ctr"/>
                </a:tc>
                <a:tc>
                  <a:txBody>
                    <a:bodyPr/>
                    <a:lstStyle/>
                    <a:p>
                      <a:pPr algn="ctr"/>
                      <a:endParaRPr lang="en-US" sz="1500" dirty="0"/>
                    </a:p>
                  </a:txBody>
                  <a:tcPr anchor="ctr"/>
                </a:tc>
                <a:extLst>
                  <a:ext uri="{0D108BD9-81ED-4DB2-BD59-A6C34878D82A}">
                    <a16:rowId xmlns:a16="http://schemas.microsoft.com/office/drawing/2014/main" val="10005"/>
                  </a:ext>
                </a:extLst>
              </a:tr>
              <a:tr h="381859">
                <a:tc>
                  <a:txBody>
                    <a:bodyPr/>
                    <a:lstStyle/>
                    <a:p>
                      <a:r>
                        <a:rPr lang="en-US" sz="1500" dirty="0" smtClean="0"/>
                        <a:t>Maintenance Worker I</a:t>
                      </a:r>
                      <a:endParaRPr lang="en-US" sz="1500" dirty="0"/>
                    </a:p>
                  </a:txBody>
                  <a:tcPr anchor="ctr"/>
                </a:tc>
                <a:tc>
                  <a:txBody>
                    <a:bodyPr/>
                    <a:lstStyle/>
                    <a:p>
                      <a:pPr algn="ctr"/>
                      <a:endParaRPr lang="en-US" sz="1500" dirty="0"/>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055997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6840" y="914400"/>
            <a:ext cx="9143538" cy="685800"/>
          </a:xfrm>
        </p:spPr>
        <p:txBody>
          <a:bodyPr>
            <a:noAutofit/>
          </a:bodyPr>
          <a:lstStyle/>
          <a:p>
            <a:r>
              <a:rPr lang="en-US" sz="5000" dirty="0" smtClean="0"/>
              <a:t>Step Progression Hold (</a:t>
            </a:r>
            <a:r>
              <a:rPr lang="en-US" sz="5000" dirty="0" err="1" smtClean="0"/>
              <a:t>sph</a:t>
            </a:r>
            <a:r>
              <a:rPr lang="en-US" sz="5000" dirty="0" smtClean="0"/>
              <a:t>)</a:t>
            </a:r>
            <a:endParaRPr lang="en-US" sz="5000" dirty="0"/>
          </a:p>
        </p:txBody>
      </p:sp>
      <p:sp>
        <p:nvSpPr>
          <p:cNvPr id="5" name="Content Placeholder 4"/>
          <p:cNvSpPr>
            <a:spLocks noGrp="1"/>
          </p:cNvSpPr>
          <p:nvPr>
            <p:ph sz="half" idx="1"/>
          </p:nvPr>
        </p:nvSpPr>
        <p:spPr>
          <a:xfrm>
            <a:off x="912812" y="1460500"/>
            <a:ext cx="5715000" cy="5245100"/>
          </a:xfrm>
        </p:spPr>
        <p:txBody>
          <a:bodyPr>
            <a:normAutofit lnSpcReduction="10000"/>
          </a:bodyPr>
          <a:lstStyle/>
          <a:p>
            <a:endParaRPr lang="en-US" sz="1700" dirty="0" smtClean="0"/>
          </a:p>
          <a:p>
            <a:r>
              <a:rPr lang="en-US" sz="1700" dirty="0" smtClean="0"/>
              <a:t>Employees do not progress along the salary step schedule when an overall rating of “Needs Improvement” or “Fails to Meet Standards” is received on an evaluation. </a:t>
            </a:r>
          </a:p>
          <a:p>
            <a:r>
              <a:rPr lang="en-US" sz="1700" dirty="0" smtClean="0"/>
              <a:t>A follow-up evaluation is due </a:t>
            </a:r>
            <a:r>
              <a:rPr lang="en-US" sz="1700" b="1" dirty="0" smtClean="0"/>
              <a:t>6 months </a:t>
            </a:r>
            <a:r>
              <a:rPr lang="en-US" sz="1700" dirty="0" smtClean="0"/>
              <a:t>from last evaluation date.</a:t>
            </a:r>
          </a:p>
          <a:p>
            <a:r>
              <a:rPr lang="en-US" sz="1700" dirty="0" smtClean="0"/>
              <a:t>Human Resources will notify the employee and manager of the Step Progression Hold via email. The memo will be available as an attachment to the evaluation in NEOGOV.</a:t>
            </a:r>
          </a:p>
          <a:p>
            <a:r>
              <a:rPr lang="en-US" sz="1700" dirty="0" smtClean="0"/>
              <a:t>Employees do have the right to request a review of a rating received that is less than “</a:t>
            </a:r>
            <a:r>
              <a:rPr lang="en-US" sz="1700" smtClean="0"/>
              <a:t>Meets Standards”</a:t>
            </a:r>
            <a:endParaRPr lang="en-US" sz="1700" dirty="0" smtClean="0"/>
          </a:p>
          <a:p>
            <a:r>
              <a:rPr lang="en-US" sz="1700" dirty="0" smtClean="0"/>
              <a:t>Once an evaluation of “Meets Standards” or better is received, the Step Progression Hold will be released. </a:t>
            </a:r>
          </a:p>
          <a:p>
            <a:endParaRPr lang="en-US" sz="1700" dirty="0"/>
          </a:p>
          <a:p>
            <a:endParaRPr lang="en-US" sz="1700" dirty="0"/>
          </a:p>
          <a:p>
            <a:pPr marL="0" indent="0">
              <a:spcBef>
                <a:spcPts val="0"/>
              </a:spcBef>
              <a:spcAft>
                <a:spcPts val="0"/>
              </a:spcAft>
              <a:buNone/>
            </a:pPr>
            <a:r>
              <a:rPr lang="en-US" sz="1500" dirty="0" smtClean="0"/>
              <a:t>   (CSEA: </a:t>
            </a:r>
            <a:r>
              <a:rPr lang="en-US" sz="1500" b="1" dirty="0" smtClean="0"/>
              <a:t>Article </a:t>
            </a:r>
            <a:r>
              <a:rPr lang="en-US" sz="1500" b="1" dirty="0"/>
              <a:t>33, Section </a:t>
            </a:r>
            <a:r>
              <a:rPr lang="en-US" sz="1500" b="1" dirty="0" smtClean="0"/>
              <a:t>3)</a:t>
            </a:r>
          </a:p>
          <a:p>
            <a:pPr marL="0" indent="0">
              <a:spcBef>
                <a:spcPts val="0"/>
              </a:spcBef>
              <a:spcAft>
                <a:spcPts val="0"/>
              </a:spcAft>
              <a:buNone/>
            </a:pPr>
            <a:r>
              <a:rPr lang="en-US" sz="1500" b="1" dirty="0" smtClean="0"/>
              <a:t>   (</a:t>
            </a:r>
            <a:r>
              <a:rPr lang="en-US" sz="1500" dirty="0" smtClean="0"/>
              <a:t>POA: </a:t>
            </a:r>
            <a:r>
              <a:rPr lang="en-US" sz="1500" b="1" dirty="0"/>
              <a:t>Article 33, Section </a:t>
            </a:r>
            <a:r>
              <a:rPr lang="en-US" sz="1500" b="1" dirty="0" smtClean="0"/>
              <a:t>3)</a:t>
            </a:r>
          </a:p>
          <a:p>
            <a:pPr marL="0" indent="0">
              <a:spcBef>
                <a:spcPts val="0"/>
              </a:spcBef>
              <a:spcAft>
                <a:spcPts val="0"/>
              </a:spcAft>
              <a:buNone/>
            </a:pPr>
            <a:r>
              <a:rPr lang="en-US" sz="1500" b="1" dirty="0" smtClean="0"/>
              <a:t>   (</a:t>
            </a:r>
            <a:r>
              <a:rPr lang="en-US" sz="1500" dirty="0" smtClean="0"/>
              <a:t>CNF &amp; MGT: PC Rules </a:t>
            </a:r>
            <a:r>
              <a:rPr lang="en-US" sz="1500" b="1" dirty="0" smtClean="0"/>
              <a:t>Ch. 17-11</a:t>
            </a:r>
            <a:r>
              <a:rPr lang="en-US" sz="1500" dirty="0" smtClean="0"/>
              <a:t>)</a:t>
            </a:r>
          </a:p>
          <a:p>
            <a:pPr marL="0" indent="0">
              <a:buNone/>
            </a:pPr>
            <a:endParaRPr lang="en-US" sz="1800" b="1" dirty="0" smtClean="0"/>
          </a:p>
          <a:p>
            <a:pPr marL="0" indent="0">
              <a:buNone/>
            </a:pPr>
            <a:endParaRPr lang="en-US" sz="1700" dirty="0" smtClean="0"/>
          </a:p>
          <a:p>
            <a:endParaRPr lang="en-US" sz="1700" dirty="0"/>
          </a:p>
        </p:txBody>
      </p:sp>
      <p:graphicFrame>
        <p:nvGraphicFramePr>
          <p:cNvPr id="4" name="Content Placeholder 3" descr="Gear" title="SmartArt"/>
          <p:cNvGraphicFramePr>
            <a:graphicFrameLocks noGrp="1"/>
          </p:cNvGraphicFramePr>
          <p:nvPr>
            <p:ph sz="half" idx="2"/>
            <p:extLst>
              <p:ext uri="{D42A27DB-BD31-4B8C-83A1-F6EECF244321}">
                <p14:modId xmlns:p14="http://schemas.microsoft.com/office/powerpoint/2010/main" val="589215023"/>
              </p:ext>
            </p:extLst>
          </p:nvPr>
        </p:nvGraphicFramePr>
        <p:xfrm>
          <a:off x="6780212" y="1447800"/>
          <a:ext cx="4435475" cy="4089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73830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stretch>
            <a:fillRect/>
          </a:stretch>
        </p:blipFill>
        <p:spPr>
          <a:xfrm>
            <a:off x="0" y="0"/>
            <a:ext cx="12188825" cy="762000"/>
          </a:xfrm>
          <a:prstGeom prst="rect">
            <a:avLst/>
          </a:prstGeom>
        </p:spPr>
      </p:pic>
      <p:pic>
        <p:nvPicPr>
          <p:cNvPr id="11" name="Picture 10"/>
          <p:cNvPicPr>
            <a:picLocks noChangeAspect="1"/>
          </p:cNvPicPr>
          <p:nvPr/>
        </p:nvPicPr>
        <p:blipFill>
          <a:blip r:embed="rId4"/>
          <a:stretch>
            <a:fillRect/>
          </a:stretch>
        </p:blipFill>
        <p:spPr>
          <a:xfrm>
            <a:off x="4234340" y="114210"/>
            <a:ext cx="7954485" cy="647790"/>
          </a:xfrm>
          <a:prstGeom prst="rect">
            <a:avLst/>
          </a:prstGeom>
        </p:spPr>
      </p:pic>
      <p:sp>
        <p:nvSpPr>
          <p:cNvPr id="12" name="Content Placeholder 2"/>
          <p:cNvSpPr txBox="1">
            <a:spLocks/>
          </p:cNvSpPr>
          <p:nvPr/>
        </p:nvSpPr>
        <p:spPr>
          <a:xfrm>
            <a:off x="912812" y="2286000"/>
            <a:ext cx="9717542" cy="4023360"/>
          </a:xfrm>
          <a:prstGeom prst="rect">
            <a:avLst/>
          </a:prstGeom>
        </p:spPr>
        <p:txBody>
          <a:bodyPr/>
          <a:lstStyle>
            <a:lvl1pPr marL="91413" indent="-91413" algn="l" defTabSz="914126"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199" kern="1200">
                <a:solidFill>
                  <a:schemeClr val="tx1"/>
                </a:solidFill>
                <a:latin typeface="+mn-lt"/>
                <a:ea typeface="+mn-ea"/>
                <a:cs typeface="+mn-cs"/>
              </a:defRPr>
            </a:lvl1pPr>
            <a:lvl2pPr marL="265096" indent="-137119" algn="l" defTabSz="914126" rtl="0" eaLnBrk="1" latinLnBrk="0" hangingPunct="1">
              <a:lnSpc>
                <a:spcPct val="90000"/>
              </a:lnSpc>
              <a:spcBef>
                <a:spcPts val="200"/>
              </a:spcBef>
              <a:spcAft>
                <a:spcPts val="400"/>
              </a:spcAft>
              <a:buClr>
                <a:schemeClr val="accent1"/>
              </a:buClr>
              <a:buFont typeface="Wingdings 3" pitchFamily="18" charset="2"/>
              <a:buChar char=""/>
              <a:defRPr sz="1799" kern="1200">
                <a:solidFill>
                  <a:schemeClr val="tx1"/>
                </a:solidFill>
                <a:latin typeface="+mn-lt"/>
                <a:ea typeface="+mn-ea"/>
                <a:cs typeface="+mn-cs"/>
              </a:defRPr>
            </a:lvl2pPr>
            <a:lvl3pPr marL="447922"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182"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007"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126"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386"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5787"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047"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463550" indent="-463550">
              <a:buClr>
                <a:schemeClr val="tx2"/>
              </a:buClr>
              <a:buFont typeface="Wingdings" panose="05000000000000000000" pitchFamily="2" charset="2"/>
              <a:buChar char="Ø"/>
            </a:pPr>
            <a:r>
              <a:rPr lang="en-US" sz="3200" dirty="0" smtClean="0"/>
              <a:t>Understand the Importance of Performance Evaluations</a:t>
            </a:r>
          </a:p>
          <a:p>
            <a:pPr marL="463550" indent="-463550">
              <a:buClr>
                <a:schemeClr val="tx2"/>
              </a:buClr>
              <a:buFont typeface="Wingdings" panose="05000000000000000000" pitchFamily="2" charset="2"/>
              <a:buChar char="Ø"/>
            </a:pPr>
            <a:r>
              <a:rPr lang="en-US" sz="3200" dirty="0" smtClean="0"/>
              <a:t>Overview of Timelines, Step Progression Holds, Probationary Period, and Alternate Series Promotions </a:t>
            </a:r>
          </a:p>
          <a:p>
            <a:pPr marL="463550" indent="-463550">
              <a:buClr>
                <a:schemeClr val="tx2"/>
              </a:buClr>
              <a:buFont typeface="Wingdings" panose="05000000000000000000" pitchFamily="2" charset="2"/>
              <a:buChar char="Ø"/>
            </a:pPr>
            <a:r>
              <a:rPr lang="en-US" sz="3200" dirty="0" smtClean="0"/>
              <a:t>Learn the NEW </a:t>
            </a:r>
            <a:r>
              <a:rPr lang="en-US" sz="3200" dirty="0" err="1"/>
              <a:t>NeoGov</a:t>
            </a:r>
            <a:r>
              <a:rPr lang="en-US" sz="3200" dirty="0"/>
              <a:t> PERFORM Evaluation Tracking </a:t>
            </a:r>
            <a:r>
              <a:rPr lang="en-US" sz="3200" dirty="0" smtClean="0"/>
              <a:t>Software</a:t>
            </a:r>
          </a:p>
          <a:p>
            <a:pPr marL="463550" indent="-463550">
              <a:buClr>
                <a:schemeClr val="tx2"/>
              </a:buClr>
              <a:buFont typeface="Wingdings" panose="05000000000000000000" pitchFamily="2" charset="2"/>
              <a:buChar char="Ø"/>
            </a:pPr>
            <a:endParaRPr lang="en-US" dirty="0"/>
          </a:p>
        </p:txBody>
      </p:sp>
      <p:sp>
        <p:nvSpPr>
          <p:cNvPr id="14" name="Title 13"/>
          <p:cNvSpPr>
            <a:spLocks noGrp="1"/>
          </p:cNvSpPr>
          <p:nvPr>
            <p:ph type="title"/>
          </p:nvPr>
        </p:nvSpPr>
        <p:spPr/>
        <p:txBody>
          <a:bodyPr/>
          <a:lstStyle/>
          <a:p>
            <a:r>
              <a:rPr lang="en-US" dirty="0" smtClean="0"/>
              <a:t>Learning objectives</a:t>
            </a:r>
            <a:endParaRPr lang="en-US" dirty="0"/>
          </a:p>
        </p:txBody>
      </p:sp>
    </p:spTree>
    <p:extLst>
      <p:ext uri="{BB962C8B-B14F-4D97-AF65-F5344CB8AC3E}">
        <p14:creationId xmlns:p14="http://schemas.microsoft.com/office/powerpoint/2010/main" val="3814102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stretch>
            <a:fillRect/>
          </a:stretch>
        </p:blipFill>
        <p:spPr>
          <a:xfrm>
            <a:off x="0" y="0"/>
            <a:ext cx="12188825" cy="762000"/>
          </a:xfrm>
          <a:prstGeom prst="rect">
            <a:avLst/>
          </a:prstGeom>
        </p:spPr>
      </p:pic>
      <p:pic>
        <p:nvPicPr>
          <p:cNvPr id="11" name="Picture 10"/>
          <p:cNvPicPr>
            <a:picLocks noChangeAspect="1"/>
          </p:cNvPicPr>
          <p:nvPr/>
        </p:nvPicPr>
        <p:blipFill>
          <a:blip r:embed="rId4"/>
          <a:stretch>
            <a:fillRect/>
          </a:stretch>
        </p:blipFill>
        <p:spPr>
          <a:xfrm>
            <a:off x="4234340" y="114210"/>
            <a:ext cx="7954485" cy="647790"/>
          </a:xfrm>
          <a:prstGeom prst="rect">
            <a:avLst/>
          </a:prstGeom>
        </p:spPr>
      </p:pic>
      <p:sp>
        <p:nvSpPr>
          <p:cNvPr id="12" name="Content Placeholder 2"/>
          <p:cNvSpPr txBox="1">
            <a:spLocks/>
          </p:cNvSpPr>
          <p:nvPr/>
        </p:nvSpPr>
        <p:spPr>
          <a:xfrm>
            <a:off x="912812" y="2286000"/>
            <a:ext cx="9717542" cy="4023360"/>
          </a:xfrm>
          <a:prstGeom prst="rect">
            <a:avLst/>
          </a:prstGeom>
        </p:spPr>
        <p:txBody>
          <a:bodyPr/>
          <a:lstStyle>
            <a:lvl1pPr marL="91413" indent="-91413" algn="l" defTabSz="914126"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199" kern="1200">
                <a:solidFill>
                  <a:schemeClr val="tx1"/>
                </a:solidFill>
                <a:latin typeface="+mn-lt"/>
                <a:ea typeface="+mn-ea"/>
                <a:cs typeface="+mn-cs"/>
              </a:defRPr>
            </a:lvl1pPr>
            <a:lvl2pPr marL="265096" indent="-137119" algn="l" defTabSz="914126" rtl="0" eaLnBrk="1" latinLnBrk="0" hangingPunct="1">
              <a:lnSpc>
                <a:spcPct val="90000"/>
              </a:lnSpc>
              <a:spcBef>
                <a:spcPts val="200"/>
              </a:spcBef>
              <a:spcAft>
                <a:spcPts val="400"/>
              </a:spcAft>
              <a:buClr>
                <a:schemeClr val="accent1"/>
              </a:buClr>
              <a:buFont typeface="Wingdings 3" pitchFamily="18" charset="2"/>
              <a:buChar char=""/>
              <a:defRPr sz="1799" kern="1200">
                <a:solidFill>
                  <a:schemeClr val="tx1"/>
                </a:solidFill>
                <a:latin typeface="+mn-lt"/>
                <a:ea typeface="+mn-ea"/>
                <a:cs typeface="+mn-cs"/>
              </a:defRPr>
            </a:lvl2pPr>
            <a:lvl3pPr marL="447922"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182"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007"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126"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386"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5787"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047"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463550" indent="-463550">
              <a:buClr>
                <a:schemeClr val="tx2"/>
              </a:buClr>
              <a:buFont typeface="Wingdings" panose="05000000000000000000" pitchFamily="2" charset="2"/>
              <a:buChar char="Ø"/>
            </a:pPr>
            <a:endParaRPr lang="en-US" dirty="0"/>
          </a:p>
        </p:txBody>
      </p:sp>
      <p:sp>
        <p:nvSpPr>
          <p:cNvPr id="14" name="Title 13"/>
          <p:cNvSpPr>
            <a:spLocks noGrp="1"/>
          </p:cNvSpPr>
          <p:nvPr>
            <p:ph type="title"/>
          </p:nvPr>
        </p:nvSpPr>
        <p:spPr/>
        <p:txBody>
          <a:bodyPr/>
          <a:lstStyle/>
          <a:p>
            <a:r>
              <a:rPr lang="en-US" dirty="0" smtClean="0"/>
              <a:t>Importance of Performance Evaluations</a:t>
            </a:r>
            <a:endParaRPr lang="en-US" dirty="0"/>
          </a:p>
        </p:txBody>
      </p:sp>
      <p:sp>
        <p:nvSpPr>
          <p:cNvPr id="6" name="Content Placeholder 2"/>
          <p:cNvSpPr txBox="1">
            <a:spLocks/>
          </p:cNvSpPr>
          <p:nvPr/>
        </p:nvSpPr>
        <p:spPr>
          <a:xfrm>
            <a:off x="1065212" y="1981200"/>
            <a:ext cx="9717542" cy="4480560"/>
          </a:xfrm>
          <a:prstGeom prst="rect">
            <a:avLst/>
          </a:prstGeom>
        </p:spPr>
        <p:txBody>
          <a:bodyPr/>
          <a:lstStyle>
            <a:lvl1pPr marL="91413" indent="-91413" algn="l" defTabSz="914126"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199" kern="1200">
                <a:solidFill>
                  <a:schemeClr val="tx1"/>
                </a:solidFill>
                <a:latin typeface="+mn-lt"/>
                <a:ea typeface="+mn-ea"/>
                <a:cs typeface="+mn-cs"/>
              </a:defRPr>
            </a:lvl1pPr>
            <a:lvl2pPr marL="265096" indent="-137119" algn="l" defTabSz="914126" rtl="0" eaLnBrk="1" latinLnBrk="0" hangingPunct="1">
              <a:lnSpc>
                <a:spcPct val="90000"/>
              </a:lnSpc>
              <a:spcBef>
                <a:spcPts val="200"/>
              </a:spcBef>
              <a:spcAft>
                <a:spcPts val="400"/>
              </a:spcAft>
              <a:buClr>
                <a:schemeClr val="accent1"/>
              </a:buClr>
              <a:buFont typeface="Wingdings 3" pitchFamily="18" charset="2"/>
              <a:buChar char=""/>
              <a:defRPr sz="1799" kern="1200">
                <a:solidFill>
                  <a:schemeClr val="tx1"/>
                </a:solidFill>
                <a:latin typeface="+mn-lt"/>
                <a:ea typeface="+mn-ea"/>
                <a:cs typeface="+mn-cs"/>
              </a:defRPr>
            </a:lvl2pPr>
            <a:lvl3pPr marL="447922"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182"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007"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126"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386"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5787"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047"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463550" indent="-463550">
              <a:buClr>
                <a:schemeClr val="tx2"/>
              </a:buClr>
              <a:buFont typeface="Wingdings" panose="05000000000000000000" pitchFamily="2" charset="2"/>
              <a:buChar char="Ø"/>
            </a:pPr>
            <a:r>
              <a:rPr lang="en-US" sz="3200" dirty="0"/>
              <a:t>Communication tool</a:t>
            </a:r>
          </a:p>
          <a:p>
            <a:pPr marL="966319" lvl="3" indent="-463550">
              <a:buClr>
                <a:schemeClr val="tx2"/>
              </a:buClr>
              <a:buFont typeface="Wingdings" panose="05000000000000000000" pitchFamily="2" charset="2"/>
              <a:buChar char="§"/>
            </a:pPr>
            <a:r>
              <a:rPr lang="en-US" sz="3200" dirty="0"/>
              <a:t>Critical tool for supervisors and managers to ensure clear, regular, constructive feedback to employees</a:t>
            </a:r>
          </a:p>
          <a:p>
            <a:pPr marL="966319" lvl="3" indent="-463550">
              <a:buClr>
                <a:schemeClr val="tx2"/>
              </a:buClr>
              <a:buFont typeface="Wingdings" panose="05000000000000000000" pitchFamily="2" charset="2"/>
              <a:buChar char="§"/>
            </a:pPr>
            <a:r>
              <a:rPr lang="en-US" sz="3200" dirty="0" smtClean="0"/>
              <a:t>Should </a:t>
            </a:r>
            <a:r>
              <a:rPr lang="en-US" sz="3200" dirty="0"/>
              <a:t>be utilized to give honest, </a:t>
            </a:r>
            <a:r>
              <a:rPr lang="en-US" sz="3200" dirty="0" smtClean="0"/>
              <a:t>clear, relevant</a:t>
            </a:r>
            <a:r>
              <a:rPr lang="en-US" sz="3200" dirty="0"/>
              <a:t>, and meaningful </a:t>
            </a:r>
            <a:r>
              <a:rPr lang="en-US" sz="3200" dirty="0" smtClean="0"/>
              <a:t>feedback.</a:t>
            </a:r>
          </a:p>
          <a:p>
            <a:pPr marL="966319" lvl="3" indent="-463550">
              <a:buClr>
                <a:schemeClr val="tx2"/>
              </a:buClr>
              <a:buFont typeface="Wingdings" panose="05000000000000000000" pitchFamily="2" charset="2"/>
              <a:buChar char="§"/>
            </a:pPr>
            <a:r>
              <a:rPr lang="en-US" sz="3200" dirty="0" smtClean="0"/>
              <a:t>If </a:t>
            </a:r>
            <a:r>
              <a:rPr lang="en-US" sz="3200" dirty="0"/>
              <a:t>properly </a:t>
            </a:r>
            <a:r>
              <a:rPr lang="en-US" sz="3200" dirty="0" smtClean="0"/>
              <a:t>done, </a:t>
            </a:r>
            <a:endParaRPr lang="en-US" sz="3200" dirty="0"/>
          </a:p>
          <a:p>
            <a:pPr marL="1432523" lvl="6" indent="-463550">
              <a:buClr>
                <a:schemeClr val="tx2"/>
              </a:buClr>
              <a:buFont typeface="Arial" panose="020B0604020202020204" pitchFamily="34" charset="0"/>
              <a:buChar char="•"/>
            </a:pPr>
            <a:r>
              <a:rPr lang="en-US" sz="3200" dirty="0" smtClean="0"/>
              <a:t>Recognize good performance; and</a:t>
            </a:r>
          </a:p>
          <a:p>
            <a:pPr marL="1432523" lvl="6" indent="-463550">
              <a:buClr>
                <a:schemeClr val="tx2"/>
              </a:buClr>
              <a:buFont typeface="Arial" panose="020B0604020202020204" pitchFamily="34" charset="0"/>
              <a:buChar char="•"/>
            </a:pPr>
            <a:r>
              <a:rPr lang="en-US" sz="3200" dirty="0" smtClean="0"/>
              <a:t>Identify specific performance deficiencies</a:t>
            </a:r>
            <a:endParaRPr lang="en-US" sz="3200" dirty="0"/>
          </a:p>
        </p:txBody>
      </p:sp>
    </p:spTree>
    <p:extLst>
      <p:ext uri="{BB962C8B-B14F-4D97-AF65-F5344CB8AC3E}">
        <p14:creationId xmlns:p14="http://schemas.microsoft.com/office/powerpoint/2010/main" val="4055566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stretch>
            <a:fillRect/>
          </a:stretch>
        </p:blipFill>
        <p:spPr>
          <a:xfrm>
            <a:off x="0" y="0"/>
            <a:ext cx="12188825" cy="762000"/>
          </a:xfrm>
          <a:prstGeom prst="rect">
            <a:avLst/>
          </a:prstGeom>
        </p:spPr>
      </p:pic>
      <p:pic>
        <p:nvPicPr>
          <p:cNvPr id="11" name="Picture 10"/>
          <p:cNvPicPr>
            <a:picLocks noChangeAspect="1"/>
          </p:cNvPicPr>
          <p:nvPr/>
        </p:nvPicPr>
        <p:blipFill>
          <a:blip r:embed="rId4"/>
          <a:stretch>
            <a:fillRect/>
          </a:stretch>
        </p:blipFill>
        <p:spPr>
          <a:xfrm>
            <a:off x="4234340" y="114210"/>
            <a:ext cx="7954485" cy="647790"/>
          </a:xfrm>
          <a:prstGeom prst="rect">
            <a:avLst/>
          </a:prstGeom>
        </p:spPr>
      </p:pic>
      <p:sp>
        <p:nvSpPr>
          <p:cNvPr id="12" name="Content Placeholder 2"/>
          <p:cNvSpPr txBox="1">
            <a:spLocks/>
          </p:cNvSpPr>
          <p:nvPr/>
        </p:nvSpPr>
        <p:spPr>
          <a:xfrm>
            <a:off x="912812" y="2286000"/>
            <a:ext cx="9717542" cy="4023360"/>
          </a:xfrm>
          <a:prstGeom prst="rect">
            <a:avLst/>
          </a:prstGeom>
        </p:spPr>
        <p:txBody>
          <a:bodyPr/>
          <a:lstStyle>
            <a:lvl1pPr marL="91413" indent="-91413" algn="l" defTabSz="914126"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199" kern="1200">
                <a:solidFill>
                  <a:schemeClr val="tx1"/>
                </a:solidFill>
                <a:latin typeface="+mn-lt"/>
                <a:ea typeface="+mn-ea"/>
                <a:cs typeface="+mn-cs"/>
              </a:defRPr>
            </a:lvl1pPr>
            <a:lvl2pPr marL="265096" indent="-137119" algn="l" defTabSz="914126" rtl="0" eaLnBrk="1" latinLnBrk="0" hangingPunct="1">
              <a:lnSpc>
                <a:spcPct val="90000"/>
              </a:lnSpc>
              <a:spcBef>
                <a:spcPts val="200"/>
              </a:spcBef>
              <a:spcAft>
                <a:spcPts val="400"/>
              </a:spcAft>
              <a:buClr>
                <a:schemeClr val="accent1"/>
              </a:buClr>
              <a:buFont typeface="Wingdings 3" pitchFamily="18" charset="2"/>
              <a:buChar char=""/>
              <a:defRPr sz="1799" kern="1200">
                <a:solidFill>
                  <a:schemeClr val="tx1"/>
                </a:solidFill>
                <a:latin typeface="+mn-lt"/>
                <a:ea typeface="+mn-ea"/>
                <a:cs typeface="+mn-cs"/>
              </a:defRPr>
            </a:lvl2pPr>
            <a:lvl3pPr marL="447922"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182"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007"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126"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386"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5787"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047"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463550" indent="-463550">
              <a:buClr>
                <a:schemeClr val="tx2"/>
              </a:buClr>
              <a:buFont typeface="Wingdings" panose="05000000000000000000" pitchFamily="2" charset="2"/>
              <a:buChar char="Ø"/>
            </a:pPr>
            <a:endParaRPr lang="en-US" dirty="0"/>
          </a:p>
        </p:txBody>
      </p:sp>
      <p:sp>
        <p:nvSpPr>
          <p:cNvPr id="14" name="Title 13"/>
          <p:cNvSpPr>
            <a:spLocks noGrp="1"/>
          </p:cNvSpPr>
          <p:nvPr>
            <p:ph type="title"/>
          </p:nvPr>
        </p:nvSpPr>
        <p:spPr/>
        <p:txBody>
          <a:bodyPr/>
          <a:lstStyle/>
          <a:p>
            <a:r>
              <a:rPr lang="en-US" dirty="0" smtClean="0"/>
              <a:t>Importance of Performance Evaluations</a:t>
            </a:r>
            <a:endParaRPr lang="en-US" dirty="0"/>
          </a:p>
        </p:txBody>
      </p:sp>
      <p:sp>
        <p:nvSpPr>
          <p:cNvPr id="6" name="Content Placeholder 2"/>
          <p:cNvSpPr txBox="1">
            <a:spLocks/>
          </p:cNvSpPr>
          <p:nvPr/>
        </p:nvSpPr>
        <p:spPr>
          <a:xfrm>
            <a:off x="1065212" y="1981200"/>
            <a:ext cx="9717542" cy="4480560"/>
          </a:xfrm>
          <a:prstGeom prst="rect">
            <a:avLst/>
          </a:prstGeom>
        </p:spPr>
        <p:txBody>
          <a:bodyPr/>
          <a:lstStyle>
            <a:lvl1pPr marL="91413" indent="-91413" algn="l" defTabSz="914126"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199" kern="1200">
                <a:solidFill>
                  <a:schemeClr val="tx1"/>
                </a:solidFill>
                <a:latin typeface="+mn-lt"/>
                <a:ea typeface="+mn-ea"/>
                <a:cs typeface="+mn-cs"/>
              </a:defRPr>
            </a:lvl1pPr>
            <a:lvl2pPr marL="265096" indent="-137119" algn="l" defTabSz="914126" rtl="0" eaLnBrk="1" latinLnBrk="0" hangingPunct="1">
              <a:lnSpc>
                <a:spcPct val="90000"/>
              </a:lnSpc>
              <a:spcBef>
                <a:spcPts val="200"/>
              </a:spcBef>
              <a:spcAft>
                <a:spcPts val="400"/>
              </a:spcAft>
              <a:buClr>
                <a:schemeClr val="accent1"/>
              </a:buClr>
              <a:buFont typeface="Wingdings 3" pitchFamily="18" charset="2"/>
              <a:buChar char=""/>
              <a:defRPr sz="1799" kern="1200">
                <a:solidFill>
                  <a:schemeClr val="tx1"/>
                </a:solidFill>
                <a:latin typeface="+mn-lt"/>
                <a:ea typeface="+mn-ea"/>
                <a:cs typeface="+mn-cs"/>
              </a:defRPr>
            </a:lvl2pPr>
            <a:lvl3pPr marL="447922"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182"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007"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126"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386"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5787"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047"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463550" indent="-463550">
              <a:buClr>
                <a:schemeClr val="tx2"/>
              </a:buClr>
              <a:buFont typeface="Wingdings" panose="05000000000000000000" pitchFamily="2" charset="2"/>
              <a:buChar char="Ø"/>
            </a:pPr>
            <a:r>
              <a:rPr lang="en-US" sz="3200" dirty="0" smtClean="0"/>
              <a:t>Performance Evaluations also:</a:t>
            </a:r>
          </a:p>
          <a:p>
            <a:pPr marL="966319" lvl="3" indent="-463550">
              <a:buClr>
                <a:schemeClr val="tx2"/>
              </a:buClr>
              <a:buFont typeface="Wingdings" panose="05000000000000000000" pitchFamily="2" charset="2"/>
              <a:buChar char="§"/>
            </a:pPr>
            <a:r>
              <a:rPr lang="en-US" sz="3200" dirty="0" smtClean="0"/>
              <a:t>Supports </a:t>
            </a:r>
            <a:r>
              <a:rPr lang="en-US" sz="3200" dirty="0"/>
              <a:t>disciplinary actions</a:t>
            </a:r>
          </a:p>
          <a:p>
            <a:pPr marL="966319" lvl="3" indent="-463550">
              <a:buClr>
                <a:schemeClr val="tx2"/>
              </a:buClr>
              <a:buFont typeface="Wingdings" panose="05000000000000000000" pitchFamily="2" charset="2"/>
              <a:buChar char="§"/>
            </a:pPr>
            <a:r>
              <a:rPr lang="en-US" sz="3200" dirty="0"/>
              <a:t>Serves as important evidence in legal proceedings</a:t>
            </a:r>
          </a:p>
          <a:p>
            <a:pPr marL="966319" lvl="3" indent="-463550">
              <a:buClr>
                <a:schemeClr val="tx2"/>
              </a:buClr>
              <a:buFont typeface="Wingdings" panose="05000000000000000000" pitchFamily="2" charset="2"/>
              <a:buChar char="§"/>
            </a:pPr>
            <a:r>
              <a:rPr lang="en-US" sz="3200" dirty="0" smtClean="0"/>
              <a:t>Helps </a:t>
            </a:r>
            <a:r>
              <a:rPr lang="en-US" sz="3200" dirty="0"/>
              <a:t>defend grievances and other legal claims</a:t>
            </a:r>
          </a:p>
          <a:p>
            <a:pPr marL="966319" lvl="3" indent="-463550">
              <a:buClr>
                <a:schemeClr val="tx2"/>
              </a:buClr>
              <a:buFont typeface="Wingdings" panose="05000000000000000000" pitchFamily="2" charset="2"/>
              <a:buChar char="§"/>
            </a:pPr>
            <a:r>
              <a:rPr lang="en-US" sz="3200" dirty="0" smtClean="0"/>
              <a:t>Sets goals for employees</a:t>
            </a:r>
          </a:p>
          <a:p>
            <a:pPr marL="966319" lvl="3" indent="-463550">
              <a:buClr>
                <a:schemeClr val="tx2"/>
              </a:buClr>
              <a:buFont typeface="Wingdings" panose="05000000000000000000" pitchFamily="2" charset="2"/>
              <a:buChar char="§"/>
            </a:pPr>
            <a:r>
              <a:rPr lang="en-US" sz="3200" dirty="0" smtClean="0"/>
              <a:t>Serves as the District’s official record of the employee’s work performance.</a:t>
            </a:r>
          </a:p>
          <a:p>
            <a:pPr marL="463550" indent="-463550">
              <a:spcBef>
                <a:spcPts val="0"/>
              </a:spcBef>
              <a:buClr>
                <a:schemeClr val="tx2"/>
              </a:buClr>
              <a:buFont typeface="Wingdings" panose="05000000000000000000" pitchFamily="2" charset="2"/>
              <a:buChar char="Ø"/>
            </a:pPr>
            <a:r>
              <a:rPr lang="en-US" sz="3200" dirty="0" smtClean="0"/>
              <a:t>Presumption </a:t>
            </a:r>
            <a:r>
              <a:rPr lang="en-US" sz="3200" dirty="0"/>
              <a:t>that performance is good unless problem areas are identified in evaluations</a:t>
            </a:r>
          </a:p>
          <a:p>
            <a:pPr marL="966319" lvl="3" indent="-463550">
              <a:buClr>
                <a:schemeClr val="tx2"/>
              </a:buClr>
              <a:buFont typeface="Wingdings" panose="05000000000000000000" pitchFamily="2" charset="2"/>
              <a:buChar char="§"/>
            </a:pPr>
            <a:endParaRPr lang="en-US" sz="3200" dirty="0"/>
          </a:p>
          <a:p>
            <a:pPr marL="966319" lvl="3" indent="-463550">
              <a:buClr>
                <a:schemeClr val="tx2"/>
              </a:buClr>
              <a:buFont typeface="Wingdings" panose="05000000000000000000" pitchFamily="2" charset="2"/>
              <a:buChar char="§"/>
            </a:pPr>
            <a:endParaRPr lang="en-US" sz="3200" dirty="0"/>
          </a:p>
        </p:txBody>
      </p:sp>
    </p:spTree>
    <p:extLst>
      <p:ext uri="{BB962C8B-B14F-4D97-AF65-F5344CB8AC3E}">
        <p14:creationId xmlns:p14="http://schemas.microsoft.com/office/powerpoint/2010/main" val="2452268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stretch>
            <a:fillRect/>
          </a:stretch>
        </p:blipFill>
        <p:spPr>
          <a:xfrm>
            <a:off x="0" y="0"/>
            <a:ext cx="12188825" cy="762000"/>
          </a:xfrm>
          <a:prstGeom prst="rect">
            <a:avLst/>
          </a:prstGeom>
        </p:spPr>
      </p:pic>
      <p:pic>
        <p:nvPicPr>
          <p:cNvPr id="11" name="Picture 10"/>
          <p:cNvPicPr>
            <a:picLocks noChangeAspect="1"/>
          </p:cNvPicPr>
          <p:nvPr/>
        </p:nvPicPr>
        <p:blipFill>
          <a:blip r:embed="rId4"/>
          <a:stretch>
            <a:fillRect/>
          </a:stretch>
        </p:blipFill>
        <p:spPr>
          <a:xfrm>
            <a:off x="4234340" y="114210"/>
            <a:ext cx="7954485" cy="647790"/>
          </a:xfrm>
          <a:prstGeom prst="rect">
            <a:avLst/>
          </a:prstGeom>
        </p:spPr>
      </p:pic>
      <p:sp>
        <p:nvSpPr>
          <p:cNvPr id="12" name="Content Placeholder 2"/>
          <p:cNvSpPr txBox="1">
            <a:spLocks/>
          </p:cNvSpPr>
          <p:nvPr/>
        </p:nvSpPr>
        <p:spPr>
          <a:xfrm>
            <a:off x="912812" y="2286000"/>
            <a:ext cx="9717542" cy="4023360"/>
          </a:xfrm>
          <a:prstGeom prst="rect">
            <a:avLst/>
          </a:prstGeom>
        </p:spPr>
        <p:txBody>
          <a:bodyPr/>
          <a:lstStyle>
            <a:lvl1pPr marL="91413" indent="-91413" algn="l" defTabSz="914126"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199" kern="1200">
                <a:solidFill>
                  <a:schemeClr val="tx1"/>
                </a:solidFill>
                <a:latin typeface="+mn-lt"/>
                <a:ea typeface="+mn-ea"/>
                <a:cs typeface="+mn-cs"/>
              </a:defRPr>
            </a:lvl1pPr>
            <a:lvl2pPr marL="265096" indent="-137119" algn="l" defTabSz="914126" rtl="0" eaLnBrk="1" latinLnBrk="0" hangingPunct="1">
              <a:lnSpc>
                <a:spcPct val="90000"/>
              </a:lnSpc>
              <a:spcBef>
                <a:spcPts val="200"/>
              </a:spcBef>
              <a:spcAft>
                <a:spcPts val="400"/>
              </a:spcAft>
              <a:buClr>
                <a:schemeClr val="accent1"/>
              </a:buClr>
              <a:buFont typeface="Wingdings 3" pitchFamily="18" charset="2"/>
              <a:buChar char=""/>
              <a:defRPr sz="1799" kern="1200">
                <a:solidFill>
                  <a:schemeClr val="tx1"/>
                </a:solidFill>
                <a:latin typeface="+mn-lt"/>
                <a:ea typeface="+mn-ea"/>
                <a:cs typeface="+mn-cs"/>
              </a:defRPr>
            </a:lvl2pPr>
            <a:lvl3pPr marL="447922"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182"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007"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126"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386"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5787"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047"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463550" indent="-463550">
              <a:buClr>
                <a:schemeClr val="tx2"/>
              </a:buClr>
              <a:buFont typeface="Wingdings" panose="05000000000000000000" pitchFamily="2" charset="2"/>
              <a:buChar char="Ø"/>
            </a:pPr>
            <a:endParaRPr lang="en-US" dirty="0"/>
          </a:p>
        </p:txBody>
      </p:sp>
      <p:sp>
        <p:nvSpPr>
          <p:cNvPr id="14" name="Title 13"/>
          <p:cNvSpPr>
            <a:spLocks noGrp="1"/>
          </p:cNvSpPr>
          <p:nvPr>
            <p:ph type="title"/>
          </p:nvPr>
        </p:nvSpPr>
        <p:spPr/>
        <p:txBody>
          <a:bodyPr/>
          <a:lstStyle/>
          <a:p>
            <a:r>
              <a:rPr lang="en-US" dirty="0" smtClean="0"/>
              <a:t>Importance of Performance Evaluations</a:t>
            </a:r>
            <a:endParaRPr lang="en-US" dirty="0"/>
          </a:p>
        </p:txBody>
      </p:sp>
      <p:sp>
        <p:nvSpPr>
          <p:cNvPr id="6" name="Content Placeholder 2"/>
          <p:cNvSpPr txBox="1">
            <a:spLocks/>
          </p:cNvSpPr>
          <p:nvPr/>
        </p:nvSpPr>
        <p:spPr>
          <a:xfrm>
            <a:off x="1065212" y="2084832"/>
            <a:ext cx="9717542" cy="4376928"/>
          </a:xfrm>
          <a:prstGeom prst="rect">
            <a:avLst/>
          </a:prstGeom>
        </p:spPr>
        <p:txBody>
          <a:bodyPr/>
          <a:lstStyle>
            <a:lvl1pPr marL="91413" indent="-91413" algn="l" defTabSz="914126"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199" kern="1200">
                <a:solidFill>
                  <a:schemeClr val="tx1"/>
                </a:solidFill>
                <a:latin typeface="+mn-lt"/>
                <a:ea typeface="+mn-ea"/>
                <a:cs typeface="+mn-cs"/>
              </a:defRPr>
            </a:lvl1pPr>
            <a:lvl2pPr marL="265096" indent="-137119" algn="l" defTabSz="914126" rtl="0" eaLnBrk="1" latinLnBrk="0" hangingPunct="1">
              <a:lnSpc>
                <a:spcPct val="90000"/>
              </a:lnSpc>
              <a:spcBef>
                <a:spcPts val="200"/>
              </a:spcBef>
              <a:spcAft>
                <a:spcPts val="400"/>
              </a:spcAft>
              <a:buClr>
                <a:schemeClr val="accent1"/>
              </a:buClr>
              <a:buFont typeface="Wingdings 3" pitchFamily="18" charset="2"/>
              <a:buChar char=""/>
              <a:defRPr sz="1799" kern="1200">
                <a:solidFill>
                  <a:schemeClr val="tx1"/>
                </a:solidFill>
                <a:latin typeface="+mn-lt"/>
                <a:ea typeface="+mn-ea"/>
                <a:cs typeface="+mn-cs"/>
              </a:defRPr>
            </a:lvl2pPr>
            <a:lvl3pPr marL="447922"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182"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007"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126"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386"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5787"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047"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463550" indent="-463550">
              <a:buClr>
                <a:schemeClr val="tx2"/>
              </a:buClr>
              <a:buFont typeface="Wingdings" panose="05000000000000000000" pitchFamily="2" charset="2"/>
              <a:buChar char="Ø"/>
            </a:pPr>
            <a:r>
              <a:rPr lang="en-US" sz="3200" dirty="0"/>
              <a:t>Method for periodic review of whether employee:</a:t>
            </a:r>
          </a:p>
          <a:p>
            <a:pPr marL="966319" lvl="3" indent="-463550">
              <a:buClr>
                <a:schemeClr val="tx2"/>
              </a:buClr>
              <a:buFont typeface="Wingdings" panose="05000000000000000000" pitchFamily="2" charset="2"/>
              <a:buChar char="§"/>
            </a:pPr>
            <a:r>
              <a:rPr lang="en-US" sz="3200" dirty="0"/>
              <a:t>Adequately performs essential job functions</a:t>
            </a:r>
          </a:p>
          <a:p>
            <a:pPr marL="966319" lvl="3" indent="-463550">
              <a:buClr>
                <a:schemeClr val="tx2"/>
              </a:buClr>
              <a:buFont typeface="Wingdings" panose="05000000000000000000" pitchFamily="2" charset="2"/>
              <a:buChar char="§"/>
            </a:pPr>
            <a:r>
              <a:rPr lang="en-US" sz="3200" dirty="0"/>
              <a:t>Has necessary job skills</a:t>
            </a:r>
          </a:p>
          <a:p>
            <a:pPr marL="966319" lvl="3" indent="-463550">
              <a:buClr>
                <a:schemeClr val="tx2"/>
              </a:buClr>
              <a:buFont typeface="Wingdings" panose="05000000000000000000" pitchFamily="2" charset="2"/>
              <a:buChar char="§"/>
            </a:pPr>
            <a:r>
              <a:rPr lang="en-US" sz="3200" dirty="0"/>
              <a:t>Is progressing in professional development</a:t>
            </a:r>
          </a:p>
          <a:p>
            <a:pPr marL="966319" lvl="3" indent="-463550">
              <a:buClr>
                <a:schemeClr val="tx2"/>
              </a:buClr>
              <a:buFont typeface="Wingdings" panose="05000000000000000000" pitchFamily="2" charset="2"/>
              <a:buChar char="§"/>
            </a:pPr>
            <a:r>
              <a:rPr lang="en-US" sz="3200" dirty="0"/>
              <a:t>Needs additional training to perform existing duties or before taking on new duties</a:t>
            </a:r>
          </a:p>
          <a:p>
            <a:pPr marL="966319" lvl="3" indent="-463550">
              <a:buClr>
                <a:schemeClr val="tx2"/>
              </a:buClr>
              <a:buFont typeface="Wingdings" panose="05000000000000000000" pitchFamily="2" charset="2"/>
              <a:buChar char="§"/>
            </a:pPr>
            <a:r>
              <a:rPr lang="en-US" sz="3200" dirty="0"/>
              <a:t>Meets quality and productivity trends</a:t>
            </a:r>
          </a:p>
          <a:p>
            <a:pPr marL="966319" lvl="3" indent="-463550">
              <a:buClr>
                <a:schemeClr val="tx2"/>
              </a:buClr>
              <a:buFont typeface="Wingdings" panose="05000000000000000000" pitchFamily="2" charset="2"/>
              <a:buChar char="§"/>
            </a:pPr>
            <a:r>
              <a:rPr lang="en-US" sz="3200" dirty="0"/>
              <a:t>Meets objectives and goals of department</a:t>
            </a:r>
          </a:p>
        </p:txBody>
      </p:sp>
    </p:spTree>
    <p:extLst>
      <p:ext uri="{BB962C8B-B14F-4D97-AF65-F5344CB8AC3E}">
        <p14:creationId xmlns:p14="http://schemas.microsoft.com/office/powerpoint/2010/main" val="548487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stretch>
            <a:fillRect/>
          </a:stretch>
        </p:blipFill>
        <p:spPr>
          <a:xfrm>
            <a:off x="0" y="0"/>
            <a:ext cx="12188825" cy="762000"/>
          </a:xfrm>
          <a:prstGeom prst="rect">
            <a:avLst/>
          </a:prstGeom>
        </p:spPr>
      </p:pic>
      <p:pic>
        <p:nvPicPr>
          <p:cNvPr id="11" name="Picture 10"/>
          <p:cNvPicPr>
            <a:picLocks noChangeAspect="1"/>
          </p:cNvPicPr>
          <p:nvPr/>
        </p:nvPicPr>
        <p:blipFill>
          <a:blip r:embed="rId4"/>
          <a:stretch>
            <a:fillRect/>
          </a:stretch>
        </p:blipFill>
        <p:spPr>
          <a:xfrm>
            <a:off x="4234340" y="114210"/>
            <a:ext cx="7954485" cy="647790"/>
          </a:xfrm>
          <a:prstGeom prst="rect">
            <a:avLst/>
          </a:prstGeom>
        </p:spPr>
      </p:pic>
      <p:sp>
        <p:nvSpPr>
          <p:cNvPr id="12" name="Content Placeholder 2"/>
          <p:cNvSpPr txBox="1">
            <a:spLocks/>
          </p:cNvSpPr>
          <p:nvPr/>
        </p:nvSpPr>
        <p:spPr>
          <a:xfrm>
            <a:off x="912812" y="2286000"/>
            <a:ext cx="9717542" cy="4023360"/>
          </a:xfrm>
          <a:prstGeom prst="rect">
            <a:avLst/>
          </a:prstGeom>
        </p:spPr>
        <p:txBody>
          <a:bodyPr/>
          <a:lstStyle>
            <a:lvl1pPr marL="91413" indent="-91413" algn="l" defTabSz="914126"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199" kern="1200">
                <a:solidFill>
                  <a:schemeClr val="tx1"/>
                </a:solidFill>
                <a:latin typeface="+mn-lt"/>
                <a:ea typeface="+mn-ea"/>
                <a:cs typeface="+mn-cs"/>
              </a:defRPr>
            </a:lvl1pPr>
            <a:lvl2pPr marL="265096" indent="-137119" algn="l" defTabSz="914126" rtl="0" eaLnBrk="1" latinLnBrk="0" hangingPunct="1">
              <a:lnSpc>
                <a:spcPct val="90000"/>
              </a:lnSpc>
              <a:spcBef>
                <a:spcPts val="200"/>
              </a:spcBef>
              <a:spcAft>
                <a:spcPts val="400"/>
              </a:spcAft>
              <a:buClr>
                <a:schemeClr val="accent1"/>
              </a:buClr>
              <a:buFont typeface="Wingdings 3" pitchFamily="18" charset="2"/>
              <a:buChar char=""/>
              <a:defRPr sz="1799" kern="1200">
                <a:solidFill>
                  <a:schemeClr val="tx1"/>
                </a:solidFill>
                <a:latin typeface="+mn-lt"/>
                <a:ea typeface="+mn-ea"/>
                <a:cs typeface="+mn-cs"/>
              </a:defRPr>
            </a:lvl2pPr>
            <a:lvl3pPr marL="447922"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182"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007"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126"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386"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5787"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047"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463550" indent="-463550">
              <a:buClr>
                <a:schemeClr val="tx2"/>
              </a:buClr>
              <a:buFont typeface="Wingdings" panose="05000000000000000000" pitchFamily="2" charset="2"/>
              <a:buChar char="Ø"/>
            </a:pPr>
            <a:endParaRPr lang="en-US" dirty="0"/>
          </a:p>
        </p:txBody>
      </p:sp>
      <p:sp>
        <p:nvSpPr>
          <p:cNvPr id="14" name="Title 13"/>
          <p:cNvSpPr>
            <a:spLocks noGrp="1"/>
          </p:cNvSpPr>
          <p:nvPr>
            <p:ph type="title"/>
          </p:nvPr>
        </p:nvSpPr>
        <p:spPr/>
        <p:txBody>
          <a:bodyPr/>
          <a:lstStyle/>
          <a:p>
            <a:r>
              <a:rPr lang="en-US" dirty="0" smtClean="0"/>
              <a:t>Importance of Performance Evaluations</a:t>
            </a:r>
            <a:endParaRPr lang="en-US" dirty="0"/>
          </a:p>
        </p:txBody>
      </p:sp>
      <p:sp>
        <p:nvSpPr>
          <p:cNvPr id="6" name="Content Placeholder 2"/>
          <p:cNvSpPr txBox="1">
            <a:spLocks/>
          </p:cNvSpPr>
          <p:nvPr/>
        </p:nvSpPr>
        <p:spPr>
          <a:xfrm>
            <a:off x="1065212" y="1828800"/>
            <a:ext cx="9717542" cy="4632960"/>
          </a:xfrm>
          <a:prstGeom prst="rect">
            <a:avLst/>
          </a:prstGeom>
        </p:spPr>
        <p:txBody>
          <a:bodyPr/>
          <a:lstStyle>
            <a:lvl1pPr marL="91413" indent="-91413" algn="l" defTabSz="914126"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199" kern="1200">
                <a:solidFill>
                  <a:schemeClr val="tx1"/>
                </a:solidFill>
                <a:latin typeface="+mn-lt"/>
                <a:ea typeface="+mn-ea"/>
                <a:cs typeface="+mn-cs"/>
              </a:defRPr>
            </a:lvl1pPr>
            <a:lvl2pPr marL="265096" indent="-137119" algn="l" defTabSz="914126" rtl="0" eaLnBrk="1" latinLnBrk="0" hangingPunct="1">
              <a:lnSpc>
                <a:spcPct val="90000"/>
              </a:lnSpc>
              <a:spcBef>
                <a:spcPts val="200"/>
              </a:spcBef>
              <a:spcAft>
                <a:spcPts val="400"/>
              </a:spcAft>
              <a:buClr>
                <a:schemeClr val="accent1"/>
              </a:buClr>
              <a:buFont typeface="Wingdings 3" pitchFamily="18" charset="2"/>
              <a:buChar char=""/>
              <a:defRPr sz="1799" kern="1200">
                <a:solidFill>
                  <a:schemeClr val="tx1"/>
                </a:solidFill>
                <a:latin typeface="+mn-lt"/>
                <a:ea typeface="+mn-ea"/>
                <a:cs typeface="+mn-cs"/>
              </a:defRPr>
            </a:lvl2pPr>
            <a:lvl3pPr marL="447922"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182"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007"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126"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386"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5787"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047" indent="-137119" algn="l" defTabSz="914126"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463550" lvl="1" indent="-463550">
              <a:spcBef>
                <a:spcPts val="1200"/>
              </a:spcBef>
              <a:spcAft>
                <a:spcPts val="200"/>
              </a:spcAft>
              <a:buClr>
                <a:schemeClr val="tx2"/>
              </a:buClr>
              <a:buSzPct val="100000"/>
              <a:buFont typeface="Wingdings" panose="05000000000000000000" pitchFamily="2" charset="2"/>
              <a:buChar char="Ø"/>
            </a:pPr>
            <a:r>
              <a:rPr lang="en-US" sz="3200" dirty="0" smtClean="0"/>
              <a:t>Accreditation, Standard III, A.</a:t>
            </a:r>
          </a:p>
          <a:p>
            <a:pPr marL="461963" lvl="1" indent="0">
              <a:spcBef>
                <a:spcPts val="1200"/>
              </a:spcBef>
              <a:spcAft>
                <a:spcPts val="200"/>
              </a:spcAft>
              <a:buClr>
                <a:schemeClr val="tx2"/>
              </a:buClr>
              <a:buSzPct val="100000"/>
              <a:buNone/>
            </a:pPr>
            <a:r>
              <a:rPr lang="en-US" sz="2900" i="1" dirty="0" smtClean="0"/>
              <a:t>“5.  The </a:t>
            </a:r>
            <a:r>
              <a:rPr lang="en-US" sz="2900" i="1" dirty="0"/>
              <a:t>institution assures the effectiveness of its human resources by evaluating all personnel systematically and at </a:t>
            </a:r>
            <a:r>
              <a:rPr lang="en-US" sz="2900" b="1" i="1" u="sng" dirty="0"/>
              <a:t>stated intervals</a:t>
            </a:r>
            <a:r>
              <a:rPr lang="en-US" sz="2900" i="1" dirty="0"/>
              <a:t>. The institution establishes written criteria for evaluating all personnel, including performance of assigned duties and participation in institutional responsibilities and other activities appropriate to their expertise. Evaluation processes seek to assess effectiveness of personnel and encourage improvement. Actions taken following evaluations are </a:t>
            </a:r>
            <a:r>
              <a:rPr lang="en-US" sz="2900" b="1" i="1" u="sng" dirty="0"/>
              <a:t>formal, timely, and documented</a:t>
            </a:r>
            <a:r>
              <a:rPr lang="en-US" sz="2900" i="1" dirty="0" smtClean="0"/>
              <a:t>.”</a:t>
            </a:r>
            <a:endParaRPr lang="en-US" sz="2900" i="1" dirty="0"/>
          </a:p>
        </p:txBody>
      </p:sp>
    </p:spTree>
    <p:extLst>
      <p:ext uri="{BB962C8B-B14F-4D97-AF65-F5344CB8AC3E}">
        <p14:creationId xmlns:p14="http://schemas.microsoft.com/office/powerpoint/2010/main" val="3645835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Classified Evaluations</a:t>
            </a:r>
            <a:endParaRPr lang="en-US" dirty="0"/>
          </a:p>
        </p:txBody>
      </p:sp>
      <p:sp>
        <p:nvSpPr>
          <p:cNvPr id="3" name="Subtitle 2"/>
          <p:cNvSpPr>
            <a:spLocks noGrp="1"/>
          </p:cNvSpPr>
          <p:nvPr>
            <p:ph type="subTitle" idx="1"/>
          </p:nvPr>
        </p:nvSpPr>
        <p:spPr/>
        <p:txBody>
          <a:bodyPr/>
          <a:lstStyle/>
          <a:p>
            <a:r>
              <a:rPr lang="en-US" dirty="0" smtClean="0"/>
              <a:t>Paola Lopez</a:t>
            </a:r>
          </a:p>
          <a:p>
            <a:r>
              <a:rPr lang="en-US" dirty="0" smtClean="0"/>
              <a:t>Human Resources Technician</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Outcomes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 Distinguish differences in evaluations by classification</a:t>
            </a:r>
          </a:p>
          <a:p>
            <a:pPr>
              <a:buFont typeface="Wingdings" panose="05000000000000000000" pitchFamily="2" charset="2"/>
              <a:buChar char="v"/>
            </a:pPr>
            <a:r>
              <a:rPr lang="en-US" dirty="0" smtClean="0"/>
              <a:t> Explain probationary period for classified employees</a:t>
            </a:r>
          </a:p>
          <a:p>
            <a:pPr>
              <a:buFont typeface="Wingdings" panose="05000000000000000000" pitchFamily="2" charset="2"/>
              <a:buChar char="v"/>
            </a:pPr>
            <a:r>
              <a:rPr lang="en-US" dirty="0" smtClean="0"/>
              <a:t> Review the Step Progression Hold process</a:t>
            </a:r>
          </a:p>
          <a:p>
            <a:pPr>
              <a:buFont typeface="Wingdings" panose="05000000000000000000" pitchFamily="2" charset="2"/>
              <a:buChar char="v"/>
            </a:pPr>
            <a:r>
              <a:rPr lang="en-US" dirty="0" smtClean="0"/>
              <a:t> Describe Alternate Series evaluations </a:t>
            </a:r>
          </a:p>
          <a:p>
            <a:endParaRPr lang="en-US" dirty="0"/>
          </a:p>
        </p:txBody>
      </p:sp>
    </p:spTree>
    <p:extLst>
      <p:ext uri="{BB962C8B-B14F-4D97-AF65-F5344CB8AC3E}">
        <p14:creationId xmlns:p14="http://schemas.microsoft.com/office/powerpoint/2010/main" val="56230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305876" y="990600"/>
            <a:ext cx="9143538" cy="609600"/>
          </a:xfrm>
        </p:spPr>
        <p:txBody>
          <a:bodyPr>
            <a:normAutofit fontScale="90000"/>
          </a:bodyPr>
          <a:lstStyle/>
          <a:p>
            <a:r>
              <a:rPr lang="en-US" dirty="0" smtClean="0"/>
              <a:t>CSEA Evaluations</a:t>
            </a:r>
            <a:endParaRPr lang="en-US" dirty="0"/>
          </a:p>
        </p:txBody>
      </p:sp>
      <p:sp>
        <p:nvSpPr>
          <p:cNvPr id="14" name="Content Placeholder 13"/>
          <p:cNvSpPr>
            <a:spLocks noGrp="1"/>
          </p:cNvSpPr>
          <p:nvPr>
            <p:ph idx="1"/>
          </p:nvPr>
        </p:nvSpPr>
        <p:spPr>
          <a:xfrm>
            <a:off x="1334896" y="1828800"/>
            <a:ext cx="9143538" cy="4800600"/>
          </a:xfrm>
        </p:spPr>
        <p:txBody>
          <a:bodyPr>
            <a:normAutofit/>
          </a:bodyPr>
          <a:lstStyle/>
          <a:p>
            <a:r>
              <a:rPr lang="en-US" dirty="0" smtClean="0"/>
              <a:t>Evaluation Schedule:</a:t>
            </a:r>
          </a:p>
          <a:p>
            <a:pPr marL="320040" lvl="1" indent="0">
              <a:buNone/>
            </a:pPr>
            <a:r>
              <a:rPr lang="en-US" dirty="0" smtClean="0"/>
              <a:t> </a:t>
            </a:r>
          </a:p>
          <a:p>
            <a:pPr marL="320040" lvl="1" indent="0">
              <a:buNone/>
            </a:pPr>
            <a:endParaRPr lang="en-US" dirty="0" smtClean="0"/>
          </a:p>
          <a:p>
            <a:pPr lvl="1"/>
            <a:endParaRPr lang="en-US" dirty="0" smtClean="0"/>
          </a:p>
          <a:p>
            <a:pPr lvl="1"/>
            <a:endParaRPr lang="en-US" dirty="0" smtClean="0"/>
          </a:p>
          <a:p>
            <a:pPr lvl="1"/>
            <a:endParaRPr lang="en-US" sz="1700" dirty="0" smtClean="0"/>
          </a:p>
          <a:p>
            <a:pPr marL="127977" lvl="1" indent="0">
              <a:buNone/>
            </a:pPr>
            <a:endParaRPr lang="en-US" sz="1700" dirty="0" smtClean="0"/>
          </a:p>
          <a:p>
            <a:pPr lvl="1"/>
            <a:r>
              <a:rPr lang="en-US" sz="1600" dirty="0" smtClean="0"/>
              <a:t>Includes: Full-time, Part-Time, Seasonal and Flexible Employees</a:t>
            </a:r>
          </a:p>
          <a:p>
            <a:pPr lvl="1"/>
            <a:r>
              <a:rPr lang="en-US" sz="1600" dirty="0" smtClean="0"/>
              <a:t>Managers may also issue unscheduled evaluations at the time of a critical incident</a:t>
            </a:r>
          </a:p>
          <a:p>
            <a:r>
              <a:rPr lang="en-US" sz="1600" b="1" dirty="0" smtClean="0"/>
              <a:t>Probationary period is: 130 days in paid status</a:t>
            </a:r>
          </a:p>
          <a:p>
            <a:pPr lvl="1"/>
            <a:r>
              <a:rPr lang="en-US" sz="1600" dirty="0" smtClean="0"/>
              <a:t>Includes: District holidays, partial days worked, and compensatory time</a:t>
            </a:r>
          </a:p>
          <a:p>
            <a:pPr lvl="1"/>
            <a:r>
              <a:rPr lang="en-US" sz="1600" dirty="0" smtClean="0"/>
              <a:t>Excludes: Full work day leaves (paid or unpaid)</a:t>
            </a:r>
          </a:p>
          <a:p>
            <a:pPr marL="127977" lvl="1" indent="0">
              <a:buNone/>
            </a:pPr>
            <a:endParaRPr lang="en-US" sz="1600" dirty="0" smtClean="0"/>
          </a:p>
          <a:p>
            <a:pPr marL="127977" lvl="1" indent="0">
              <a:buNone/>
            </a:pPr>
            <a:endParaRPr lang="en-US" sz="1600" dirty="0" smtClean="0"/>
          </a:p>
          <a:p>
            <a:pPr marL="127977" lvl="1" indent="0">
              <a:buNone/>
            </a:pPr>
            <a:r>
              <a:rPr lang="en-US" sz="1600" dirty="0" smtClean="0"/>
              <a:t>(CSEA contract: Article 21)</a:t>
            </a:r>
            <a:endParaRPr lang="en-US" sz="1600" dirty="0"/>
          </a:p>
        </p:txBody>
      </p:sp>
      <p:graphicFrame>
        <p:nvGraphicFramePr>
          <p:cNvPr id="2" name="Table 1"/>
          <p:cNvGraphicFramePr>
            <a:graphicFrameLocks noGrp="1"/>
          </p:cNvGraphicFramePr>
          <p:nvPr>
            <p:extLst>
              <p:ext uri="{D42A27DB-BD31-4B8C-83A1-F6EECF244321}">
                <p14:modId xmlns:p14="http://schemas.microsoft.com/office/powerpoint/2010/main" val="4229589817"/>
              </p:ext>
            </p:extLst>
          </p:nvPr>
        </p:nvGraphicFramePr>
        <p:xfrm>
          <a:off x="1522412" y="2286000"/>
          <a:ext cx="9390017" cy="1668726"/>
        </p:xfrm>
        <a:graphic>
          <a:graphicData uri="http://schemas.openxmlformats.org/drawingml/2006/table">
            <a:tbl>
              <a:tblPr firstRow="1" bandRow="1">
                <a:tableStyleId>{16D9F66E-5EB9-4882-86FB-DCBF35E3C3E4}</a:tableStyleId>
              </a:tblPr>
              <a:tblGrid>
                <a:gridCol w="2431895">
                  <a:extLst>
                    <a:ext uri="{9D8B030D-6E8A-4147-A177-3AD203B41FA5}">
                      <a16:colId xmlns:a16="http://schemas.microsoft.com/office/drawing/2014/main" val="20000"/>
                    </a:ext>
                  </a:extLst>
                </a:gridCol>
                <a:gridCol w="2253568">
                  <a:extLst>
                    <a:ext uri="{9D8B030D-6E8A-4147-A177-3AD203B41FA5}">
                      <a16:colId xmlns:a16="http://schemas.microsoft.com/office/drawing/2014/main" val="20001"/>
                    </a:ext>
                  </a:extLst>
                </a:gridCol>
                <a:gridCol w="4704554">
                  <a:extLst>
                    <a:ext uri="{9D8B030D-6E8A-4147-A177-3AD203B41FA5}">
                      <a16:colId xmlns:a16="http://schemas.microsoft.com/office/drawing/2014/main" val="20002"/>
                    </a:ext>
                  </a:extLst>
                </a:gridCol>
              </a:tblGrid>
              <a:tr h="363323">
                <a:tc>
                  <a:txBody>
                    <a:bodyPr/>
                    <a:lstStyle/>
                    <a:p>
                      <a:r>
                        <a:rPr lang="en-US" sz="1500" dirty="0" smtClean="0"/>
                        <a:t>Employee Type</a:t>
                      </a:r>
                      <a:endParaRPr lang="en-US" sz="1500" dirty="0"/>
                    </a:p>
                  </a:txBody>
                  <a:tcPr/>
                </a:tc>
                <a:tc>
                  <a:txBody>
                    <a:bodyPr/>
                    <a:lstStyle/>
                    <a:p>
                      <a:r>
                        <a:rPr lang="en-US" sz="1500" dirty="0" smtClean="0"/>
                        <a:t>Initial Evaluation</a:t>
                      </a:r>
                      <a:endParaRPr lang="en-US" sz="1500" dirty="0"/>
                    </a:p>
                  </a:txBody>
                  <a:tcPr/>
                </a:tc>
                <a:tc>
                  <a:txBody>
                    <a:bodyPr/>
                    <a:lstStyle/>
                    <a:p>
                      <a:r>
                        <a:rPr lang="en-US" sz="1500" dirty="0" smtClean="0"/>
                        <a:t>Regular </a:t>
                      </a:r>
                      <a:r>
                        <a:rPr lang="en-US" sz="1500" baseline="0" dirty="0" smtClean="0"/>
                        <a:t>Evaluation Cycle</a:t>
                      </a:r>
                      <a:endParaRPr lang="en-US" sz="1500" dirty="0"/>
                    </a:p>
                  </a:txBody>
                  <a:tcPr/>
                </a:tc>
                <a:extLst>
                  <a:ext uri="{0D108BD9-81ED-4DB2-BD59-A6C34878D82A}">
                    <a16:rowId xmlns:a16="http://schemas.microsoft.com/office/drawing/2014/main" val="10000"/>
                  </a:ext>
                </a:extLst>
              </a:tr>
              <a:tr h="300140">
                <a:tc>
                  <a:txBody>
                    <a:bodyPr/>
                    <a:lstStyle/>
                    <a:p>
                      <a:r>
                        <a:rPr lang="en-US" sz="1500" dirty="0" smtClean="0"/>
                        <a:t>New Employee</a:t>
                      </a:r>
                      <a:endParaRPr lang="en-US" sz="1500" dirty="0"/>
                    </a:p>
                  </a:txBody>
                  <a:tcPr/>
                </a:tc>
                <a:tc>
                  <a:txBody>
                    <a:bodyPr/>
                    <a:lstStyle/>
                    <a:p>
                      <a:r>
                        <a:rPr lang="en-US" sz="1500" dirty="0" smtClean="0"/>
                        <a:t>4 month probationary</a:t>
                      </a:r>
                      <a:endParaRPr lang="en-US" sz="1500" dirty="0"/>
                    </a:p>
                  </a:txBody>
                  <a:tcPr/>
                </a:tc>
                <a:tc>
                  <a:txBody>
                    <a:bodyPr/>
                    <a:lstStyle/>
                    <a:p>
                      <a:r>
                        <a:rPr lang="en-US" sz="1500" dirty="0" smtClean="0"/>
                        <a:t>Annually</a:t>
                      </a:r>
                      <a:r>
                        <a:rPr lang="en-US" sz="1500" baseline="0" dirty="0" smtClean="0"/>
                        <a:t> on original hire date</a:t>
                      </a:r>
                      <a:endParaRPr lang="en-US" sz="1500" dirty="0"/>
                    </a:p>
                  </a:txBody>
                  <a:tcPr/>
                </a:tc>
                <a:extLst>
                  <a:ext uri="{0D108BD9-81ED-4DB2-BD59-A6C34878D82A}">
                    <a16:rowId xmlns:a16="http://schemas.microsoft.com/office/drawing/2014/main" val="10001"/>
                  </a:ext>
                </a:extLst>
              </a:tr>
              <a:tr h="345283">
                <a:tc>
                  <a:txBody>
                    <a:bodyPr/>
                    <a:lstStyle/>
                    <a:p>
                      <a:r>
                        <a:rPr lang="en-US" sz="1500" dirty="0" smtClean="0"/>
                        <a:t>Lateral Transfer</a:t>
                      </a:r>
                      <a:endParaRPr lang="en-US" sz="1500" dirty="0"/>
                    </a:p>
                  </a:txBody>
                  <a:tcPr/>
                </a:tc>
                <a:tc>
                  <a:txBody>
                    <a:bodyPr/>
                    <a:lstStyle/>
                    <a:p>
                      <a:r>
                        <a:rPr lang="en-US" sz="1500" dirty="0" smtClean="0"/>
                        <a:t>4 month probationary</a:t>
                      </a:r>
                      <a:endParaRPr lang="en-US" sz="1500" dirty="0"/>
                    </a:p>
                  </a:txBody>
                  <a:tcPr/>
                </a:tc>
                <a:tc>
                  <a:txBody>
                    <a:bodyPr/>
                    <a:lstStyle/>
                    <a:p>
                      <a:r>
                        <a:rPr lang="en-US" sz="1500" dirty="0" smtClean="0"/>
                        <a:t>Annually on original</a:t>
                      </a:r>
                      <a:r>
                        <a:rPr lang="en-US" sz="1500" baseline="0" dirty="0" smtClean="0"/>
                        <a:t> hire date</a:t>
                      </a:r>
                      <a:endParaRPr lang="en-US" sz="1500" dirty="0"/>
                    </a:p>
                  </a:txBody>
                  <a:tcPr/>
                </a:tc>
                <a:extLst>
                  <a:ext uri="{0D108BD9-81ED-4DB2-BD59-A6C34878D82A}">
                    <a16:rowId xmlns:a16="http://schemas.microsoft.com/office/drawing/2014/main" val="10002"/>
                  </a:ext>
                </a:extLst>
              </a:tr>
              <a:tr h="300140">
                <a:tc>
                  <a:txBody>
                    <a:bodyPr/>
                    <a:lstStyle/>
                    <a:p>
                      <a:r>
                        <a:rPr lang="en-US" sz="1500" dirty="0" smtClean="0"/>
                        <a:t>Transfer to new</a:t>
                      </a:r>
                      <a:r>
                        <a:rPr lang="en-US" sz="1500" baseline="0" dirty="0" smtClean="0"/>
                        <a:t> classification</a:t>
                      </a:r>
                      <a:endParaRPr lang="en-US" sz="1500" dirty="0"/>
                    </a:p>
                  </a:txBody>
                  <a:tcPr/>
                </a:tc>
                <a:tc>
                  <a:txBody>
                    <a:bodyPr/>
                    <a:lstStyle/>
                    <a:p>
                      <a:r>
                        <a:rPr lang="en-US" sz="1500" dirty="0" smtClean="0"/>
                        <a:t>4 month probationary</a:t>
                      </a:r>
                      <a:endParaRPr lang="en-US" sz="1500" dirty="0"/>
                    </a:p>
                  </a:txBody>
                  <a:tcPr/>
                </a:tc>
                <a:tc>
                  <a:txBody>
                    <a:bodyPr/>
                    <a:lstStyle/>
                    <a:p>
                      <a:r>
                        <a:rPr lang="en-US" sz="1500" dirty="0" smtClean="0"/>
                        <a:t>Annually</a:t>
                      </a:r>
                      <a:r>
                        <a:rPr lang="en-US" sz="1500" baseline="0" dirty="0" smtClean="0"/>
                        <a:t> on transfer date</a:t>
                      </a:r>
                      <a:endParaRPr lang="en-US" sz="1500" dirty="0"/>
                    </a:p>
                  </a:txBody>
                  <a:tcPr/>
                </a:tc>
                <a:extLst>
                  <a:ext uri="{0D108BD9-81ED-4DB2-BD59-A6C34878D82A}">
                    <a16:rowId xmlns:a16="http://schemas.microsoft.com/office/drawing/2014/main" val="10003"/>
                  </a:ext>
                </a:extLst>
              </a:tr>
              <a:tr h="300140">
                <a:tc>
                  <a:txBody>
                    <a:bodyPr/>
                    <a:lstStyle/>
                    <a:p>
                      <a:r>
                        <a:rPr lang="en-US" sz="1500" dirty="0" smtClean="0"/>
                        <a:t>Promotion </a:t>
                      </a:r>
                      <a:endParaRPr lang="en-US" sz="1500" dirty="0"/>
                    </a:p>
                  </a:txBody>
                  <a:tcPr/>
                </a:tc>
                <a:tc>
                  <a:txBody>
                    <a:bodyPr/>
                    <a:lstStyle/>
                    <a:p>
                      <a:r>
                        <a:rPr lang="en-US" sz="1500" dirty="0" smtClean="0"/>
                        <a:t>4 month probationary</a:t>
                      </a:r>
                      <a:endParaRPr lang="en-US" sz="1500" dirty="0"/>
                    </a:p>
                  </a:txBody>
                  <a:tcPr/>
                </a:tc>
                <a:tc>
                  <a:txBody>
                    <a:bodyPr/>
                    <a:lstStyle/>
                    <a:p>
                      <a:r>
                        <a:rPr lang="en-US" sz="1500" dirty="0" smtClean="0"/>
                        <a:t>Annually on promotion date</a:t>
                      </a:r>
                      <a:endParaRPr lang="en-US" sz="15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72306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StripedBorder_16x9">
      <a:dk1>
        <a:srgbClr val="404040"/>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Glow Edg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StripedBorder_16x9">
      <a:dk1>
        <a:srgbClr val="404040"/>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Glow Edg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71C9EA2-3281-42E8-8199-7076EBA4928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Integral</Template>
  <TotalTime>0</TotalTime>
  <Words>1295</Words>
  <Application>Microsoft Office PowerPoint</Application>
  <PresentationFormat>Custom</PresentationFormat>
  <Paragraphs>181</Paragraphs>
  <Slides>13</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Euphemia</vt:lpstr>
      <vt:lpstr>Tw Cen MT</vt:lpstr>
      <vt:lpstr>Tw Cen MT Condensed</vt:lpstr>
      <vt:lpstr>Wingdings</vt:lpstr>
      <vt:lpstr>Wingdings 3</vt:lpstr>
      <vt:lpstr>Integral</vt:lpstr>
      <vt:lpstr>NEW NeoGov PERFORM Evaluation Tracking Software &amp; Performance Management Training</vt:lpstr>
      <vt:lpstr>Learning objectives</vt:lpstr>
      <vt:lpstr>Importance of Performance Evaluations</vt:lpstr>
      <vt:lpstr>Importance of Performance Evaluations</vt:lpstr>
      <vt:lpstr>Importance of Performance Evaluations</vt:lpstr>
      <vt:lpstr>Importance of Performance Evaluations</vt:lpstr>
      <vt:lpstr>Classified Evaluations</vt:lpstr>
      <vt:lpstr>Learning Outcomes</vt:lpstr>
      <vt:lpstr>CSEA Evaluations</vt:lpstr>
      <vt:lpstr>Confidential &amp; POA Evaluations</vt:lpstr>
      <vt:lpstr>Classified Management Evaluations</vt:lpstr>
      <vt:lpstr>Alternate Series Evaluations</vt:lpstr>
      <vt:lpstr>Step Progression Hold (sph)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2017-09-12T18:59:05Z</dcterms:created>
  <dcterms:modified xsi:type="dcterms:W3CDTF">2018-10-23T01:10:13Z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TC028010989991</vt:lpwstr>
  </property>
</Properties>
</file>