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62" r:id="rId4"/>
    <p:sldId id="258" r:id="rId5"/>
    <p:sldId id="264" r:id="rId6"/>
    <p:sldId id="259" r:id="rId7"/>
    <p:sldId id="260" r:id="rId8"/>
    <p:sldId id="257" r:id="rId9"/>
    <p:sldId id="267" r:id="rId10"/>
    <p:sldId id="263" r:id="rId11"/>
    <p:sldId id="265" r:id="rId12"/>
    <p:sldId id="270" r:id="rId13"/>
    <p:sldId id="266" r:id="rId14"/>
    <p:sldId id="268" r:id="rId15"/>
    <p:sldId id="269" r:id="rId16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27" autoAdjust="0"/>
  </p:normalViewPr>
  <p:slideViewPr>
    <p:cSldViewPr>
      <p:cViewPr varScale="1">
        <p:scale>
          <a:sx n="58" d="100"/>
          <a:sy n="58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94F77FB-C71E-47A6-AA91-3361E5B7619E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7C5C158-C72A-4CE9-BEB9-8436232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4AE2A-2BF1-4422-A16C-AF14B740C655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C111-9A14-4E41-9923-55C9A056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04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4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tables</a:t>
            </a:r>
          </a:p>
          <a:p>
            <a:r>
              <a:rPr lang="en-US" dirty="0" smtClean="0"/>
              <a:t>Tables 2, 7, 12 Goal 1 Student Success</a:t>
            </a:r>
            <a:br>
              <a:rPr lang="en-US" dirty="0" smtClean="0"/>
            </a:br>
            <a:r>
              <a:rPr lang="en-US" dirty="0" smtClean="0"/>
              <a:t>Tables 4, 11 Goal 2</a:t>
            </a:r>
            <a:r>
              <a:rPr lang="en-US" baseline="0" dirty="0" smtClean="0"/>
              <a:t> Student Access and Services</a:t>
            </a:r>
          </a:p>
          <a:p>
            <a:r>
              <a:rPr lang="en-US" baseline="0" dirty="0" smtClean="0"/>
              <a:t>Tables 3, 8, 13 Goal 3 Teaching and Learning</a:t>
            </a:r>
          </a:p>
          <a:p>
            <a:r>
              <a:rPr lang="en-US" baseline="0" dirty="0" smtClean="0"/>
              <a:t>Tables 5, 15 Goal 4 Economic and Workforce Development</a:t>
            </a:r>
          </a:p>
          <a:p>
            <a:r>
              <a:rPr lang="en-US" baseline="0" dirty="0" smtClean="0"/>
              <a:t>Tables 1, 9, 14 Goal 5 Organizational Development and Effectiveness</a:t>
            </a:r>
          </a:p>
          <a:p>
            <a:r>
              <a:rPr lang="en-US" baseline="0" dirty="0" smtClean="0"/>
              <a:t>Tables 6, 10 Goal 6 Communication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8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2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1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Committee members:</a:t>
            </a:r>
          </a:p>
          <a:p>
            <a:r>
              <a:rPr lang="en-US" dirty="0" smtClean="0"/>
              <a:t>Larry Simpson, Nate Saari,</a:t>
            </a:r>
            <a:r>
              <a:rPr lang="en-US" baseline="0" dirty="0" smtClean="0"/>
              <a:t> Julie Davidson, Michelle Johnson, Kate Fourchy Watts, Brad Millar, David Clark and Sarina Torres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7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07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111-9A14-4E41-9923-55C9A0560A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D07484-52CF-4349-AC13-0E469947C46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7E414F9-EE10-4482-A0F8-852D3F1C0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Reedley College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Strategic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err="1" smtClean="0"/>
              <a:t>Charrette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February 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2013</a:t>
            </a:r>
          </a:p>
          <a:p>
            <a:r>
              <a:rPr lang="en-US" sz="4000" dirty="0" smtClean="0"/>
              <a:t>February </a:t>
            </a:r>
            <a:r>
              <a:rPr lang="en-US" sz="4000" dirty="0" smtClean="0"/>
              <a:t>13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2013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2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Agenda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Charge 1</a:t>
            </a:r>
            <a:endParaRPr lang="en-US" sz="2800" dirty="0"/>
          </a:p>
          <a:p>
            <a:pPr lvl="1"/>
            <a:r>
              <a:rPr lang="en-US" sz="2800" dirty="0"/>
              <a:t>Review of </a:t>
            </a:r>
            <a:r>
              <a:rPr lang="en-US" sz="2800" dirty="0" smtClean="0"/>
              <a:t>College Mission, Philosophy &amp; Values</a:t>
            </a:r>
            <a:endParaRPr lang="en-US" sz="2800" dirty="0"/>
          </a:p>
          <a:p>
            <a:pPr lvl="0"/>
            <a:r>
              <a:rPr lang="en-US" sz="2800" dirty="0"/>
              <a:t>Dinner</a:t>
            </a:r>
          </a:p>
          <a:p>
            <a:pPr lvl="0"/>
            <a:r>
              <a:rPr lang="en-US" sz="2800" dirty="0" smtClean="0"/>
              <a:t>Charge 2</a:t>
            </a:r>
          </a:p>
          <a:p>
            <a:pPr lvl="1"/>
            <a:r>
              <a:rPr lang="en-US" sz="2800" dirty="0" smtClean="0"/>
              <a:t>Review </a:t>
            </a:r>
            <a:r>
              <a:rPr lang="en-US" sz="2800" dirty="0"/>
              <a:t>of Strategic </a:t>
            </a:r>
            <a:r>
              <a:rPr lang="en-US" sz="2800" dirty="0" smtClean="0"/>
              <a:t>Plan Goals (assigned by table)</a:t>
            </a:r>
            <a:endParaRPr lang="en-US" sz="2800" dirty="0"/>
          </a:p>
          <a:p>
            <a:pPr lvl="0"/>
            <a:r>
              <a:rPr lang="en-US" sz="2800" dirty="0"/>
              <a:t>Report Out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Charge 1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the District Vision, &amp; Mission as a guideline</a:t>
            </a:r>
          </a:p>
          <a:p>
            <a:r>
              <a:rPr lang="en-US" sz="2800" dirty="0" smtClean="0"/>
              <a:t>Our proposed Mission, Philosophy, &amp; Values</a:t>
            </a:r>
          </a:p>
          <a:p>
            <a:endParaRPr lang="en-US" sz="2800" dirty="0"/>
          </a:p>
          <a:p>
            <a:r>
              <a:rPr lang="en-US" sz="2800" dirty="0" smtClean="0"/>
              <a:t>Look for:</a:t>
            </a:r>
          </a:p>
          <a:p>
            <a:pPr lvl="1"/>
            <a:r>
              <a:rPr lang="en-US" sz="2800" dirty="0" smtClean="0"/>
              <a:t>Alignment</a:t>
            </a:r>
          </a:p>
          <a:p>
            <a:pPr lvl="1"/>
            <a:r>
              <a:rPr lang="en-US" sz="2800" dirty="0" smtClean="0"/>
              <a:t>Community Needs</a:t>
            </a:r>
          </a:p>
          <a:p>
            <a:pPr lvl="1"/>
            <a:r>
              <a:rPr lang="en-US" sz="2800" dirty="0" smtClean="0"/>
              <a:t>Wording</a:t>
            </a:r>
          </a:p>
          <a:p>
            <a:r>
              <a:rPr lang="en-US" sz="3200" dirty="0" smtClean="0"/>
              <a:t>Recorders remember to save your file as Mission table(??)</a:t>
            </a:r>
          </a:p>
        </p:txBody>
      </p:sp>
    </p:spTree>
    <p:extLst>
      <p:ext uri="{BB962C8B-B14F-4D97-AF65-F5344CB8AC3E}">
        <p14:creationId xmlns:p14="http://schemas.microsoft.com/office/powerpoint/2010/main" val="29879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Recorders save your data!</a:t>
            </a:r>
          </a:p>
          <a:p>
            <a:r>
              <a:rPr lang="en-US" dirty="0" smtClean="0"/>
              <a:t>Laptops to charging stations</a:t>
            </a:r>
          </a:p>
          <a:p>
            <a:endParaRPr lang="en-US" dirty="0"/>
          </a:p>
          <a:p>
            <a:r>
              <a:rPr lang="en-US" dirty="0" smtClean="0"/>
              <a:t>Dinner by 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Charge 2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Strategic Plan</a:t>
            </a:r>
          </a:p>
          <a:p>
            <a:pPr lvl="1"/>
            <a:r>
              <a:rPr lang="en-US" sz="2800" dirty="0" smtClean="0"/>
              <a:t>Goals by table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Look for:</a:t>
            </a:r>
          </a:p>
          <a:p>
            <a:pPr lvl="1"/>
            <a:r>
              <a:rPr lang="en-US" sz="2800" dirty="0" smtClean="0"/>
              <a:t>Alignment</a:t>
            </a:r>
          </a:p>
          <a:p>
            <a:pPr lvl="1"/>
            <a:r>
              <a:rPr lang="en-US" sz="2800" dirty="0" smtClean="0"/>
              <a:t>Community Needs</a:t>
            </a:r>
          </a:p>
          <a:p>
            <a:pPr lvl="1"/>
            <a:r>
              <a:rPr lang="en-US" sz="2800" dirty="0" smtClean="0"/>
              <a:t>Wording</a:t>
            </a:r>
          </a:p>
          <a:p>
            <a:r>
              <a:rPr lang="en-US" sz="3200" dirty="0" smtClean="0"/>
              <a:t>Recorders remember to save your file as Goals table(??)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51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Report Out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Reporters will have 2 minutes each</a:t>
            </a:r>
          </a:p>
          <a:p>
            <a:endParaRPr lang="en-US" sz="2800" dirty="0"/>
          </a:p>
          <a:p>
            <a:r>
              <a:rPr lang="en-US" sz="2800" dirty="0" smtClean="0"/>
              <a:t>Give us highlights, insight from your table or wording suggestions.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07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Thank You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Final version of Strategic Plan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14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4648200" cy="22740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29245"/>
            <a:ext cx="3810000" cy="1539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64" y="1295400"/>
            <a:ext cx="5605272" cy="13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4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Strategic Plan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4114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Continuous</a:t>
            </a:r>
          </a:p>
          <a:p>
            <a:r>
              <a:rPr lang="en-US" sz="2800" dirty="0" smtClean="0"/>
              <a:t>Systematic</a:t>
            </a:r>
          </a:p>
          <a:p>
            <a:r>
              <a:rPr lang="en-US" sz="2800" dirty="0" smtClean="0"/>
              <a:t>Integrated planning</a:t>
            </a:r>
          </a:p>
          <a:p>
            <a:r>
              <a:rPr lang="en-US" sz="2800" dirty="0" smtClean="0"/>
              <a:t>Institutional needs</a:t>
            </a:r>
          </a:p>
          <a:p>
            <a:r>
              <a:rPr lang="en-US" sz="2800" dirty="0" smtClean="0"/>
              <a:t>Community needs</a:t>
            </a:r>
          </a:p>
          <a:p>
            <a:r>
              <a:rPr lang="en-US" sz="2800" dirty="0" smtClean="0"/>
              <a:t>4 year cycle</a:t>
            </a:r>
          </a:p>
          <a:p>
            <a:pPr lvl="1"/>
            <a:r>
              <a:rPr lang="en-US" sz="2400" dirty="0" smtClean="0"/>
              <a:t>District 2012-2016</a:t>
            </a:r>
          </a:p>
          <a:p>
            <a:pPr lvl="1"/>
            <a:r>
              <a:rPr lang="en-US" sz="2400" dirty="0" smtClean="0"/>
              <a:t>College 2013-2017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0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District Alignment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District Strategic Planning Committee in conjunction with the California Brain Trust began working in 2012. </a:t>
            </a:r>
          </a:p>
          <a:p>
            <a:r>
              <a:rPr lang="en-US" dirty="0" smtClean="0"/>
              <a:t>Reviewed documents</a:t>
            </a:r>
          </a:p>
          <a:p>
            <a:pPr lvl="1"/>
            <a:r>
              <a:rPr lang="en-US" dirty="0" smtClean="0"/>
              <a:t>Strategic Plan</a:t>
            </a:r>
            <a:endParaRPr lang="en-US" dirty="0"/>
          </a:p>
          <a:p>
            <a:pPr lvl="1"/>
            <a:r>
              <a:rPr lang="en-US" dirty="0" smtClean="0"/>
              <a:t>Educational Master plan</a:t>
            </a:r>
          </a:p>
          <a:p>
            <a:pPr lvl="1"/>
            <a:r>
              <a:rPr lang="en-US" dirty="0" smtClean="0"/>
              <a:t>Self Studies</a:t>
            </a:r>
          </a:p>
          <a:p>
            <a:r>
              <a:rPr lang="en-US" dirty="0" smtClean="0"/>
              <a:t>Board Visioning</a:t>
            </a:r>
          </a:p>
          <a:p>
            <a:r>
              <a:rPr lang="en-US" dirty="0" smtClean="0"/>
              <a:t>Surveys</a:t>
            </a:r>
          </a:p>
          <a:p>
            <a:r>
              <a:rPr lang="en-US" dirty="0" smtClean="0"/>
              <a:t>Strategic Conversations</a:t>
            </a:r>
          </a:p>
          <a:p>
            <a:r>
              <a:rPr lang="en-US" dirty="0" err="1" smtClean="0"/>
              <a:t>Charrette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District Strategic Plan 2012-2016</a:t>
            </a:r>
          </a:p>
          <a:p>
            <a:pPr lvl="1"/>
            <a:r>
              <a:rPr lang="en-US" dirty="0" smtClean="0"/>
              <a:t>Colleges follow by aligning their plans the following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Autofit/>
          </a:bodyPr>
          <a:lstStyle/>
          <a:p>
            <a:r>
              <a:rPr lang="en-US" sz="5000" dirty="0" smtClean="0"/>
              <a:t>Reedley College </a:t>
            </a:r>
            <a:br>
              <a:rPr lang="en-US" sz="5000" dirty="0" smtClean="0"/>
            </a:br>
            <a:r>
              <a:rPr lang="en-US" sz="5000" dirty="0"/>
              <a:t> </a:t>
            </a:r>
            <a:r>
              <a:rPr lang="en-US" sz="5000" dirty="0" smtClean="0"/>
              <a:t>                Strategic Planning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991600" cy="4343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Strategic Planning Committee</a:t>
            </a:r>
          </a:p>
          <a:p>
            <a:pPr lvl="1"/>
            <a:r>
              <a:rPr lang="en-US" sz="2800" dirty="0" smtClean="0"/>
              <a:t>Duties for 4 year </a:t>
            </a:r>
            <a:r>
              <a:rPr lang="en-US" sz="2800" dirty="0" err="1" smtClean="0"/>
              <a:t>cyle</a:t>
            </a:r>
            <a:endParaRPr lang="en-US" sz="2800" dirty="0" smtClean="0"/>
          </a:p>
          <a:p>
            <a:pPr lvl="2"/>
            <a:r>
              <a:rPr lang="en-US" sz="2800" dirty="0" smtClean="0"/>
              <a:t>Gather Data for Development of Plan (every 4 years)</a:t>
            </a:r>
          </a:p>
          <a:p>
            <a:pPr lvl="2"/>
            <a:r>
              <a:rPr lang="en-US" sz="2800" dirty="0" smtClean="0"/>
              <a:t>Practice/Assess (every year)</a:t>
            </a:r>
          </a:p>
          <a:p>
            <a:pPr lvl="2"/>
            <a:r>
              <a:rPr lang="en-US" sz="2800" dirty="0" smtClean="0"/>
              <a:t>Synthesize Assessments /Adjustments (every 2 years)</a:t>
            </a:r>
          </a:p>
          <a:p>
            <a:pPr lvl="1"/>
            <a:r>
              <a:rPr lang="en-US" sz="2800" dirty="0" smtClean="0"/>
              <a:t>Alignment with District = changes</a:t>
            </a:r>
          </a:p>
          <a:p>
            <a:pPr lvl="1"/>
            <a:r>
              <a:rPr lang="en-US" sz="2800" dirty="0" smtClean="0"/>
              <a:t>Internal Scans</a:t>
            </a:r>
          </a:p>
          <a:p>
            <a:pPr lvl="1"/>
            <a:r>
              <a:rPr lang="en-US" sz="2800" dirty="0" smtClean="0"/>
              <a:t>External Scans</a:t>
            </a:r>
          </a:p>
          <a:p>
            <a:pPr lvl="1"/>
            <a:r>
              <a:rPr lang="en-US" sz="2800" dirty="0" smtClean="0"/>
              <a:t>Final Strategic Plan presented for Board approval</a:t>
            </a:r>
          </a:p>
        </p:txBody>
      </p:sp>
    </p:spTree>
    <p:extLst>
      <p:ext uri="{BB962C8B-B14F-4D97-AF65-F5344CB8AC3E}">
        <p14:creationId xmlns:p14="http://schemas.microsoft.com/office/powerpoint/2010/main" val="37988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Internal Scans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Survey</a:t>
            </a:r>
          </a:p>
          <a:p>
            <a:r>
              <a:rPr lang="en-US" sz="2800" dirty="0" smtClean="0"/>
              <a:t>Strategic Planning Workshop</a:t>
            </a:r>
          </a:p>
          <a:p>
            <a:r>
              <a:rPr lang="en-US" sz="2800" dirty="0" smtClean="0"/>
              <a:t>Strategic Planning Committee synthesized the information gathered into a rough draft.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External Scans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Demographic research regarding the communities we serve</a:t>
            </a:r>
          </a:p>
          <a:p>
            <a:r>
              <a:rPr lang="en-US" sz="2800" dirty="0" smtClean="0"/>
              <a:t>Community Charrettes</a:t>
            </a:r>
          </a:p>
          <a:p>
            <a:pPr lvl="1"/>
            <a:r>
              <a:rPr lang="en-US" sz="2800" dirty="0" smtClean="0"/>
              <a:t>Reedley ~ Thursday February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2013</a:t>
            </a:r>
          </a:p>
          <a:p>
            <a:pPr lvl="1"/>
            <a:r>
              <a:rPr lang="en-US" sz="2800" dirty="0" smtClean="0"/>
              <a:t>Madera ~ Wednesday February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err="1" smtClean="0"/>
              <a:t>Charrette</a:t>
            </a:r>
            <a:r>
              <a:rPr lang="en-US" sz="5000" dirty="0" smtClean="0"/>
              <a:t> Defined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Origin of the Term "</a:t>
            </a:r>
            <a:r>
              <a:rPr lang="en-US" sz="2800" dirty="0" err="1" smtClean="0"/>
              <a:t>Charrette</a:t>
            </a:r>
            <a:r>
              <a:rPr lang="en-US" sz="2800" dirty="0" smtClean="0"/>
              <a:t>"</a:t>
            </a:r>
          </a:p>
          <a:p>
            <a:pPr lvl="1"/>
            <a:r>
              <a:rPr lang="en-US" sz="2800" dirty="0" smtClean="0"/>
              <a:t>The French word, means "cart" </a:t>
            </a:r>
          </a:p>
          <a:p>
            <a:r>
              <a:rPr lang="en-US" sz="2800" dirty="0" smtClean="0"/>
              <a:t>Also used to describe the final, intense work efforts to finish a design or a project. </a:t>
            </a:r>
          </a:p>
          <a:p>
            <a:pPr lvl="1"/>
            <a:r>
              <a:rPr lang="en-US" sz="2800" dirty="0" smtClean="0"/>
              <a:t>Rigorously timed</a:t>
            </a:r>
          </a:p>
          <a:p>
            <a:pPr lvl="1"/>
            <a:r>
              <a:rPr lang="en-US" sz="2800" dirty="0" smtClean="0"/>
              <a:t>Each session has a specific area to cover</a:t>
            </a:r>
          </a:p>
          <a:p>
            <a:pPr lvl="1"/>
            <a:r>
              <a:rPr lang="en-US" sz="2800" dirty="0" smtClean="0"/>
              <a:t>Participants are assigned sections or tasks</a:t>
            </a:r>
          </a:p>
          <a:p>
            <a:endParaRPr lang="en-US" sz="2800" dirty="0" smtClean="0"/>
          </a:p>
          <a:p>
            <a:r>
              <a:rPr lang="en-US" sz="2800" dirty="0" smtClean="0"/>
              <a:t>Strategic Planning Committee synthesize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Your Job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Table Demographics</a:t>
            </a:r>
          </a:p>
          <a:p>
            <a:r>
              <a:rPr lang="en-US" sz="2800" dirty="0" smtClean="0"/>
              <a:t>Need a Recorder &amp; a Reporter</a:t>
            </a:r>
          </a:p>
          <a:p>
            <a:r>
              <a:rPr lang="en-US" sz="2800" dirty="0" smtClean="0"/>
              <a:t>Recorder – take notes on laptop, save to flash drive – please save your file as:</a:t>
            </a:r>
          </a:p>
          <a:p>
            <a:r>
              <a:rPr lang="en-US" sz="2800" dirty="0" smtClean="0"/>
              <a:t>Mission Table(??)</a:t>
            </a:r>
          </a:p>
          <a:p>
            <a:r>
              <a:rPr lang="en-US" sz="2800" dirty="0" smtClean="0"/>
              <a:t>Goal Table(??)</a:t>
            </a:r>
          </a:p>
          <a:p>
            <a:endParaRPr lang="en-US" sz="2800" dirty="0" smtClean="0"/>
          </a:p>
          <a:p>
            <a:r>
              <a:rPr lang="en-US" sz="2800" dirty="0" smtClean="0"/>
              <a:t>Reporter – Oral report at the end of the night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12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436</TotalTime>
  <Words>443</Words>
  <Application>Microsoft Office PowerPoint</Application>
  <PresentationFormat>On-screen Show (4:3)</PresentationFormat>
  <Paragraphs>118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Reedley College  Strategic Plan</vt:lpstr>
      <vt:lpstr>PowerPoint Presentation</vt:lpstr>
      <vt:lpstr>Strategic Plan</vt:lpstr>
      <vt:lpstr>District Alignment</vt:lpstr>
      <vt:lpstr>Reedley College                   Strategic Planning</vt:lpstr>
      <vt:lpstr>Internal Scans</vt:lpstr>
      <vt:lpstr>External Scans</vt:lpstr>
      <vt:lpstr>Charrette Defined</vt:lpstr>
      <vt:lpstr>Your Job</vt:lpstr>
      <vt:lpstr>Agenda</vt:lpstr>
      <vt:lpstr>Charge 1</vt:lpstr>
      <vt:lpstr>Dinner</vt:lpstr>
      <vt:lpstr>Charge 2</vt:lpstr>
      <vt:lpstr>Report Out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Reedley College  Strategic Plan</dc:title>
  <dc:creator>RC</dc:creator>
  <cp:lastModifiedBy>LCC</cp:lastModifiedBy>
  <cp:revision>21</cp:revision>
  <cp:lastPrinted>2013-02-07T23:42:14Z</cp:lastPrinted>
  <dcterms:created xsi:type="dcterms:W3CDTF">2013-02-06T08:20:19Z</dcterms:created>
  <dcterms:modified xsi:type="dcterms:W3CDTF">2013-07-25T18:30:01Z</dcterms:modified>
</cp:coreProperties>
</file>