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7"/>
  </p:handoutMasterIdLst>
  <p:sldIdLst>
    <p:sldId id="256" r:id="rId2"/>
    <p:sldId id="290" r:id="rId3"/>
    <p:sldId id="292" r:id="rId4"/>
    <p:sldId id="293" r:id="rId5"/>
    <p:sldId id="294" r:id="rId6"/>
    <p:sldId id="295" r:id="rId7"/>
    <p:sldId id="296" r:id="rId8"/>
    <p:sldId id="305" r:id="rId9"/>
    <p:sldId id="306" r:id="rId10"/>
    <p:sldId id="297" r:id="rId11"/>
    <p:sldId id="301" r:id="rId12"/>
    <p:sldId id="302" r:id="rId13"/>
    <p:sldId id="303" r:id="rId14"/>
    <p:sldId id="304" r:id="rId15"/>
    <p:sldId id="298" r:id="rId16"/>
    <p:sldId id="299" r:id="rId17"/>
    <p:sldId id="307" r:id="rId18"/>
    <p:sldId id="310" r:id="rId19"/>
    <p:sldId id="309" r:id="rId20"/>
    <p:sldId id="308" r:id="rId21"/>
    <p:sldId id="257" r:id="rId22"/>
    <p:sldId id="282" r:id="rId23"/>
    <p:sldId id="280" r:id="rId24"/>
    <p:sldId id="281" r:id="rId25"/>
    <p:sldId id="276" r:id="rId26"/>
    <p:sldId id="278" r:id="rId27"/>
    <p:sldId id="277" r:id="rId28"/>
    <p:sldId id="279" r:id="rId29"/>
    <p:sldId id="286" r:id="rId30"/>
    <p:sldId id="287" r:id="rId31"/>
    <p:sldId id="285" r:id="rId32"/>
    <p:sldId id="284" r:id="rId33"/>
    <p:sldId id="283" r:id="rId34"/>
    <p:sldId id="288" r:id="rId35"/>
    <p:sldId id="289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/>
            </a:lvl1pPr>
          </a:lstStyle>
          <a:p>
            <a:pPr>
              <a:defRPr/>
            </a:pPr>
            <a:fld id="{11D61F15-20EA-4AD6-B355-58E7DA9AC4BE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176340A-203D-42D2-9A54-5801FECAF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D059-3CE0-4EBC-8785-E69003251C14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A5B16-AAAB-4225-8673-089A69ABA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A9563-D7AB-4681-82D5-CF4B6EA464BD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909C4-0802-4290-9E02-C0F851E41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86B05-27BF-481F-B8BB-21CF7F2B3FAB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D14F7-6B2A-404B-ABEA-988151671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EAC5B-5E04-426E-9D02-D7452552A978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C87B2-D943-4503-B1FE-E9DA4F599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7DFAF-6E9D-441E-8763-B8EE03320E29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3A895-552B-4351-BEEA-2DC91D16C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55B3-5DBE-40B4-85BA-6E51C82BA464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B8EBD-5373-469D-A0BA-4D472FF21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BA784-E52A-4719-8CBB-36FE2A67A718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2798-3F8D-4284-97C3-F62B0B2F6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B86F3-F09E-4997-8116-30176ED4C68A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E859-C490-45D3-927D-CF66159DB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1AA60-E560-4138-9AF0-91E185404011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35268-6DCB-4CE9-A56C-68CDBB89E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D033-1091-4393-8207-310E6BC14429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EDF-00AC-4B6B-ACF8-51EA1FC66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34C03-3D9C-440E-A39F-B3A21F982DB6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CBF44-C742-4908-8A74-F74C3354D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B4CC140-2F02-4D09-80BD-9E55175F50EB}" type="datetimeFigureOut">
              <a:rPr lang="en-US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4CB86F-DB8B-4BF8-B2FD-C6E9DC2D0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mathtest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tigre_0123456@my.scccd.ed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62000" y="3733800"/>
            <a:ext cx="7772400" cy="1085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000" b="1" dirty="0" smtClean="0"/>
              <a:t>Math College </a:t>
            </a:r>
            <a:br>
              <a:rPr lang="en-US" sz="5000" b="1" dirty="0" smtClean="0"/>
            </a:br>
            <a:r>
              <a:rPr lang="en-US" sz="5000" b="1" dirty="0" smtClean="0"/>
              <a:t>Readiness Forum</a:t>
            </a:r>
            <a:br>
              <a:rPr lang="en-US" sz="5000" b="1" dirty="0" smtClean="0"/>
            </a:br>
            <a:r>
              <a:rPr lang="en-US" sz="5000" b="1" dirty="0" smtClean="0"/>
              <a:t>Fall 2012</a:t>
            </a:r>
          </a:p>
        </p:txBody>
      </p:sp>
      <p:pic>
        <p:nvPicPr>
          <p:cNvPr id="2052" name="Picture 3" descr="RC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371600"/>
            <a:ext cx="59499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Year’s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Total Number of Students taking Math Pre-Test:  	</a:t>
            </a:r>
            <a:r>
              <a:rPr lang="en-US" dirty="0" smtClean="0"/>
              <a:t>682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# of Students Passing Test #1 	</a:t>
            </a:r>
            <a:r>
              <a:rPr lang="en-US" dirty="0" smtClean="0"/>
              <a:t>257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(and proceeding to Test #2):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# of Students Passing Test #2 	</a:t>
            </a:r>
            <a:r>
              <a:rPr lang="en-US" dirty="0" smtClean="0"/>
              <a:t>146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(and proceeding to Test #3):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# of Students Passing Test #3		    </a:t>
            </a:r>
            <a:r>
              <a:rPr lang="en-US" dirty="0" smtClean="0"/>
              <a:t>33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 (and proceeding to Test #4):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# of Students Passing Test #4: 	      </a:t>
            </a:r>
            <a:r>
              <a:rPr lang="en-US" dirty="0" smtClean="0"/>
              <a:t>8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Year’s Results – Test #1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305800" cy="5334000"/>
        </p:xfrm>
        <a:graphic>
          <a:graphicData uri="http://schemas.openxmlformats.org/drawingml/2006/table">
            <a:tbl>
              <a:tblPr/>
              <a:tblGrid>
                <a:gridCol w="798955"/>
                <a:gridCol w="798955"/>
                <a:gridCol w="1115207"/>
                <a:gridCol w="798955"/>
                <a:gridCol w="1597909"/>
                <a:gridCol w="798955"/>
                <a:gridCol w="798955"/>
                <a:gridCol w="798955"/>
                <a:gridCol w="798955"/>
              </a:tblGrid>
              <a:tr h="335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Objective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Correct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Fraction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Subtract real numbers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0.69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Multiply real numbers.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640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Divide real numbers.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551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0.81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Multiply with fractions.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Divide fractions.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 unlike fractions.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367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Subtract unlike fractions.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 or subtract decimals.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563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0.83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 or subtract decimals.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Multiply decimals.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0.59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Divide decimals.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453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Evaluate exponential expressions.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558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 the order of operations.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 the order of operations.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8" marR="9188" marT="9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Year’s Results – Test #2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305800" cy="5210175"/>
        </p:xfrm>
        <a:graphic>
          <a:graphicData uri="http://schemas.openxmlformats.org/drawingml/2006/table">
            <a:tbl>
              <a:tblPr/>
              <a:tblGrid>
                <a:gridCol w="776773"/>
                <a:gridCol w="776773"/>
                <a:gridCol w="1424084"/>
                <a:gridCol w="776773"/>
                <a:gridCol w="1553543"/>
                <a:gridCol w="776773"/>
                <a:gridCol w="776773"/>
                <a:gridCol w="1444312"/>
              </a:tblGrid>
              <a:tr h="195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Objective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Correct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Fraction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 the order of operations.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0.8062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 the order of operations.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0.593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 the order of operations.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0.7791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Simplify expressions by combining terms.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0.5698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Simplify expressions by combining terms.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0.3992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Evaluate algebraic expressions.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0.9729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Evaluate algebraic expressions.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0.8953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Solve equations using the addition property.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0.8295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 the multiplication property of equality.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0.8682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Solve linear equations.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0.8992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 out the greatest common factor.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0.3023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 out the greatest common factor.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0.4457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Complete ordered pairs.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0.6667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Complete ordered pairs.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0.6395</a:t>
                      </a:r>
                    </a:p>
                  </a:txBody>
                  <a:tcPr marL="4132" marR="4132" marT="41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Year’s Results – Test #3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534400" cy="5294313"/>
        </p:xfrm>
        <a:graphic>
          <a:graphicData uri="http://schemas.openxmlformats.org/drawingml/2006/table">
            <a:tbl>
              <a:tblPr/>
              <a:tblGrid>
                <a:gridCol w="948267"/>
                <a:gridCol w="948267"/>
                <a:gridCol w="948267"/>
                <a:gridCol w="948267"/>
                <a:gridCol w="1896533"/>
                <a:gridCol w="948267"/>
                <a:gridCol w="948267"/>
                <a:gridCol w="948267"/>
              </a:tblGrid>
              <a:tr h="369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Objective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Correct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 a difference of squares.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0.479452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Simplify expressions.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0.746575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Simplify expressions.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0.630137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linear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0.835616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Solve linear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0.547945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Solve quadratic equations by factoring.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0.410959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Solve quadratic equations by factoring.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0.335616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Graph linear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0.39726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66913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Write equations of lines, given slope and y-intercept.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0.184932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Multiply two polynomials.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0.719178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 a combination of rules for exponents.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0.554795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68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 the quotient rule to simplify.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0.493151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Year’s Results – Test #4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10600" cy="5287963"/>
        </p:xfrm>
        <a:graphic>
          <a:graphicData uri="http://schemas.openxmlformats.org/drawingml/2006/table">
            <a:tbl>
              <a:tblPr/>
              <a:tblGrid>
                <a:gridCol w="823324"/>
                <a:gridCol w="823324"/>
                <a:gridCol w="823324"/>
                <a:gridCol w="823324"/>
                <a:gridCol w="1646649"/>
                <a:gridCol w="2024006"/>
                <a:gridCol w="823324"/>
                <a:gridCol w="823324"/>
              </a:tblGrid>
              <a:tr h="314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Objective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Correct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01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 trinomials with a coefficient of 1 for the squared term.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0.69697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 trinomials using FOIL.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0.484848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linear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0.515152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quadratic equations by factoring.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0.212121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56901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 the quadratic formula to solve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0.212121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radical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0.757576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01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 the definition of a logarithm to solve logarithmic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0.545455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Graph linear functions.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0.757576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Graph quadratic equations.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0.181818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Graph exponential functions.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0.727273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problems about geometric figures.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0.545455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01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problems about consecutive integers.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0.484848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Problems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smtClean="0"/>
              <a:t>Students entering answers in incorrect format.</a:t>
            </a:r>
          </a:p>
          <a:p>
            <a:pPr lvl="1"/>
            <a:r>
              <a:rPr lang="en-US" smtClean="0"/>
              <a:t>e.g.  Typing “x=3” when only “3” was required.</a:t>
            </a:r>
          </a:p>
          <a:p>
            <a:pPr lvl="1"/>
            <a:endParaRPr lang="en-US" smtClean="0"/>
          </a:p>
          <a:p>
            <a:r>
              <a:rPr lang="en-US" smtClean="0"/>
              <a:t>Possible other difficulties with entering answers into computer system </a:t>
            </a:r>
          </a:p>
          <a:p>
            <a:pPr lvl="1"/>
            <a:r>
              <a:rPr lang="en-US" smtClean="0"/>
              <a:t> (graphing, math formatting)</a:t>
            </a:r>
          </a:p>
          <a:p>
            <a:pPr lvl="1"/>
            <a:endParaRPr lang="en-US" smtClean="0"/>
          </a:p>
          <a:p>
            <a:r>
              <a:rPr lang="en-US" smtClean="0"/>
              <a:t>Students not prepared to take a math test?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Modifications for this year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Wording on certain questions was modified to be more clear how to type in answer.</a:t>
            </a:r>
          </a:p>
          <a:p>
            <a:endParaRPr lang="en-US" smtClean="0"/>
          </a:p>
          <a:p>
            <a:r>
              <a:rPr lang="en-US" smtClean="0"/>
              <a:t>Changed problems so that graphing tool and math type editor are not required.</a:t>
            </a:r>
          </a:p>
          <a:p>
            <a:endParaRPr lang="en-US" smtClean="0"/>
          </a:p>
          <a:p>
            <a:r>
              <a:rPr lang="en-US" smtClean="0"/>
              <a:t>All tests have 14 problems to be consistent.  (10 out of 14 required to pass.)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Section Instructors at each School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Once registered, staff at each high school can be defined as “Section Instructors”</a:t>
            </a:r>
          </a:p>
          <a:p>
            <a:pPr lvl="1"/>
            <a:r>
              <a:rPr lang="en-US" smtClean="0"/>
              <a:t>Can see test results</a:t>
            </a:r>
          </a:p>
          <a:p>
            <a:pPr lvl="1"/>
            <a:r>
              <a:rPr lang="en-US" smtClean="0"/>
              <a:t>Can reset tests if there are technical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 smtClean="0"/>
              <a:t>Demonstration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Interested?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Any comments or suggestions?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of Math CRF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Communicating and Working together for:</a:t>
            </a:r>
          </a:p>
          <a:p>
            <a:r>
              <a:rPr lang="en-US" smtClean="0"/>
              <a:t>Students who are “college-ready” when they start college.</a:t>
            </a:r>
          </a:p>
          <a:p>
            <a:r>
              <a:rPr lang="en-US" smtClean="0"/>
              <a:t>Students placed in proper math level at RC.</a:t>
            </a:r>
          </a:p>
          <a:p>
            <a:r>
              <a:rPr lang="en-US" smtClean="0"/>
              <a:t>Students succeeding at math!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/>
          <a:lstStyle/>
          <a:p>
            <a:r>
              <a:rPr lang="en-US" smtClean="0"/>
              <a:t>How to Get Registered and Started!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 descr="MMT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62806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228600" y="40386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305800" cy="129540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Go to </a:t>
            </a:r>
            <a:r>
              <a:rPr lang="en-US" u="sng" dirty="0" smtClean="0">
                <a:hlinkClick r:id="rId3"/>
              </a:rPr>
              <a:t>www.mymathtest.com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</a:t>
            </a:r>
            <a:r>
              <a:rPr lang="en-US" b="1" u="sng" dirty="0" smtClean="0"/>
              <a:t>Register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458200" cy="1295400"/>
          </a:xfrm>
        </p:spPr>
        <p:txBody>
          <a:bodyPr/>
          <a:lstStyle/>
          <a:p>
            <a:pPr marL="514350" indent="-514350">
              <a:buFont typeface="Arial" charset="0"/>
              <a:buNone/>
            </a:pPr>
            <a:r>
              <a:rPr lang="en-US" smtClean="0"/>
              <a:t>3. On the </a:t>
            </a:r>
            <a:r>
              <a:rPr lang="en-US" b="1" u="sng" smtClean="0"/>
              <a:t>LICENSE AGREEMENT</a:t>
            </a:r>
            <a:r>
              <a:rPr lang="en-US" smtClean="0"/>
              <a:t> -Select </a:t>
            </a:r>
            <a:r>
              <a:rPr lang="en-US" b="1" u="sng" smtClean="0"/>
              <a:t>I Accept</a:t>
            </a:r>
            <a:r>
              <a:rPr lang="en-US" smtClean="0"/>
              <a:t>.</a:t>
            </a:r>
          </a:p>
        </p:txBody>
      </p:sp>
      <p:pic>
        <p:nvPicPr>
          <p:cNvPr id="23556" name="Picture 2" descr="MM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5334000" cy="528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AutoShape 2"/>
          <p:cNvSpPr>
            <a:spLocks noChangeArrowheads="1"/>
          </p:cNvSpPr>
          <p:nvPr/>
        </p:nvSpPr>
        <p:spPr bwMode="auto">
          <a:xfrm rot="10800000">
            <a:off x="5943600" y="61722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MMT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86423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AutoShape 2"/>
          <p:cNvSpPr>
            <a:spLocks noChangeArrowheads="1"/>
          </p:cNvSpPr>
          <p:nvPr/>
        </p:nvSpPr>
        <p:spPr bwMode="auto">
          <a:xfrm rot="10800000">
            <a:off x="1066800" y="44196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129540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4. On the </a:t>
            </a:r>
            <a:r>
              <a:rPr lang="en-US" b="1" u="sng" dirty="0" smtClean="0"/>
              <a:t>ACCESS INFORMATION</a:t>
            </a:r>
            <a:r>
              <a:rPr lang="en-US" dirty="0" smtClean="0"/>
              <a:t> Screen-Select </a:t>
            </a:r>
            <a:r>
              <a:rPr lang="en-US" b="1" dirty="0" smtClean="0"/>
              <a:t>No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MMT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7086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762000" y="41910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1295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5. Under </a:t>
            </a:r>
            <a:r>
              <a:rPr lang="en-US" b="1" i="1" u="sng" dirty="0" smtClean="0"/>
              <a:t>Create a Login Name</a:t>
            </a:r>
            <a:r>
              <a:rPr lang="en-US" dirty="0" smtClean="0"/>
              <a:t> type your Reedley College Student ID # &amp; then type/re-type your last name for the password.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5606" name="AutoShape 2"/>
          <p:cNvSpPr>
            <a:spLocks noChangeArrowheads="1"/>
          </p:cNvSpPr>
          <p:nvPr/>
        </p:nvSpPr>
        <p:spPr bwMode="auto">
          <a:xfrm>
            <a:off x="762000" y="59436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7" name="AutoShape 2"/>
          <p:cNvSpPr>
            <a:spLocks noChangeArrowheads="1"/>
          </p:cNvSpPr>
          <p:nvPr/>
        </p:nvSpPr>
        <p:spPr bwMode="auto">
          <a:xfrm>
            <a:off x="762000" y="51054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2895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6. Enter the Access Code provided to your High School and Click Next. </a:t>
            </a:r>
          </a:p>
          <a:p>
            <a:pPr>
              <a:buFont typeface="Arial" charset="0"/>
              <a:buNone/>
            </a:pPr>
            <a:endParaRPr lang="en-US" b="1" smtClean="0"/>
          </a:p>
          <a:p>
            <a:pPr>
              <a:buFont typeface="Arial" charset="0"/>
              <a:buNone/>
            </a:pPr>
            <a:r>
              <a:rPr lang="en-US" b="1" smtClean="0"/>
              <a:t>ACCESS CODE: </a:t>
            </a:r>
          </a:p>
          <a:p>
            <a:pPr>
              <a:buFont typeface="Arial" charset="0"/>
              <a:buNone/>
            </a:pPr>
            <a:r>
              <a:rPr lang="en-US" b="1" smtClean="0"/>
              <a:t>     </a:t>
            </a:r>
            <a:r>
              <a:rPr lang="en-US" b="1" i="1" smtClean="0"/>
              <a:t>ON FORM</a:t>
            </a:r>
          </a:p>
          <a:p>
            <a:endParaRPr lang="en-US" smtClean="0"/>
          </a:p>
        </p:txBody>
      </p:sp>
      <p:pic>
        <p:nvPicPr>
          <p:cNvPr id="26628" name="Picture 2" descr="MMT3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038600"/>
            <a:ext cx="855821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AutoShape 2"/>
          <p:cNvSpPr>
            <a:spLocks noChangeArrowheads="1"/>
          </p:cNvSpPr>
          <p:nvPr/>
        </p:nvSpPr>
        <p:spPr bwMode="auto">
          <a:xfrm>
            <a:off x="0" y="49530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 descr="MMT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90800"/>
            <a:ext cx="8628063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AutoShape 2"/>
          <p:cNvSpPr>
            <a:spLocks noChangeArrowheads="1"/>
          </p:cNvSpPr>
          <p:nvPr/>
        </p:nvSpPr>
        <p:spPr bwMode="auto">
          <a:xfrm rot="10800000">
            <a:off x="2895600" y="48768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22860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7. On the </a:t>
            </a:r>
            <a:r>
              <a:rPr lang="en-US" b="1" u="sng" dirty="0" smtClean="0"/>
              <a:t>ACCOUNT INFORMATION</a:t>
            </a:r>
            <a:r>
              <a:rPr lang="en-US" dirty="0" smtClean="0"/>
              <a:t> Screen-complete the following directions: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First Name Box, enter your first name only. (Example: Clyde)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Last Name Box, enter your Reedley College student ID, underscore and your last name. (Example: 0123456_Tigre)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Email Address Box, enter your free SCCCD email. (Example: </a:t>
            </a:r>
            <a:r>
              <a:rPr lang="en-US" u="sng" dirty="0" smtClean="0">
                <a:hlinkClick r:id="rId3"/>
              </a:rPr>
              <a:t>tigre_0123456@my.scccd.edu</a:t>
            </a:r>
            <a:r>
              <a:rPr lang="en-US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7654" name="AutoShape 2"/>
          <p:cNvSpPr>
            <a:spLocks noChangeArrowheads="1"/>
          </p:cNvSpPr>
          <p:nvPr/>
        </p:nvSpPr>
        <p:spPr bwMode="auto">
          <a:xfrm rot="10800000">
            <a:off x="2438400" y="63246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55" name="AutoShape 2"/>
          <p:cNvSpPr>
            <a:spLocks noChangeArrowheads="1"/>
          </p:cNvSpPr>
          <p:nvPr/>
        </p:nvSpPr>
        <p:spPr bwMode="auto">
          <a:xfrm rot="10800000">
            <a:off x="2438400" y="54864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 descr="MMT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581400"/>
            <a:ext cx="8628063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AutoShape 2"/>
          <p:cNvSpPr>
            <a:spLocks noChangeArrowheads="1"/>
          </p:cNvSpPr>
          <p:nvPr/>
        </p:nvSpPr>
        <p:spPr bwMode="auto">
          <a:xfrm rot="10800000">
            <a:off x="4038600" y="41148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2438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7. On the </a:t>
            </a:r>
            <a:r>
              <a:rPr lang="en-US" b="1" u="sng" dirty="0" smtClean="0"/>
              <a:t>ACCOUNT INFORMATION</a:t>
            </a:r>
            <a:r>
              <a:rPr lang="en-US" dirty="0" smtClean="0"/>
              <a:t> Screen-complete the following directions: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School Country Box, enter “</a:t>
            </a:r>
            <a:r>
              <a:rPr lang="en-US" b="1" u="sng" dirty="0" smtClean="0"/>
              <a:t>United States</a:t>
            </a:r>
            <a:r>
              <a:rPr lang="en-US" b="1" dirty="0" smtClean="0"/>
              <a:t>”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School Zip Box, enter “</a:t>
            </a:r>
            <a:r>
              <a:rPr lang="en-US" b="1" u="sng" dirty="0" smtClean="0"/>
              <a:t>93654</a:t>
            </a:r>
            <a:r>
              <a:rPr lang="en-US" dirty="0" smtClean="0"/>
              <a:t>”.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School Name Box, select “</a:t>
            </a:r>
            <a:r>
              <a:rPr lang="en-US" b="1" u="sng" dirty="0" smtClean="0"/>
              <a:t>REEDLEY CLG</a:t>
            </a:r>
            <a:r>
              <a:rPr lang="en-US" b="1" dirty="0" smtClean="0"/>
              <a:t>”</a:t>
            </a:r>
            <a:r>
              <a:rPr lang="en-US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8678" name="AutoShape 2"/>
          <p:cNvSpPr>
            <a:spLocks noChangeArrowheads="1"/>
          </p:cNvSpPr>
          <p:nvPr/>
        </p:nvSpPr>
        <p:spPr bwMode="auto">
          <a:xfrm rot="10800000">
            <a:off x="3352800" y="54864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79" name="AutoShape 2"/>
          <p:cNvSpPr>
            <a:spLocks noChangeArrowheads="1"/>
          </p:cNvSpPr>
          <p:nvPr/>
        </p:nvSpPr>
        <p:spPr bwMode="auto">
          <a:xfrm rot="10800000">
            <a:off x="1905000" y="46482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 descr="MMT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971800"/>
            <a:ext cx="8628063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AutoShape 2"/>
          <p:cNvSpPr>
            <a:spLocks noChangeArrowheads="1"/>
          </p:cNvSpPr>
          <p:nvPr/>
        </p:nvSpPr>
        <p:spPr bwMode="auto">
          <a:xfrm rot="10800000">
            <a:off x="3581400" y="38100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21336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7. On the </a:t>
            </a:r>
            <a:r>
              <a:rPr lang="en-US" b="1" u="sng" dirty="0" smtClean="0"/>
              <a:t>ACCOUNT INFORMATION</a:t>
            </a:r>
            <a:r>
              <a:rPr lang="en-US" dirty="0" smtClean="0"/>
              <a:t> Screen-complete the following directions: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Security Question Box, select “</a:t>
            </a:r>
            <a:r>
              <a:rPr lang="en-US" b="1" u="sng" dirty="0" smtClean="0"/>
              <a:t>What town were you born in</a:t>
            </a:r>
            <a:r>
              <a:rPr lang="en-US" dirty="0" smtClean="0"/>
              <a:t>”.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Your Answer Box, enter the town you were born in and Click </a:t>
            </a:r>
            <a:r>
              <a:rPr lang="en-US" b="1" u="sng" dirty="0" smtClean="0"/>
              <a:t>Next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9702" name="AutoShape 2"/>
          <p:cNvSpPr>
            <a:spLocks noChangeArrowheads="1"/>
          </p:cNvSpPr>
          <p:nvPr/>
        </p:nvSpPr>
        <p:spPr bwMode="auto">
          <a:xfrm rot="10800000">
            <a:off x="2362200" y="44196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1295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8. On the </a:t>
            </a:r>
            <a:r>
              <a:rPr lang="en-US" b="1" u="sng" dirty="0" smtClean="0"/>
              <a:t>CONFIRMATION &amp; SUMMRY</a:t>
            </a:r>
            <a:r>
              <a:rPr lang="en-US" dirty="0" smtClean="0"/>
              <a:t> Screen review all your information and then Click </a:t>
            </a:r>
            <a:r>
              <a:rPr lang="en-US" b="1" u="sng" dirty="0" smtClean="0"/>
              <a:t>Log In Now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30724" name="Picture 2" descr="MMT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05000"/>
            <a:ext cx="632460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Follow-Up from Last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“</a:t>
            </a:r>
            <a:r>
              <a:rPr lang="en-US" dirty="0" err="1" smtClean="0"/>
              <a:t>MyMathTest</a:t>
            </a:r>
            <a:r>
              <a:rPr lang="en-US" dirty="0" smtClean="0"/>
              <a:t>” pre-test developed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Gauges students’ math level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Compares to RC developmental math courses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Matches outcomes for RC developmental math courses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Four tests correspond to: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College Arithmetic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Prealgebra</a:t>
            </a:r>
            <a:endParaRPr lang="en-US" dirty="0" smtClean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Elementary Algebra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Intermediate Algebra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Student starts at beginning, must pass each test to advance to next.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Four high schools took part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MMT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3276600"/>
            <a:ext cx="88773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3352800" y="44958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49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1295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9. On the Welcome Screen, select </a:t>
            </a:r>
            <a:r>
              <a:rPr lang="en-US" b="1" u="sng" smtClean="0"/>
              <a:t>Enter MyMathTest</a:t>
            </a:r>
            <a:r>
              <a:rPr lang="en-US" smtClean="0"/>
              <a:t>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MT1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429000"/>
            <a:ext cx="87661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AutoShape 2"/>
          <p:cNvSpPr>
            <a:spLocks noChangeArrowheads="1"/>
          </p:cNvSpPr>
          <p:nvPr/>
        </p:nvSpPr>
        <p:spPr bwMode="auto">
          <a:xfrm rot="10800000">
            <a:off x="2514600" y="45720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77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2743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10. On the Enrollment Screen enter the Program ID provided to your High School, review the program that pops-up states your high school, and Click </a:t>
            </a:r>
            <a:r>
              <a:rPr lang="en-US" b="1" u="sng" smtClean="0"/>
              <a:t>Enroll</a:t>
            </a:r>
            <a:r>
              <a:rPr lang="en-US" smtClean="0"/>
              <a:t>. </a:t>
            </a:r>
          </a:p>
          <a:p>
            <a:pPr>
              <a:buFont typeface="Arial" charset="0"/>
              <a:buNone/>
            </a:pPr>
            <a:r>
              <a:rPr lang="en-US" b="1" smtClean="0"/>
              <a:t>PROGRAM ID:    </a:t>
            </a:r>
            <a:r>
              <a:rPr lang="en-US" b="1" i="1" smtClean="0"/>
              <a:t>ON FORM</a:t>
            </a:r>
          </a:p>
          <a:p>
            <a:endParaRPr lang="en-US" smtClean="0"/>
          </a:p>
        </p:txBody>
      </p:sp>
      <p:sp>
        <p:nvSpPr>
          <p:cNvPr id="32774" name="AutoShape 2"/>
          <p:cNvSpPr>
            <a:spLocks noChangeArrowheads="1"/>
          </p:cNvSpPr>
          <p:nvPr/>
        </p:nvSpPr>
        <p:spPr bwMode="auto">
          <a:xfrm rot="10800000">
            <a:off x="2743200" y="52578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MMT1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38" y="2286000"/>
            <a:ext cx="874236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AutoShape 2"/>
          <p:cNvSpPr>
            <a:spLocks noChangeArrowheads="1"/>
          </p:cNvSpPr>
          <p:nvPr/>
        </p:nvSpPr>
        <p:spPr bwMode="auto">
          <a:xfrm rot="10800000">
            <a:off x="1143000" y="34290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3797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1295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11. Once on the website, select </a:t>
            </a:r>
            <a:r>
              <a:rPr lang="en-US" b="1" u="sng" smtClean="0"/>
              <a:t>Take a Test</a:t>
            </a:r>
            <a:r>
              <a:rPr lang="en-US" smtClean="0"/>
              <a:t>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1295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12. If there is time, try the “Short Practice Test” to learn how the test works.</a:t>
            </a: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When ready, select “Test #1 2012-2013”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438400"/>
            <a:ext cx="8839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MMT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86868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AutoShape 2"/>
          <p:cNvSpPr>
            <a:spLocks noChangeArrowheads="1"/>
          </p:cNvSpPr>
          <p:nvPr/>
        </p:nvSpPr>
        <p:spPr bwMode="auto">
          <a:xfrm rot="-5400000">
            <a:off x="8077200" y="4800600"/>
            <a:ext cx="685800" cy="381000"/>
          </a:xfrm>
          <a:prstGeom prst="rightArrow">
            <a:avLst>
              <a:gd name="adj1" fmla="val 42861"/>
              <a:gd name="adj2" fmla="val 91742"/>
            </a:avLst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5845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1295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13. Finally select </a:t>
            </a:r>
            <a:r>
              <a:rPr lang="en-US" b="1" u="sng" smtClean="0"/>
              <a:t>I am ready to start</a:t>
            </a:r>
            <a:r>
              <a:rPr lang="en-US" smtClean="0"/>
              <a:t>.</a:t>
            </a:r>
          </a:p>
          <a:p>
            <a:pPr>
              <a:buFont typeface="Arial" charset="0"/>
              <a:buNone/>
            </a:pPr>
            <a:r>
              <a:rPr lang="en-US" smtClean="0"/>
              <a:t>14. Begin Math Pre-Test: Test #1.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6324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u="sng" dirty="0" smtClean="0"/>
              <a:t>MATH PRE-TEST DIRECTIONS</a:t>
            </a:r>
            <a:r>
              <a:rPr lang="en-US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Only use scratch paper and pencil.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No calculator assistance may be used.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u="sng" dirty="0" smtClean="0"/>
              <a:t>Make sure to Click </a:t>
            </a:r>
            <a:r>
              <a:rPr lang="en-US" b="1" u="sng" dirty="0" smtClean="0"/>
              <a:t>NEXT</a:t>
            </a:r>
            <a:r>
              <a:rPr lang="en-US" u="sng" dirty="0" smtClean="0"/>
              <a:t> to proceed to the next question</a:t>
            </a:r>
            <a:r>
              <a:rPr lang="en-US" dirty="0" smtClean="0"/>
              <a:t>. If by error you Click </a:t>
            </a:r>
            <a:r>
              <a:rPr lang="en-US" b="1" dirty="0" smtClean="0"/>
              <a:t>SUBMIT</a:t>
            </a:r>
            <a:r>
              <a:rPr lang="en-US" dirty="0" smtClean="0"/>
              <a:t>, prior to completing the test make sure to answer no when it asks are you sure you want to quit.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Once completed with the test you must Click </a:t>
            </a:r>
            <a:r>
              <a:rPr lang="en-US" b="1" dirty="0" smtClean="0"/>
              <a:t>SUBMIT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Once you have completed as many tests as possible Click </a:t>
            </a:r>
            <a:r>
              <a:rPr lang="en-US" b="1" dirty="0" smtClean="0"/>
              <a:t>RESULTS</a:t>
            </a:r>
            <a:r>
              <a:rPr lang="en-US" dirty="0" smtClean="0"/>
              <a:t> and you can review your test results and receive your Reedley College (RC) </a:t>
            </a:r>
            <a:r>
              <a:rPr lang="en-US" dirty="0" err="1" smtClean="0"/>
              <a:t>Accuplacer</a:t>
            </a:r>
            <a:r>
              <a:rPr lang="en-US" dirty="0" smtClean="0"/>
              <a:t> test recommendation.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MyMathTest PreTest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General Specifications: </a:t>
            </a:r>
            <a:endParaRPr lang="en-US" sz="28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4 tests; each test includes 14 questions; each test must be completed within a designated time (13-20 minutes). </a:t>
            </a:r>
            <a:endParaRPr lang="en-US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Approximate time to complete all sections is 60 minutes if a student takes all 4 tests</a:t>
            </a:r>
            <a:endParaRPr lang="en-US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Students can only take the Pre-Test one time.</a:t>
            </a:r>
            <a:endParaRPr lang="en-US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Once a student has completed a test, the student can stop and restart by using the same username/password.</a:t>
            </a:r>
            <a:r>
              <a:rPr lang="en-US" sz="800" dirty="0" smtClean="0"/>
              <a:t> </a:t>
            </a: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MyMathTest PreTest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Designed by RC Math Faculty, aligned with RC course SLO’s</a:t>
            </a:r>
            <a:endParaRPr lang="en-US" sz="2400" smtClean="0"/>
          </a:p>
          <a:p>
            <a:pPr lvl="1"/>
            <a:r>
              <a:rPr lang="en-US" smtClean="0"/>
              <a:t>All students start at the arithmetic level test.  </a:t>
            </a:r>
          </a:p>
          <a:p>
            <a:pPr lvl="2"/>
            <a:r>
              <a:rPr lang="en-US" smtClean="0"/>
              <a:t>If a student correctly answers 70% of the questions on a test, then that student proceeds to the next test. </a:t>
            </a:r>
            <a:endParaRPr lang="en-US" sz="2000" smtClean="0"/>
          </a:p>
          <a:p>
            <a:pPr lvl="1"/>
            <a:r>
              <a:rPr lang="en-US" smtClean="0"/>
              <a:t>Real time immediate scoring.  Students see their test scores and question results immediately after completing the test.</a:t>
            </a:r>
            <a:endParaRPr lang="en-US" sz="2400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MyMathTest PreTest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Different questions are generated for each individual test while testing the same content.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Example: 2 – (-18) and 3 – (-14)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Other benefits: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 “Study Plan Manager”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provides math practice in areas in which student needs help; 	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improves awareness of college expectations for math competency.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Pre-test provides a clear recommendation on which </a:t>
            </a:r>
            <a:r>
              <a:rPr lang="en-US" dirty="0" err="1" smtClean="0"/>
              <a:t>Accuplacer</a:t>
            </a:r>
            <a:r>
              <a:rPr lang="en-US" dirty="0" smtClean="0"/>
              <a:t> placement math test to take.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MyMathTest PreTest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7772401" cy="4100179"/>
        </p:xfrm>
        <a:graphic>
          <a:graphicData uri="http://schemas.openxmlformats.org/drawingml/2006/table">
            <a:tbl>
              <a:tblPr/>
              <a:tblGrid>
                <a:gridCol w="2739911"/>
                <a:gridCol w="2739911"/>
                <a:gridCol w="2292579"/>
              </a:tblGrid>
              <a:tr h="510292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REEDLEY COLLEGE MATH PRE-TEST OUTCOME CHART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32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Outcome &amp; Accuplacer Test Recommendation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PASS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FAIL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868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Move on to Test 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Take RC Accuplacer Arithmetic Test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8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Move on to Test 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Take RC Accuplacer Arithmetic Test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8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Move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 to Test 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Take RC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Accuplacer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Algebra Test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5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Take College Level Math Accuplacer Test 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Take RC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Accuplacer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Algebra Test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534400" cy="6361938"/>
        </p:xfrm>
        <a:graphic>
          <a:graphicData uri="http://schemas.openxmlformats.org/drawingml/2006/table">
            <a:tbl>
              <a:tblPr/>
              <a:tblGrid>
                <a:gridCol w="403996"/>
                <a:gridCol w="858490"/>
                <a:gridCol w="959487"/>
                <a:gridCol w="959487"/>
                <a:gridCol w="2676470"/>
                <a:gridCol w="2676470"/>
              </a:tblGrid>
              <a:tr h="109876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REEDLEY COLLEGE MATH PRE-TEST CONTENT CHART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8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Content Tested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HS Course Equivalency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(in relation to test)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RC Course Equivalency    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(in relation to test)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RC COURSE SLO's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461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Arithmetic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Arithmetic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Math 250: College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Arithmetic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Apply the four arithmetic operations to integers.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Apply the four arithmetic operations to fractions.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Apply the four arithmetic operations to decimals.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Evaluate integers raised to whole number exponents using the definition of exponents.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91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Arithmetic/ Pre- Algebra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Pre-Algebra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Math 256: Topics before Algebra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Apply the order of operations and rules of exponents to integers.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Simplify and evaluate algebraic expressions.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Apply the addition and multiplication properties of equality to solve linear equations in one variable.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Factor out the greatest common factor in an algebraic expression.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Generate a table of solutions and graph its ordered pairs for linear equations and inequalities.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534400" cy="5389563"/>
        </p:xfrm>
        <a:graphic>
          <a:graphicData uri="http://schemas.openxmlformats.org/drawingml/2006/table">
            <a:tbl>
              <a:tblPr/>
              <a:tblGrid>
                <a:gridCol w="403996"/>
                <a:gridCol w="858490"/>
                <a:gridCol w="959487"/>
                <a:gridCol w="959487"/>
                <a:gridCol w="2676470"/>
                <a:gridCol w="2676470"/>
              </a:tblGrid>
              <a:tr h="109876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REEDLEY COLLEGE MATH PRE-TEST CONTENT CHART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8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Content Tested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HS Course Equivalency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(in relation to test)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RC Course Equivalency    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(in relation to test)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RC COURSE SLO's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919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Elementary Algebra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Algebra 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Math 201: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Elementary Algebra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Apply real number operations to simplify and factor algebraic expressions.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Solve linear and quadratic equations.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Use graphic representation of an equation in two variables to solve appropriate problems.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92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Intermediate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Algebra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Algebra 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Math 103: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Intermediate Algebra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Simplify and/or factor mathematical expressions into forms more conducive to analysis.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Solve equations introduced in Intermediate Algebra (linear, quadratic, exponential, logarithmic, and radical).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Graph functions and relations introduced in Intermediate Algebra (linear, quadratic, exponential, logarithmic, and radical).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Apply Intermediate Algebra topics (linear, quadratic, exponential, logarithmic, and radical functions) to solve real-life problems.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4" marR="27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1753</Words>
  <Application>Microsoft Office PowerPoint</Application>
  <PresentationFormat>On-screen Show (4:3)</PresentationFormat>
  <Paragraphs>458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Math College  Readiness Forum Fall 2012</vt:lpstr>
      <vt:lpstr>Goals of Math CRF</vt:lpstr>
      <vt:lpstr>Follow-Up from Last Year</vt:lpstr>
      <vt:lpstr>MyMathTest PreTest</vt:lpstr>
      <vt:lpstr>MyMathTest PreTest</vt:lpstr>
      <vt:lpstr>MyMathTest PreTest</vt:lpstr>
      <vt:lpstr>MyMathTest PreTest</vt:lpstr>
      <vt:lpstr>Slide 8</vt:lpstr>
      <vt:lpstr>Slide 9</vt:lpstr>
      <vt:lpstr>Last Year’s Results</vt:lpstr>
      <vt:lpstr>Last Year’s Results – Test #1</vt:lpstr>
      <vt:lpstr>Last Year’s Results – Test #2</vt:lpstr>
      <vt:lpstr>Last Year’s Results – Test #3</vt:lpstr>
      <vt:lpstr>Last Year’s Results – Test #4</vt:lpstr>
      <vt:lpstr>Some Problems</vt:lpstr>
      <vt:lpstr>Modifications for this year</vt:lpstr>
      <vt:lpstr>Section Instructors at each School</vt:lpstr>
      <vt:lpstr>Demonstration</vt:lpstr>
      <vt:lpstr>Interested?</vt:lpstr>
      <vt:lpstr>How to Get Registered and Started!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Company>SCCCD Reedley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Reedley College Math Pre-Test Instructions</dc:title>
  <dc:creator>rh005</dc:creator>
  <cp:lastModifiedBy>Marilyn</cp:lastModifiedBy>
  <cp:revision>29</cp:revision>
  <dcterms:created xsi:type="dcterms:W3CDTF">2012-01-30T23:36:13Z</dcterms:created>
  <dcterms:modified xsi:type="dcterms:W3CDTF">2012-11-07T23:17:30Z</dcterms:modified>
</cp:coreProperties>
</file>