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300" r:id="rId3"/>
    <p:sldId id="275" r:id="rId4"/>
    <p:sldId id="266" r:id="rId5"/>
    <p:sldId id="261" r:id="rId6"/>
    <p:sldId id="267" r:id="rId7"/>
    <p:sldId id="260" r:id="rId8"/>
    <p:sldId id="269" r:id="rId9"/>
    <p:sldId id="271" r:id="rId10"/>
    <p:sldId id="262" r:id="rId11"/>
    <p:sldId id="285" r:id="rId12"/>
    <p:sldId id="299" r:id="rId13"/>
    <p:sldId id="287" r:id="rId14"/>
    <p:sldId id="291" r:id="rId15"/>
    <p:sldId id="295" r:id="rId16"/>
    <p:sldId id="298" r:id="rId17"/>
    <p:sldId id="303" r:id="rId18"/>
    <p:sldId id="30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B8368AC-1FBE-4262-8494-25C92373B077}" type="datetimeFigureOut">
              <a:rPr lang="en-US" smtClean="0"/>
              <a:t>10/4/2012</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FE0D6A3-A629-4640-971D-EED6BE1781F4}"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368AC-1FBE-4262-8494-25C92373B077}" type="datetimeFigureOut">
              <a:rPr lang="en-US" smtClean="0"/>
              <a:t>10/4/2012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D6A3-A629-4640-971D-EED6BE1781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8368AC-1FBE-4262-8494-25C92373B077}" type="datetimeFigureOut">
              <a:rPr lang="en-US" smtClean="0"/>
              <a:t>10/4/2012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D6A3-A629-4640-971D-EED6BE1781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368AC-1FBE-4262-8494-25C92373B077}" type="datetimeFigureOut">
              <a:rPr lang="en-US" smtClean="0"/>
              <a:t>10/4/2012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D6A3-A629-4640-971D-EED6BE1781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B8368AC-1FBE-4262-8494-25C92373B077}" type="datetimeFigureOut">
              <a:rPr lang="en-US" smtClean="0"/>
              <a:t>10/4/2012</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D6A3-A629-4640-971D-EED6BE1781F4}"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8368AC-1FBE-4262-8494-25C92373B077}" type="datetimeFigureOut">
              <a:rPr lang="en-US" smtClean="0"/>
              <a:t>10/4/2012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0D6A3-A629-4640-971D-EED6BE1781F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8368AC-1FBE-4262-8494-25C92373B077}" type="datetimeFigureOut">
              <a:rPr lang="en-US" smtClean="0"/>
              <a:t>10/4/2012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0D6A3-A629-4640-971D-EED6BE1781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8368AC-1FBE-4262-8494-25C92373B077}" type="datetimeFigureOut">
              <a:rPr lang="en-US" smtClean="0"/>
              <a:t>10/4/2012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0D6A3-A629-4640-971D-EED6BE1781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B8368AC-1FBE-4262-8494-25C92373B077}" type="datetimeFigureOut">
              <a:rPr lang="en-US" smtClean="0"/>
              <a:t>10/4/2012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0D6A3-A629-4640-971D-EED6BE1781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8368AC-1FBE-4262-8494-25C92373B077}" type="datetimeFigureOut">
              <a:rPr lang="en-US" smtClean="0"/>
              <a:t>10/4/2012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0D6A3-A629-4640-971D-EED6BE1781F4}"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CB8368AC-1FBE-4262-8494-25C92373B077}" type="datetimeFigureOut">
              <a:rPr lang="en-US" smtClean="0"/>
              <a:t>10/4/2012</a:t>
            </a:fld>
            <a:endParaRPr lang="en-US"/>
          </a:p>
        </p:txBody>
      </p:sp>
      <p:sp>
        <p:nvSpPr>
          <p:cNvPr id="7" name="Slide Number Placeholder 6"/>
          <p:cNvSpPr>
            <a:spLocks noGrp="1"/>
          </p:cNvSpPr>
          <p:nvPr>
            <p:ph type="sldNum" sz="quarter" idx="12"/>
          </p:nvPr>
        </p:nvSpPr>
        <p:spPr/>
        <p:txBody>
          <a:bodyPr/>
          <a:lstStyle/>
          <a:p>
            <a:fld id="{BFE0D6A3-A629-4640-971D-EED6BE1781F4}"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B8368AC-1FBE-4262-8494-25C92373B077}" type="datetimeFigureOut">
              <a:rPr lang="en-US" smtClean="0"/>
              <a:t>10/4/2012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FE0D6A3-A629-4640-971D-EED6BE1781F4}"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file:///E:\Reedley%20College\13-14%20Budget%20Master%20Worksheet.xls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2400" y="1066800"/>
            <a:ext cx="6297613"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6963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7355860"/>
          </a:xfrm>
          <a:prstGeom prst="rect">
            <a:avLst/>
          </a:prstGeom>
          <a:noFill/>
        </p:spPr>
        <p:txBody>
          <a:bodyPr wrap="square" rtlCol="0">
            <a:spAutoFit/>
          </a:bodyPr>
          <a:lstStyle/>
          <a:p>
            <a:pPr algn="ctr"/>
            <a:r>
              <a:rPr lang="en-US" sz="3600" b="1" dirty="0" smtClean="0"/>
              <a:t>Child Development Coordinator</a:t>
            </a:r>
          </a:p>
          <a:p>
            <a:pPr marL="571500" indent="-571500">
              <a:buFont typeface="Wingdings" pitchFamily="2" charset="2"/>
              <a:buChar char="Ø"/>
            </a:pPr>
            <a:endParaRPr lang="en-US" sz="3600" b="1" dirty="0" smtClean="0"/>
          </a:p>
          <a:p>
            <a:pPr marL="571500" indent="-571500">
              <a:buFont typeface="Wingdings" pitchFamily="2" charset="2"/>
              <a:buChar char="Ø"/>
            </a:pPr>
            <a:endParaRPr lang="en-US" sz="3600" b="1" dirty="0" smtClean="0"/>
          </a:p>
          <a:p>
            <a:endParaRPr lang="en-US" sz="3600" b="1" dirty="0"/>
          </a:p>
          <a:p>
            <a:r>
              <a:rPr lang="en-US" sz="3600" b="1" dirty="0" smtClean="0"/>
              <a:t>Marcy Davidson, is the Director for both Reedley College and Madera Child Development Learning Center.  </a:t>
            </a:r>
          </a:p>
          <a:p>
            <a:r>
              <a:rPr lang="en-US" sz="3600" b="1" dirty="0" smtClean="0"/>
              <a:t>She is scheduled to be at Madera once a week. </a:t>
            </a:r>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730674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3477875"/>
          </a:xfrm>
          <a:prstGeom prst="rect">
            <a:avLst/>
          </a:prstGeom>
          <a:noFill/>
        </p:spPr>
        <p:txBody>
          <a:bodyPr wrap="square" rtlCol="0">
            <a:spAutoFit/>
          </a:bodyPr>
          <a:lstStyle/>
          <a:p>
            <a:pPr algn="ctr"/>
            <a:r>
              <a:rPr lang="en-US" sz="3600" b="1" dirty="0" smtClean="0"/>
              <a:t>Madera Community Contacts</a:t>
            </a:r>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graphicFrame>
        <p:nvGraphicFramePr>
          <p:cNvPr id="3" name="Table 2"/>
          <p:cNvGraphicFramePr>
            <a:graphicFrameLocks noGrp="1"/>
          </p:cNvGraphicFramePr>
          <p:nvPr>
            <p:extLst>
              <p:ext uri="{D42A27DB-BD31-4B8C-83A1-F6EECF244321}">
                <p14:modId xmlns:p14="http://schemas.microsoft.com/office/powerpoint/2010/main" val="2686244851"/>
              </p:ext>
            </p:extLst>
          </p:nvPr>
        </p:nvGraphicFramePr>
        <p:xfrm>
          <a:off x="852300" y="1378500"/>
          <a:ext cx="7529700" cy="4946100"/>
        </p:xfrm>
        <a:graphic>
          <a:graphicData uri="http://schemas.openxmlformats.org/drawingml/2006/table">
            <a:tbl>
              <a:tblPr firstRow="1" firstCol="1" bandRow="1">
                <a:tableStyleId>{5C22544A-7EE6-4342-B048-85BDC9FD1C3A}</a:tableStyleId>
              </a:tblPr>
              <a:tblGrid>
                <a:gridCol w="429735"/>
                <a:gridCol w="1419993"/>
                <a:gridCol w="1419993"/>
                <a:gridCol w="1419993"/>
                <a:gridCol w="1419993"/>
                <a:gridCol w="1419993"/>
              </a:tblGrid>
              <a:tr h="160214">
                <a:tc>
                  <a:txBody>
                    <a:bodyPr/>
                    <a:lstStyle/>
                    <a:p>
                      <a:pPr marL="0" marR="0" algn="ctr">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Monday</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Tuesday</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Wednesday</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Thursday</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Friday</a:t>
                      </a:r>
                      <a:endParaRPr lang="en-US" sz="900">
                        <a:effectLst/>
                        <a:latin typeface="Calibri"/>
                        <a:ea typeface="Calibri"/>
                        <a:cs typeface="Times New Roman"/>
                      </a:endParaRPr>
                    </a:p>
                  </a:txBody>
                  <a:tcPr marL="53481" marR="53481" marT="0" marB="0"/>
                </a:tc>
              </a:tr>
              <a:tr h="997458">
                <a:tc>
                  <a:txBody>
                    <a:bodyPr/>
                    <a:lstStyle/>
                    <a:p>
                      <a:pPr marL="0" marR="0" algn="ctr">
                        <a:lnSpc>
                          <a:spcPct val="115000"/>
                        </a:lnSpc>
                        <a:spcBef>
                          <a:spcPts val="0"/>
                        </a:spcBef>
                        <a:spcAft>
                          <a:spcPts val="0"/>
                        </a:spcAft>
                      </a:pPr>
                      <a:r>
                        <a:rPr lang="en-US" sz="900">
                          <a:effectLst/>
                        </a:rPr>
                        <a:t>1</a:t>
                      </a:r>
                      <a:r>
                        <a:rPr lang="en-US" sz="900" baseline="30000">
                          <a:effectLst/>
                        </a:rPr>
                        <a:t>st</a:t>
                      </a: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u="none" strike="noStrike" dirty="0">
                          <a:effectLst/>
                        </a:rPr>
                        <a:t>  </a:t>
                      </a:r>
                      <a:endParaRPr lang="en-US" sz="900" dirty="0">
                        <a:effectLst/>
                      </a:endParaRPr>
                    </a:p>
                    <a:p>
                      <a:pPr marL="0" marR="0" algn="ctr">
                        <a:lnSpc>
                          <a:spcPct val="115000"/>
                        </a:lnSpc>
                        <a:spcBef>
                          <a:spcPts val="0"/>
                        </a:spcBef>
                        <a:spcAft>
                          <a:spcPts val="0"/>
                        </a:spcAft>
                      </a:pPr>
                      <a:r>
                        <a:rPr lang="en-US" sz="700" u="sng" dirty="0">
                          <a:effectLst/>
                        </a:rPr>
                        <a:t>Workforce Investment Board</a:t>
                      </a:r>
                      <a:r>
                        <a:rPr lang="en-US" sz="700" dirty="0">
                          <a:effectLst/>
                        </a:rPr>
                        <a:t> </a:t>
                      </a:r>
                      <a:r>
                        <a:rPr lang="en-US" sz="700" u="sng" dirty="0">
                          <a:effectLst/>
                        </a:rPr>
                        <a:t>Youth Advisory</a:t>
                      </a:r>
                      <a:r>
                        <a:rPr lang="en-US" sz="700" dirty="0">
                          <a:effectLst/>
                        </a:rPr>
                        <a:t> </a:t>
                      </a:r>
                      <a:r>
                        <a:rPr lang="en-US" sz="700" u="sng" dirty="0">
                          <a:effectLst/>
                        </a:rPr>
                        <a:t>Council</a:t>
                      </a:r>
                      <a:endParaRPr lang="en-US" sz="900" dirty="0">
                        <a:effectLst/>
                      </a:endParaRPr>
                    </a:p>
                    <a:p>
                      <a:pPr marL="0" marR="0" algn="ctr">
                        <a:lnSpc>
                          <a:spcPct val="115000"/>
                        </a:lnSpc>
                        <a:spcBef>
                          <a:spcPts val="0"/>
                        </a:spcBef>
                        <a:spcAft>
                          <a:spcPts val="0"/>
                        </a:spcAft>
                      </a:pPr>
                      <a:r>
                        <a:rPr lang="en-US" sz="700" dirty="0">
                          <a:effectLst/>
                        </a:rPr>
                        <a:t>Quarterly 1</a:t>
                      </a:r>
                      <a:r>
                        <a:rPr lang="en-US" sz="700" baseline="30000" dirty="0">
                          <a:effectLst/>
                        </a:rPr>
                        <a:t>st</a:t>
                      </a:r>
                      <a:r>
                        <a:rPr lang="en-US" sz="700" dirty="0">
                          <a:effectLst/>
                        </a:rPr>
                        <a:t> Wed 3:30 p.m.</a:t>
                      </a:r>
                      <a:endParaRPr lang="en-US" sz="900" dirty="0">
                        <a:effectLst/>
                      </a:endParaRPr>
                    </a:p>
                    <a:p>
                      <a:pPr marL="0" marR="0" algn="ctr">
                        <a:lnSpc>
                          <a:spcPct val="115000"/>
                        </a:lnSpc>
                        <a:spcBef>
                          <a:spcPts val="0"/>
                        </a:spcBef>
                        <a:spcAft>
                          <a:spcPts val="0"/>
                        </a:spcAft>
                      </a:pPr>
                      <a:r>
                        <a:rPr lang="en-US" sz="700" dirty="0">
                          <a:effectLst/>
                        </a:rPr>
                        <a:t>441 E. Yosemite Ave</a:t>
                      </a: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3481" marR="53481" marT="0" marB="0"/>
                </a:tc>
              </a:tr>
              <a:tr h="1048676">
                <a:tc>
                  <a:txBody>
                    <a:bodyPr/>
                    <a:lstStyle/>
                    <a:p>
                      <a:pPr marL="0" marR="0" algn="ctr">
                        <a:lnSpc>
                          <a:spcPct val="115000"/>
                        </a:lnSpc>
                        <a:spcBef>
                          <a:spcPts val="0"/>
                        </a:spcBef>
                        <a:spcAft>
                          <a:spcPts val="0"/>
                        </a:spcAft>
                      </a:pPr>
                      <a:r>
                        <a:rPr lang="en-US" sz="900">
                          <a:effectLst/>
                        </a:rPr>
                        <a:t>2</a:t>
                      </a:r>
                      <a:r>
                        <a:rPr lang="en-US" sz="900" baseline="30000">
                          <a:effectLst/>
                        </a:rPr>
                        <a:t>nd</a:t>
                      </a:r>
                      <a:endParaRPr lang="en-US" sz="900">
                        <a:effectLst/>
                      </a:endParaRPr>
                    </a:p>
                    <a:p>
                      <a:pPr marL="0" marR="0" algn="ctr">
                        <a:lnSpc>
                          <a:spcPct val="115000"/>
                        </a:lnSpc>
                        <a:spcBef>
                          <a:spcPts val="0"/>
                        </a:spcBef>
                        <a:spcAft>
                          <a:spcPts val="0"/>
                        </a:spcAft>
                      </a:pPr>
                      <a:r>
                        <a:rPr lang="en-US" sz="900" baseline="30000">
                          <a:effectLst/>
                        </a:rPr>
                        <a:t> </a:t>
                      </a:r>
                      <a:endParaRPr lang="en-US" sz="900">
                        <a:effectLst/>
                      </a:endParaRP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u="none" strike="noStrike" dirty="0">
                          <a:effectLst/>
                        </a:rPr>
                        <a:t> </a:t>
                      </a:r>
                      <a:endParaRPr lang="en-US" sz="900" dirty="0">
                        <a:effectLst/>
                      </a:endParaRPr>
                    </a:p>
                    <a:p>
                      <a:pPr marL="0" marR="0" algn="ctr">
                        <a:lnSpc>
                          <a:spcPct val="115000"/>
                        </a:lnSpc>
                        <a:spcBef>
                          <a:spcPts val="0"/>
                        </a:spcBef>
                        <a:spcAft>
                          <a:spcPts val="0"/>
                        </a:spcAft>
                      </a:pPr>
                      <a:r>
                        <a:rPr lang="en-US" sz="700" u="sng" dirty="0">
                          <a:effectLst/>
                        </a:rPr>
                        <a:t>Madera Chamber of Commerce Business and Ed</a:t>
                      </a:r>
                      <a:r>
                        <a:rPr lang="en-US" sz="700" dirty="0">
                          <a:effectLst/>
                        </a:rPr>
                        <a:t> meetings, Monthly</a:t>
                      </a:r>
                      <a:endParaRPr lang="en-US" sz="900" dirty="0">
                        <a:effectLst/>
                      </a:endParaRPr>
                    </a:p>
                    <a:p>
                      <a:pPr marL="0" marR="0" algn="ctr">
                        <a:lnSpc>
                          <a:spcPct val="115000"/>
                        </a:lnSpc>
                        <a:spcBef>
                          <a:spcPts val="0"/>
                        </a:spcBef>
                        <a:spcAft>
                          <a:spcPts val="0"/>
                        </a:spcAft>
                      </a:pPr>
                      <a:r>
                        <a:rPr lang="en-US" sz="700" dirty="0">
                          <a:effectLst/>
                        </a:rPr>
                        <a:t>Noon at Round Table Pizza –</a:t>
                      </a:r>
                      <a:endParaRPr lang="en-US" sz="900" dirty="0">
                        <a:effectLst/>
                      </a:endParaRPr>
                    </a:p>
                    <a:p>
                      <a:pPr marL="0" marR="0" algn="ctr">
                        <a:lnSpc>
                          <a:spcPct val="115000"/>
                        </a:lnSpc>
                        <a:spcBef>
                          <a:spcPts val="0"/>
                        </a:spcBef>
                        <a:spcAft>
                          <a:spcPts val="0"/>
                        </a:spcAft>
                      </a:pPr>
                      <a:r>
                        <a:rPr lang="en-US" sz="700" dirty="0">
                          <a:effectLst/>
                        </a:rPr>
                        <a:t>(Jim C.  attends)</a:t>
                      </a: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dirty="0" smtClean="0">
                          <a:effectLst/>
                          <a:highlight>
                            <a:srgbClr val="FFFF00"/>
                          </a:highlight>
                        </a:rPr>
                        <a:t> </a:t>
                      </a:r>
                      <a:endParaRPr lang="en-US" sz="900" dirty="0">
                        <a:effectLst/>
                      </a:endParaRPr>
                    </a:p>
                    <a:p>
                      <a:pPr marL="0" marR="0" algn="ctr">
                        <a:lnSpc>
                          <a:spcPct val="115000"/>
                        </a:lnSpc>
                        <a:spcBef>
                          <a:spcPts val="0"/>
                        </a:spcBef>
                        <a:spcAft>
                          <a:spcPts val="0"/>
                        </a:spcAft>
                      </a:pPr>
                      <a:r>
                        <a:rPr lang="en-US" sz="700" dirty="0">
                          <a:effectLst/>
                        </a:rPr>
                        <a:t> </a:t>
                      </a:r>
                      <a:endParaRPr lang="en-US" sz="900" dirty="0">
                        <a:effectLst/>
                      </a:endParaRPr>
                    </a:p>
                    <a:p>
                      <a:pPr marL="0" marR="0" algn="ctr">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700" u="none" strike="noStrike" dirty="0">
                          <a:effectLst/>
                        </a:rPr>
                        <a:t> </a:t>
                      </a:r>
                      <a:endParaRPr lang="en-US" sz="900" dirty="0">
                        <a:effectLst/>
                      </a:endParaRPr>
                    </a:p>
                    <a:p>
                      <a:pPr marL="0" marR="0" algn="ctr">
                        <a:lnSpc>
                          <a:spcPct val="115000"/>
                        </a:lnSpc>
                        <a:spcBef>
                          <a:spcPts val="0"/>
                        </a:spcBef>
                        <a:spcAft>
                          <a:spcPts val="0"/>
                        </a:spcAft>
                      </a:pPr>
                      <a:r>
                        <a:rPr lang="en-US" sz="700" u="sng" dirty="0">
                          <a:effectLst/>
                        </a:rPr>
                        <a:t>MC WIB Partnership</a:t>
                      </a:r>
                      <a:r>
                        <a:rPr lang="en-US" sz="700" dirty="0">
                          <a:effectLst/>
                        </a:rPr>
                        <a:t> Meetings, monthly</a:t>
                      </a:r>
                      <a:endParaRPr lang="en-US" sz="900" dirty="0">
                        <a:effectLst/>
                      </a:endParaRPr>
                    </a:p>
                    <a:p>
                      <a:pPr marL="0" marR="0" algn="ctr">
                        <a:lnSpc>
                          <a:spcPct val="115000"/>
                        </a:lnSpc>
                        <a:spcBef>
                          <a:spcPts val="0"/>
                        </a:spcBef>
                        <a:spcAft>
                          <a:spcPts val="0"/>
                        </a:spcAft>
                      </a:pPr>
                      <a:r>
                        <a:rPr lang="en-US" sz="700" dirty="0">
                          <a:effectLst/>
                        </a:rPr>
                        <a:t>209 E 7</a:t>
                      </a:r>
                      <a:r>
                        <a:rPr lang="en-US" sz="700" baseline="30000" dirty="0">
                          <a:effectLst/>
                        </a:rPr>
                        <a:t>th</a:t>
                      </a:r>
                      <a:r>
                        <a:rPr lang="en-US" sz="700" dirty="0">
                          <a:effectLst/>
                        </a:rPr>
                        <a:t> Madera 2:00-4:00</a:t>
                      </a:r>
                      <a:endParaRPr lang="en-US" sz="900" dirty="0">
                        <a:effectLst/>
                      </a:endParaRPr>
                    </a:p>
                    <a:p>
                      <a:pPr marL="0" marR="0" algn="ctr">
                        <a:lnSpc>
                          <a:spcPct val="115000"/>
                        </a:lnSpc>
                        <a:spcBef>
                          <a:spcPts val="0"/>
                        </a:spcBef>
                        <a:spcAft>
                          <a:spcPts val="0"/>
                        </a:spcAft>
                      </a:pPr>
                      <a:r>
                        <a:rPr lang="en-US" sz="700" dirty="0">
                          <a:effectLst/>
                        </a:rPr>
                        <a:t>(Monica C. attends)</a:t>
                      </a:r>
                      <a:endParaRPr lang="en-US" sz="900" dirty="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53481" marR="53481" marT="0" marB="0"/>
                </a:tc>
              </a:tr>
              <a:tr h="1048676">
                <a:tc>
                  <a:txBody>
                    <a:bodyPr/>
                    <a:lstStyle/>
                    <a:p>
                      <a:pPr marL="0" marR="0" algn="ctr">
                        <a:lnSpc>
                          <a:spcPct val="115000"/>
                        </a:lnSpc>
                        <a:spcBef>
                          <a:spcPts val="0"/>
                        </a:spcBef>
                        <a:spcAft>
                          <a:spcPts val="0"/>
                        </a:spcAft>
                      </a:pPr>
                      <a:r>
                        <a:rPr lang="en-US" sz="900">
                          <a:effectLst/>
                        </a:rPr>
                        <a:t>3</a:t>
                      </a:r>
                      <a:r>
                        <a:rPr lang="en-US" sz="900" baseline="30000">
                          <a:effectLst/>
                        </a:rPr>
                        <a:t>rd</a:t>
                      </a:r>
                      <a:endParaRPr lang="en-US" sz="900">
                        <a:effectLst/>
                      </a:endParaRPr>
                    </a:p>
                    <a:p>
                      <a:pPr marL="0" marR="0" algn="ctr">
                        <a:lnSpc>
                          <a:spcPct val="115000"/>
                        </a:lnSpc>
                        <a:spcBef>
                          <a:spcPts val="0"/>
                        </a:spcBef>
                        <a:spcAft>
                          <a:spcPts val="0"/>
                        </a:spcAft>
                      </a:pPr>
                      <a:r>
                        <a:rPr lang="en-US" sz="900" baseline="30000">
                          <a:effectLst/>
                        </a:rPr>
                        <a:t> </a:t>
                      </a:r>
                      <a:endParaRPr lang="en-US" sz="900">
                        <a:effectLst/>
                      </a:endParaRP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1000"/>
                        </a:spcAft>
                      </a:pP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u="none" strike="noStrike" dirty="0">
                          <a:effectLst/>
                        </a:rPr>
                        <a:t> </a:t>
                      </a:r>
                      <a:endParaRPr lang="en-US" sz="900" dirty="0">
                        <a:effectLst/>
                      </a:endParaRPr>
                    </a:p>
                    <a:p>
                      <a:pPr marL="0" marR="0" algn="ctr">
                        <a:lnSpc>
                          <a:spcPct val="115000"/>
                        </a:lnSpc>
                        <a:spcBef>
                          <a:spcPts val="0"/>
                        </a:spcBef>
                        <a:spcAft>
                          <a:spcPts val="0"/>
                        </a:spcAft>
                      </a:pPr>
                      <a:r>
                        <a:rPr lang="en-US" sz="700" u="sng" dirty="0">
                          <a:effectLst/>
                        </a:rPr>
                        <a:t>MCWAC Partner</a:t>
                      </a:r>
                      <a:r>
                        <a:rPr lang="en-US" sz="700" dirty="0">
                          <a:effectLst/>
                        </a:rPr>
                        <a:t> Meetings 8:00-10:00, monthly  441 Yosemite Madera</a:t>
                      </a:r>
                      <a:endParaRPr lang="en-US" sz="900" dirty="0">
                        <a:effectLst/>
                      </a:endParaRPr>
                    </a:p>
                    <a:p>
                      <a:pPr marL="0" marR="0" algn="ctr">
                        <a:lnSpc>
                          <a:spcPct val="115000"/>
                        </a:lnSpc>
                        <a:spcBef>
                          <a:spcPts val="0"/>
                        </a:spcBef>
                        <a:spcAft>
                          <a:spcPts val="0"/>
                        </a:spcAft>
                      </a:pPr>
                      <a:r>
                        <a:rPr lang="en-US" sz="700" dirty="0">
                          <a:effectLst/>
                        </a:rPr>
                        <a:t>(Monica C. attends)</a:t>
                      </a: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u="none" strike="noStrike" dirty="0">
                          <a:effectLst/>
                        </a:rPr>
                        <a:t> </a:t>
                      </a:r>
                      <a:endParaRPr lang="en-US" sz="900" dirty="0">
                        <a:effectLst/>
                      </a:endParaRPr>
                    </a:p>
                    <a:p>
                      <a:pPr marL="0" marR="0" algn="ctr">
                        <a:lnSpc>
                          <a:spcPct val="115000"/>
                        </a:lnSpc>
                        <a:spcBef>
                          <a:spcPts val="0"/>
                        </a:spcBef>
                        <a:spcAft>
                          <a:spcPts val="0"/>
                        </a:spcAft>
                      </a:pPr>
                      <a:r>
                        <a:rPr lang="en-US" sz="700" u="sng" dirty="0">
                          <a:effectLst/>
                        </a:rPr>
                        <a:t>Workforce Investment Board</a:t>
                      </a:r>
                      <a:endParaRPr lang="en-US" sz="900" dirty="0">
                        <a:effectLst/>
                      </a:endParaRPr>
                    </a:p>
                    <a:p>
                      <a:pPr marL="0" marR="0" algn="ctr">
                        <a:lnSpc>
                          <a:spcPct val="115000"/>
                        </a:lnSpc>
                        <a:spcBef>
                          <a:spcPts val="0"/>
                        </a:spcBef>
                        <a:spcAft>
                          <a:spcPts val="0"/>
                        </a:spcAft>
                      </a:pPr>
                      <a:r>
                        <a:rPr lang="en-US" sz="700" dirty="0">
                          <a:effectLst/>
                        </a:rPr>
                        <a:t>Quarterly, 3</a:t>
                      </a:r>
                      <a:r>
                        <a:rPr lang="en-US" sz="700" baseline="30000" dirty="0">
                          <a:effectLst/>
                        </a:rPr>
                        <a:t>rd</a:t>
                      </a:r>
                      <a:r>
                        <a:rPr lang="en-US" sz="700" dirty="0">
                          <a:effectLst/>
                        </a:rPr>
                        <a:t> Thursday 3:00 p.m.</a:t>
                      </a:r>
                      <a:endParaRPr lang="en-US" sz="900" dirty="0">
                        <a:effectLst/>
                      </a:endParaRPr>
                    </a:p>
                    <a:p>
                      <a:pPr marL="0" marR="0" algn="ctr">
                        <a:lnSpc>
                          <a:spcPct val="115000"/>
                        </a:lnSpc>
                        <a:spcBef>
                          <a:spcPts val="0"/>
                        </a:spcBef>
                        <a:spcAft>
                          <a:spcPts val="0"/>
                        </a:spcAft>
                      </a:pPr>
                      <a:r>
                        <a:rPr lang="en-US" sz="700" dirty="0">
                          <a:effectLst/>
                        </a:rPr>
                        <a:t>441 E. Yosemite Ave</a:t>
                      </a:r>
                      <a:endParaRPr lang="en-US" sz="900" dirty="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53481" marR="53481" marT="0" marB="0"/>
                </a:tc>
              </a:tr>
              <a:tr h="1691076">
                <a:tc>
                  <a:txBody>
                    <a:bodyPr/>
                    <a:lstStyle/>
                    <a:p>
                      <a:pPr marL="0" marR="0" algn="ctr">
                        <a:lnSpc>
                          <a:spcPct val="115000"/>
                        </a:lnSpc>
                        <a:spcBef>
                          <a:spcPts val="0"/>
                        </a:spcBef>
                        <a:spcAft>
                          <a:spcPts val="0"/>
                        </a:spcAft>
                      </a:pPr>
                      <a:r>
                        <a:rPr lang="en-US" sz="900">
                          <a:effectLst/>
                        </a:rPr>
                        <a:t>4</a:t>
                      </a:r>
                      <a:r>
                        <a:rPr lang="en-US" sz="900" baseline="30000">
                          <a:effectLst/>
                        </a:rPr>
                        <a:t>th</a:t>
                      </a:r>
                      <a:endParaRPr lang="en-US" sz="900">
                        <a:effectLst/>
                      </a:endParaRPr>
                    </a:p>
                    <a:p>
                      <a:pPr marL="0" marR="0" algn="ctr">
                        <a:lnSpc>
                          <a:spcPct val="115000"/>
                        </a:lnSpc>
                        <a:spcBef>
                          <a:spcPts val="0"/>
                        </a:spcBef>
                        <a:spcAft>
                          <a:spcPts val="0"/>
                        </a:spcAft>
                      </a:pPr>
                      <a:r>
                        <a:rPr lang="en-US" sz="900" baseline="30000">
                          <a:effectLst/>
                        </a:rPr>
                        <a:t> </a:t>
                      </a:r>
                      <a:endParaRPr lang="en-US" sz="900">
                        <a:effectLst/>
                      </a:endParaRP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700" u="none" strike="noStrike" dirty="0">
                          <a:effectLst/>
                        </a:rPr>
                        <a:t> </a:t>
                      </a:r>
                      <a:endParaRPr lang="en-US" sz="900" dirty="0">
                        <a:effectLst/>
                      </a:endParaRPr>
                    </a:p>
                    <a:p>
                      <a:pPr marL="0" marR="0">
                        <a:lnSpc>
                          <a:spcPct val="115000"/>
                        </a:lnSpc>
                        <a:spcBef>
                          <a:spcPts val="0"/>
                        </a:spcBef>
                        <a:spcAft>
                          <a:spcPts val="0"/>
                        </a:spcAft>
                      </a:pPr>
                      <a:r>
                        <a:rPr lang="en-US" sz="700" u="none" strike="noStrike" dirty="0">
                          <a:effectLst/>
                        </a:rPr>
                        <a:t> </a:t>
                      </a:r>
                      <a:endParaRPr lang="en-US" sz="900" dirty="0">
                        <a:effectLst/>
                      </a:endParaRPr>
                    </a:p>
                    <a:p>
                      <a:pPr marL="0" marR="0" algn="ctr">
                        <a:lnSpc>
                          <a:spcPct val="115000"/>
                        </a:lnSpc>
                        <a:spcBef>
                          <a:spcPts val="0"/>
                        </a:spcBef>
                        <a:spcAft>
                          <a:spcPts val="0"/>
                        </a:spcAft>
                      </a:pPr>
                      <a:r>
                        <a:rPr lang="en-US" sz="700" u="sng" dirty="0">
                          <a:effectLst/>
                        </a:rPr>
                        <a:t>Madera Chamber of Commerce Board of Directors Meeting</a:t>
                      </a:r>
                      <a:r>
                        <a:rPr lang="en-US" sz="700" dirty="0">
                          <a:effectLst/>
                        </a:rPr>
                        <a:t>, monthly Round Table Pizza Noon (Jim C. attends)</a:t>
                      </a:r>
                      <a:endParaRPr lang="en-US" sz="900" dirty="0">
                        <a:effectLst/>
                      </a:endParaRPr>
                    </a:p>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1000"/>
                        </a:spcAft>
                      </a:pPr>
                      <a:endParaRPr lang="en-US" sz="900" dirty="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700" u="none" strike="noStrike" dirty="0">
                          <a:effectLst/>
                        </a:rPr>
                        <a:t> </a:t>
                      </a:r>
                      <a:endParaRPr lang="en-US" sz="900" dirty="0">
                        <a:effectLst/>
                      </a:endParaRPr>
                    </a:p>
                    <a:p>
                      <a:pPr marL="0" marR="0" algn="ctr">
                        <a:lnSpc>
                          <a:spcPct val="115000"/>
                        </a:lnSpc>
                        <a:spcBef>
                          <a:spcPts val="0"/>
                        </a:spcBef>
                        <a:spcAft>
                          <a:spcPts val="0"/>
                        </a:spcAft>
                      </a:pPr>
                      <a:r>
                        <a:rPr lang="en-US" sz="700" u="sng" dirty="0">
                          <a:effectLst/>
                        </a:rPr>
                        <a:t>Madera Compact</a:t>
                      </a:r>
                      <a:r>
                        <a:rPr lang="en-US" sz="700" dirty="0">
                          <a:effectLst/>
                        </a:rPr>
                        <a:t> </a:t>
                      </a:r>
                      <a:endParaRPr lang="en-US" sz="900" dirty="0">
                        <a:effectLst/>
                      </a:endParaRPr>
                    </a:p>
                    <a:p>
                      <a:pPr marL="0" marR="0" algn="ctr">
                        <a:lnSpc>
                          <a:spcPct val="115000"/>
                        </a:lnSpc>
                        <a:spcBef>
                          <a:spcPts val="0"/>
                        </a:spcBef>
                        <a:spcAft>
                          <a:spcPts val="0"/>
                        </a:spcAft>
                      </a:pPr>
                      <a:r>
                        <a:rPr lang="en-US" sz="700" dirty="0">
                          <a:effectLst/>
                        </a:rPr>
                        <a:t>Meets last Wed of the month, </a:t>
                      </a:r>
                      <a:r>
                        <a:rPr lang="en-US" sz="700" u="sng" dirty="0">
                          <a:effectLst/>
                        </a:rPr>
                        <a:t>every other month</a:t>
                      </a:r>
                      <a:r>
                        <a:rPr lang="en-US" sz="700" dirty="0">
                          <a:effectLst/>
                        </a:rPr>
                        <a:t>.  </a:t>
                      </a:r>
                      <a:endParaRPr lang="en-US" sz="900" dirty="0">
                        <a:effectLst/>
                      </a:endParaRPr>
                    </a:p>
                    <a:p>
                      <a:pPr marL="0" marR="0" algn="ctr">
                        <a:lnSpc>
                          <a:spcPct val="115000"/>
                        </a:lnSpc>
                        <a:spcBef>
                          <a:spcPts val="0"/>
                        </a:spcBef>
                        <a:spcAft>
                          <a:spcPts val="0"/>
                        </a:spcAft>
                      </a:pPr>
                      <a:r>
                        <a:rPr lang="en-US" sz="700" dirty="0">
                          <a:effectLst/>
                        </a:rPr>
                        <a:t>7:30 – 9:00 a.m.</a:t>
                      </a:r>
                      <a:endParaRPr lang="en-US" sz="900" dirty="0">
                        <a:effectLst/>
                      </a:endParaRPr>
                    </a:p>
                    <a:p>
                      <a:pPr marL="0" marR="0" algn="ctr">
                        <a:lnSpc>
                          <a:spcPct val="115000"/>
                        </a:lnSpc>
                        <a:spcBef>
                          <a:spcPts val="0"/>
                        </a:spcBef>
                        <a:spcAft>
                          <a:spcPts val="0"/>
                        </a:spcAft>
                      </a:pPr>
                      <a:r>
                        <a:rPr lang="en-US" sz="700" dirty="0">
                          <a:effectLst/>
                        </a:rPr>
                        <a:t>(Meets 9/26; 11/7; 1/30; 3/27; 5/8; 5/29)</a:t>
                      </a:r>
                      <a:endParaRPr lang="en-US" sz="900" dirty="0">
                        <a:effectLst/>
                      </a:endParaRPr>
                    </a:p>
                    <a:p>
                      <a:pPr marL="0" marR="0" algn="ctr">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u="none" strike="noStrike" dirty="0">
                          <a:effectLst/>
                        </a:rPr>
                        <a:t> </a:t>
                      </a:r>
                      <a:endParaRPr lang="en-US" sz="900" dirty="0">
                        <a:effectLst/>
                      </a:endParaRPr>
                    </a:p>
                    <a:p>
                      <a:pPr marL="0" marR="0" algn="ctr">
                        <a:lnSpc>
                          <a:spcPct val="115000"/>
                        </a:lnSpc>
                        <a:spcBef>
                          <a:spcPts val="0"/>
                        </a:spcBef>
                        <a:spcAft>
                          <a:spcPts val="0"/>
                        </a:spcAft>
                      </a:pPr>
                      <a:r>
                        <a:rPr lang="en-US" sz="700" u="sng" dirty="0">
                          <a:effectLst/>
                        </a:rPr>
                        <a:t>Workforce Investment Board </a:t>
                      </a:r>
                      <a:endParaRPr lang="en-US" sz="900" dirty="0">
                        <a:effectLst/>
                      </a:endParaRPr>
                    </a:p>
                    <a:p>
                      <a:pPr marL="0" marR="0" algn="ctr">
                        <a:lnSpc>
                          <a:spcPct val="115000"/>
                        </a:lnSpc>
                        <a:spcBef>
                          <a:spcPts val="0"/>
                        </a:spcBef>
                        <a:spcAft>
                          <a:spcPts val="0"/>
                        </a:spcAft>
                      </a:pPr>
                      <a:r>
                        <a:rPr lang="en-US" sz="700" dirty="0">
                          <a:effectLst/>
                        </a:rPr>
                        <a:t>Meets 3</a:t>
                      </a:r>
                      <a:r>
                        <a:rPr lang="en-US" sz="700" baseline="30000" dirty="0">
                          <a:effectLst/>
                        </a:rPr>
                        <a:t>rd</a:t>
                      </a:r>
                      <a:r>
                        <a:rPr lang="en-US" sz="700" dirty="0">
                          <a:effectLst/>
                        </a:rPr>
                        <a:t> Thurs of </a:t>
                      </a:r>
                      <a:r>
                        <a:rPr lang="en-US" sz="700" dirty="0" err="1">
                          <a:effectLst/>
                        </a:rPr>
                        <a:t>ea</a:t>
                      </a:r>
                      <a:r>
                        <a:rPr lang="en-US" sz="700" dirty="0">
                          <a:effectLst/>
                        </a:rPr>
                        <a:t> quarter</a:t>
                      </a:r>
                      <a:endParaRPr lang="en-US" sz="900" dirty="0">
                        <a:effectLst/>
                      </a:endParaRPr>
                    </a:p>
                    <a:p>
                      <a:pPr marL="0" marR="0" algn="ctr">
                        <a:lnSpc>
                          <a:spcPct val="115000"/>
                        </a:lnSpc>
                        <a:spcBef>
                          <a:spcPts val="0"/>
                        </a:spcBef>
                        <a:spcAft>
                          <a:spcPts val="0"/>
                        </a:spcAft>
                      </a:pPr>
                      <a:r>
                        <a:rPr lang="en-US" sz="700" dirty="0">
                          <a:effectLst/>
                        </a:rPr>
                        <a:t>3:00 pm</a:t>
                      </a:r>
                      <a:endParaRPr lang="en-US" sz="900" dirty="0">
                        <a:effectLst/>
                      </a:endParaRPr>
                    </a:p>
                    <a:p>
                      <a:pPr marL="0" marR="0" algn="ctr">
                        <a:lnSpc>
                          <a:spcPct val="115000"/>
                        </a:lnSpc>
                        <a:spcBef>
                          <a:spcPts val="0"/>
                        </a:spcBef>
                        <a:spcAft>
                          <a:spcPts val="0"/>
                        </a:spcAft>
                      </a:pPr>
                      <a:r>
                        <a:rPr lang="en-US" sz="700" dirty="0">
                          <a:effectLst/>
                        </a:rPr>
                        <a:t>441 E. Yosemite Ave., Madera</a:t>
                      </a:r>
                      <a:endParaRPr lang="en-US" sz="900" dirty="0">
                        <a:effectLst/>
                      </a:endParaRPr>
                    </a:p>
                    <a:p>
                      <a:pPr marL="0" marR="0" algn="ctr">
                        <a:lnSpc>
                          <a:spcPct val="115000"/>
                        </a:lnSpc>
                        <a:spcBef>
                          <a:spcPts val="0"/>
                        </a:spcBef>
                        <a:spcAft>
                          <a:spcPts val="0"/>
                        </a:spcAft>
                      </a:pPr>
                      <a:r>
                        <a:rPr lang="en-US" sz="700" dirty="0">
                          <a:effectLst/>
                        </a:rPr>
                        <a:t> </a:t>
                      </a:r>
                      <a:endParaRPr lang="en-US" sz="900" dirty="0">
                        <a:effectLst/>
                      </a:endParaRPr>
                    </a:p>
                    <a:p>
                      <a:pPr marL="0" marR="0" algn="ctr">
                        <a:lnSpc>
                          <a:spcPct val="115000"/>
                        </a:lnSpc>
                        <a:spcBef>
                          <a:spcPts val="0"/>
                        </a:spcBef>
                        <a:spcAft>
                          <a:spcPts val="0"/>
                        </a:spcAft>
                      </a:pPr>
                      <a:r>
                        <a:rPr lang="en-US" sz="700" u="sng" dirty="0">
                          <a:effectLst/>
                        </a:rPr>
                        <a:t>Madera Chamber Interagency </a:t>
                      </a:r>
                      <a:r>
                        <a:rPr lang="en-US" sz="700" u="sng" dirty="0" err="1">
                          <a:effectLst/>
                        </a:rPr>
                        <a:t>Grp</a:t>
                      </a:r>
                      <a:endParaRPr lang="en-US" sz="900" dirty="0">
                        <a:effectLst/>
                      </a:endParaRPr>
                    </a:p>
                    <a:p>
                      <a:pPr marL="0" marR="0" algn="ctr">
                        <a:lnSpc>
                          <a:spcPct val="115000"/>
                        </a:lnSpc>
                        <a:spcBef>
                          <a:spcPts val="0"/>
                        </a:spcBef>
                        <a:spcAft>
                          <a:spcPts val="0"/>
                        </a:spcAft>
                      </a:pPr>
                      <a:r>
                        <a:rPr lang="en-US" sz="700" dirty="0">
                          <a:effectLst/>
                        </a:rPr>
                        <a:t>7:30– 9:00 am</a:t>
                      </a:r>
                      <a:endParaRPr lang="en-US" sz="900" dirty="0">
                        <a:effectLst/>
                      </a:endParaRPr>
                    </a:p>
                    <a:p>
                      <a:pPr marL="0" marR="0" algn="ctr">
                        <a:lnSpc>
                          <a:spcPct val="115000"/>
                        </a:lnSpc>
                        <a:spcBef>
                          <a:spcPts val="0"/>
                        </a:spcBef>
                        <a:spcAft>
                          <a:spcPts val="0"/>
                        </a:spcAft>
                      </a:pPr>
                      <a:r>
                        <a:rPr lang="en-US" sz="700" dirty="0">
                          <a:effectLst/>
                        </a:rPr>
                        <a:t> Madera Community Hospital Madera</a:t>
                      </a:r>
                      <a:endParaRPr lang="en-US" sz="900" dirty="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cap="all" dirty="0">
                          <a:effectLst/>
                        </a:rPr>
                        <a:t> </a:t>
                      </a:r>
                      <a:endParaRPr lang="en-US" sz="900" dirty="0">
                        <a:effectLst/>
                        <a:latin typeface="Calibri"/>
                        <a:ea typeface="Calibri"/>
                        <a:cs typeface="Times New Roman"/>
                      </a:endParaRPr>
                    </a:p>
                  </a:txBody>
                  <a:tcPr marL="53481" marR="53481" marT="0" marB="0"/>
                </a:tc>
              </a:tr>
            </a:tbl>
          </a:graphicData>
        </a:graphic>
      </p:graphicFrame>
    </p:spTree>
    <p:extLst>
      <p:ext uri="{BB962C8B-B14F-4D97-AF65-F5344CB8AC3E}">
        <p14:creationId xmlns:p14="http://schemas.microsoft.com/office/powerpoint/2010/main" val="14393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5693866"/>
          </a:xfrm>
          <a:prstGeom prst="rect">
            <a:avLst/>
          </a:prstGeom>
          <a:noFill/>
        </p:spPr>
        <p:txBody>
          <a:bodyPr wrap="square" rtlCol="0">
            <a:spAutoFit/>
          </a:bodyPr>
          <a:lstStyle/>
          <a:p>
            <a:pPr algn="ctr"/>
            <a:r>
              <a:rPr lang="en-US" sz="3600" b="1" dirty="0" smtClean="0"/>
              <a:t>Summer School</a:t>
            </a:r>
          </a:p>
          <a:p>
            <a:pPr marL="571500" indent="-571500">
              <a:buFont typeface="Wingdings" pitchFamily="2" charset="2"/>
              <a:buChar char="Ø"/>
            </a:pPr>
            <a:endParaRPr lang="en-US" sz="3600" b="1" dirty="0" smtClean="0"/>
          </a:p>
          <a:p>
            <a:endParaRPr lang="en-US" sz="3600" b="1" dirty="0"/>
          </a:p>
          <a:p>
            <a:r>
              <a:rPr lang="en-US" sz="3600" b="1" dirty="0"/>
              <a:t>Possible FTES Targets (approx. 50% from Summer 2012 schedule) </a:t>
            </a:r>
          </a:p>
          <a:p>
            <a:endParaRPr lang="en-US" sz="3600" b="1" dirty="0"/>
          </a:p>
          <a:p>
            <a:r>
              <a:rPr lang="en-US" sz="3600" b="1" dirty="0"/>
              <a:t>Madera Center 		22.3 FTES</a:t>
            </a:r>
          </a:p>
          <a:p>
            <a:r>
              <a:rPr lang="en-US" sz="3600" b="1" dirty="0"/>
              <a:t>Oakhurst Campus 	  3.8 FTES</a:t>
            </a:r>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20535303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9571851"/>
          </a:xfrm>
          <a:prstGeom prst="rect">
            <a:avLst/>
          </a:prstGeom>
          <a:noFill/>
        </p:spPr>
        <p:txBody>
          <a:bodyPr wrap="square" rtlCol="0">
            <a:spAutoFit/>
          </a:bodyPr>
          <a:lstStyle/>
          <a:p>
            <a:pPr algn="ctr"/>
            <a:r>
              <a:rPr lang="en-US" sz="3600" b="1" dirty="0" smtClean="0"/>
              <a:t>Faculty Association</a:t>
            </a:r>
          </a:p>
          <a:p>
            <a:pPr marL="571500" indent="-571500">
              <a:buFont typeface="Wingdings" pitchFamily="2" charset="2"/>
              <a:buChar char="Ø"/>
            </a:pPr>
            <a:endParaRPr lang="en-US" sz="3600" b="1" dirty="0" smtClean="0"/>
          </a:p>
          <a:p>
            <a:pPr marL="571500" indent="-571500">
              <a:buFont typeface="Wingdings" pitchFamily="2" charset="2"/>
              <a:buChar char="Ø"/>
            </a:pPr>
            <a:endParaRPr lang="en-US" sz="3600" b="1" dirty="0" smtClean="0"/>
          </a:p>
          <a:p>
            <a:r>
              <a:rPr lang="en-US" sz="3600" b="1" dirty="0" smtClean="0"/>
              <a:t>Jay Leech is the Faculty Association President for Madera and Oakhurst.</a:t>
            </a:r>
          </a:p>
          <a:p>
            <a:endParaRPr lang="en-US" sz="3600" b="1" dirty="0" smtClean="0"/>
          </a:p>
          <a:p>
            <a:r>
              <a:rPr lang="en-US" sz="3600" b="1" dirty="0" smtClean="0"/>
              <a:t>Division Representative's </a:t>
            </a:r>
          </a:p>
          <a:p>
            <a:pPr marL="571500" indent="-571500">
              <a:buFontTx/>
              <a:buChar char="-"/>
            </a:pPr>
            <a:r>
              <a:rPr lang="en-US" sz="3600" b="1" dirty="0" smtClean="0"/>
              <a:t>Dr. Derek Dormedy – Math and Science</a:t>
            </a:r>
          </a:p>
          <a:p>
            <a:pPr marL="571500" indent="-571500">
              <a:buFontTx/>
              <a:buChar char="-"/>
            </a:pPr>
            <a:r>
              <a:rPr lang="en-US" sz="3600" b="1" dirty="0"/>
              <a:t>Dr. Brad Millar – Humanities</a:t>
            </a:r>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2097597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9941183"/>
          </a:xfrm>
          <a:prstGeom prst="rect">
            <a:avLst/>
          </a:prstGeom>
          <a:noFill/>
        </p:spPr>
        <p:txBody>
          <a:bodyPr wrap="square" rtlCol="0">
            <a:spAutoFit/>
          </a:bodyPr>
          <a:lstStyle/>
          <a:p>
            <a:pPr algn="ctr"/>
            <a:r>
              <a:rPr lang="en-US" sz="3600" b="1" dirty="0" smtClean="0"/>
              <a:t>North Centers Existing Committees – </a:t>
            </a:r>
          </a:p>
          <a:p>
            <a:pPr algn="ctr"/>
            <a:r>
              <a:rPr lang="en-US" sz="3600" b="1" dirty="0" smtClean="0"/>
              <a:t>Reedley College</a:t>
            </a:r>
          </a:p>
          <a:p>
            <a:endParaRPr lang="en-US" sz="2400" dirty="0" smtClean="0"/>
          </a:p>
          <a:p>
            <a:r>
              <a:rPr lang="en-US" sz="2400" dirty="0" smtClean="0"/>
              <a:t>The </a:t>
            </a:r>
            <a:r>
              <a:rPr lang="en-US" sz="2400" dirty="0"/>
              <a:t>role of the subcommittee is to develop expertise in its defined area and make appropriate recommendations to the full committee on all matters under the jurisdiction of the Reedley College __________  Committee.   Should the Madera Center/Oakhurst Campus subcommittee receive separate funding, the allocation of that funding shall be the purview of the subcommittee.   The subcommittee will maintain a balanced composition that includes no more than one member each from Academic Senate, CSEA, ASB, and Administration as voting members of the committee</a:t>
            </a:r>
            <a:r>
              <a:rPr lang="en-US" sz="2400" dirty="0" smtClean="0"/>
              <a:t>.</a:t>
            </a:r>
            <a:endParaRPr lang="en-US" sz="2400" b="1" dirty="0"/>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2694003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9756517"/>
          </a:xfrm>
          <a:prstGeom prst="rect">
            <a:avLst/>
          </a:prstGeom>
          <a:noFill/>
        </p:spPr>
        <p:txBody>
          <a:bodyPr wrap="square" rtlCol="0">
            <a:spAutoFit/>
          </a:bodyPr>
          <a:lstStyle/>
          <a:p>
            <a:pPr algn="ctr"/>
            <a:r>
              <a:rPr lang="en-US" sz="3600" b="1" dirty="0" smtClean="0"/>
              <a:t>Madera Center/Oakhurst Campus</a:t>
            </a:r>
          </a:p>
          <a:p>
            <a:pPr algn="ctr"/>
            <a:r>
              <a:rPr lang="en-US" sz="3600" b="1" dirty="0" smtClean="0"/>
              <a:t>Strategic Plan</a:t>
            </a:r>
          </a:p>
          <a:p>
            <a:r>
              <a:rPr lang="en-US" sz="1200" dirty="0"/>
              <a:t>Greetings Reedley College, Madera Center and Oakhurst Campus colleagues!</a:t>
            </a:r>
          </a:p>
          <a:p>
            <a:r>
              <a:rPr lang="en-US" sz="1200" dirty="0"/>
              <a:t> </a:t>
            </a:r>
          </a:p>
          <a:p>
            <a:r>
              <a:rPr lang="en-US" sz="1200" dirty="0"/>
              <a:t>Our 2013-2017 Reedley College Strategic Planning Workshop will be held Friday, September 28 from 1 to 5 pm. You see from the distribution list above that leaders from all three campuses have been invited. The Reedley College Strategic Planning Committee has been working for some time now in preparation for this very important workshop. </a:t>
            </a:r>
          </a:p>
          <a:p>
            <a:r>
              <a:rPr lang="en-US" sz="1200" dirty="0"/>
              <a:t> </a:t>
            </a:r>
          </a:p>
          <a:p>
            <a:r>
              <a:rPr lang="en-US" sz="1200" dirty="0"/>
              <a:t>As many of you are aware this year we have been charged with updating our strategic plan in alignment with the district. In order to facilitate this process the Reedley College Strategic Planning Committee will conduct two internal scans. The first internal scan will be in the form of this September 28th Strategic Planning Workshop. You have been selected for your knowledge and willingness to contribute to past college/campus improvement and planning efforts. We need your expertise! </a:t>
            </a:r>
          </a:p>
          <a:p>
            <a:r>
              <a:rPr lang="en-US" sz="1200" dirty="0"/>
              <a:t> </a:t>
            </a:r>
          </a:p>
          <a:p>
            <a:r>
              <a:rPr lang="en-US" sz="1200" dirty="0"/>
              <a:t>Intended outcomes for the September 28</a:t>
            </a:r>
            <a:r>
              <a:rPr lang="en-US" sz="1200" baseline="30000" dirty="0"/>
              <a:t>th</a:t>
            </a:r>
            <a:r>
              <a:rPr lang="en-US" sz="1200" dirty="0"/>
              <a:t> Reedley College Strategic Planning meeting are: 1) address critical areas of concern for an internal survey, 2) establish goals; 3) establish preliminary objectives needed to address our goals; 4) examine alignment of the district strategic plan and the relevance of our current strategic plan. Final outcomes of this September 28</a:t>
            </a:r>
            <a:r>
              <a:rPr lang="en-US" sz="1200" baseline="30000" dirty="0"/>
              <a:t>th</a:t>
            </a:r>
            <a:r>
              <a:rPr lang="en-US" sz="1200" dirty="0"/>
              <a:t>  workshop will drive a campus-wide survey as the second internal scan to be administered before the end of November.</a:t>
            </a:r>
          </a:p>
          <a:p>
            <a:r>
              <a:rPr lang="en-US" sz="1200" dirty="0"/>
              <a:t> </a:t>
            </a:r>
          </a:p>
          <a:p>
            <a:r>
              <a:rPr lang="en-US" sz="1200" dirty="0"/>
              <a:t>Although this will not be a </a:t>
            </a:r>
            <a:r>
              <a:rPr lang="en-US" sz="1200" dirty="0" err="1"/>
              <a:t>Charrette</a:t>
            </a:r>
            <a:r>
              <a:rPr lang="en-US" sz="1200" dirty="0"/>
              <a:t>, the style and structure will be similar as each task will have a time limit. Your participation will help us determine the strategic focus our college will take for the next four years. Please mark your calendar for the afternoon of Friday, September 28 for this vital workshop. Please make every effort to attend this one purposeful workshop. Please send regrets only to Diana Rodriquez. </a:t>
            </a:r>
          </a:p>
          <a:p>
            <a:r>
              <a:rPr lang="en-US" sz="1200" dirty="0"/>
              <a:t> </a:t>
            </a:r>
          </a:p>
          <a:p>
            <a:r>
              <a:rPr lang="en-US" sz="1200" dirty="0"/>
              <a:t>Thanks so much for continued contributions to our college. Refreshments will be served. MW</a:t>
            </a:r>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369991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6801862"/>
          </a:xfrm>
          <a:prstGeom prst="rect">
            <a:avLst/>
          </a:prstGeom>
          <a:noFill/>
        </p:spPr>
        <p:txBody>
          <a:bodyPr wrap="square" rtlCol="0">
            <a:spAutoFit/>
          </a:bodyPr>
          <a:lstStyle/>
          <a:p>
            <a:pPr algn="ctr"/>
            <a:r>
              <a:rPr lang="en-US" sz="3600" b="1" dirty="0" smtClean="0"/>
              <a:t>Student Aides</a:t>
            </a:r>
          </a:p>
          <a:p>
            <a:pPr marL="571500" indent="-571500">
              <a:buFont typeface="Wingdings" pitchFamily="2" charset="2"/>
              <a:buChar char="Ø"/>
            </a:pPr>
            <a:endParaRPr lang="en-US" sz="3600" b="1" dirty="0" smtClean="0"/>
          </a:p>
          <a:p>
            <a:endParaRPr lang="en-US" sz="3600" b="1" dirty="0" smtClean="0"/>
          </a:p>
          <a:p>
            <a:r>
              <a:rPr lang="en-US" sz="3600" b="1" dirty="0"/>
              <a:t>The budget is </a:t>
            </a:r>
            <a:r>
              <a:rPr lang="en-US" sz="3600" b="1"/>
              <a:t>being </a:t>
            </a:r>
            <a:r>
              <a:rPr lang="en-US" sz="3600" b="1" smtClean="0"/>
              <a:t>reviewed </a:t>
            </a:r>
            <a:r>
              <a:rPr lang="en-US" sz="3600" b="1" dirty="0"/>
              <a:t>for the Tutorial Student Aides.  </a:t>
            </a:r>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2609026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152400"/>
            <a:ext cx="8229600" cy="792162"/>
          </a:xfrm>
        </p:spPr>
        <p:txBody>
          <a:bodyPr>
            <a:normAutofit/>
          </a:bodyPr>
          <a:lstStyle/>
          <a:p>
            <a:r>
              <a:rPr lang="en-US" sz="2400" dirty="0" smtClean="0"/>
              <a:t>Madera Center Upward Bound Grant</a:t>
            </a:r>
            <a:endParaRPr lang="en-US" sz="2400" dirty="0"/>
          </a:p>
        </p:txBody>
      </p:sp>
      <p:sp>
        <p:nvSpPr>
          <p:cNvPr id="4" name="Text Placeholder 3"/>
          <p:cNvSpPr>
            <a:spLocks noGrp="1"/>
          </p:cNvSpPr>
          <p:nvPr>
            <p:ph type="body" idx="4294967295"/>
          </p:nvPr>
        </p:nvSpPr>
        <p:spPr>
          <a:xfrm>
            <a:off x="0" y="990600"/>
            <a:ext cx="4040188" cy="381000"/>
          </a:xfrm>
        </p:spPr>
        <p:txBody>
          <a:bodyPr>
            <a:normAutofit fontScale="92500" lnSpcReduction="20000"/>
          </a:bodyPr>
          <a:lstStyle/>
          <a:p>
            <a:pPr algn="ctr"/>
            <a:r>
              <a:rPr lang="en-US" dirty="0" smtClean="0"/>
              <a:t>2007 - 2012</a:t>
            </a:r>
            <a:endParaRPr lang="en-US" dirty="0"/>
          </a:p>
        </p:txBody>
      </p:sp>
      <p:sp>
        <p:nvSpPr>
          <p:cNvPr id="3" name="Content Placeholder 2"/>
          <p:cNvSpPr>
            <a:spLocks noGrp="1"/>
          </p:cNvSpPr>
          <p:nvPr>
            <p:ph sz="half" idx="4294967295"/>
          </p:nvPr>
        </p:nvSpPr>
        <p:spPr>
          <a:xfrm>
            <a:off x="150812" y="1417637"/>
            <a:ext cx="4040188" cy="4525963"/>
          </a:xfrm>
        </p:spPr>
        <p:txBody>
          <a:bodyPr>
            <a:noAutofit/>
          </a:bodyPr>
          <a:lstStyle/>
          <a:p>
            <a:pPr lvl="1"/>
            <a:r>
              <a:rPr lang="en-US" sz="1600" dirty="0" smtClean="0"/>
              <a:t>1 Counselor/Coordinator for 177 duty days</a:t>
            </a:r>
          </a:p>
          <a:p>
            <a:pPr lvl="1"/>
            <a:r>
              <a:rPr lang="en-US" sz="1600" dirty="0" smtClean="0"/>
              <a:t>1 Program Assistant for 19 hours per week</a:t>
            </a:r>
          </a:p>
          <a:p>
            <a:pPr lvl="1"/>
            <a:r>
              <a:rPr lang="en-US" sz="1600" dirty="0"/>
              <a:t> </a:t>
            </a:r>
            <a:r>
              <a:rPr lang="en-US" sz="1600" dirty="0" smtClean="0"/>
              <a:t>50 students served for Madera High Schools</a:t>
            </a:r>
          </a:p>
          <a:p>
            <a:pPr lvl="1"/>
            <a:r>
              <a:rPr lang="en-US" sz="1600" dirty="0" smtClean="0"/>
              <a:t>Tutorial one day a week at each site</a:t>
            </a:r>
          </a:p>
          <a:p>
            <a:pPr marL="120650" lvl="1" indent="0">
              <a:buNone/>
            </a:pPr>
            <a:endParaRPr lang="en-US" sz="1600" dirty="0" smtClean="0"/>
          </a:p>
          <a:p>
            <a:pPr marL="120650" lvl="1" indent="0">
              <a:buNone/>
            </a:pPr>
            <a:r>
              <a:rPr lang="en-US" sz="1600" b="1" i="1" u="sng" dirty="0" smtClean="0"/>
              <a:t>Note: </a:t>
            </a:r>
            <a:r>
              <a:rPr lang="en-US" sz="1600" dirty="0" smtClean="0"/>
              <a:t>New UB Director met with parents and students on September 28</a:t>
            </a:r>
            <a:r>
              <a:rPr lang="en-US" sz="1600" baseline="30000" dirty="0" smtClean="0"/>
              <a:t>th</a:t>
            </a:r>
            <a:r>
              <a:rPr lang="en-US" sz="1600" dirty="0" smtClean="0"/>
              <a:t> to discuss revised UB program.  Student excited about the new faculty and access to college Math/Science faculty. Parents comments were excited about the increase in services for their children. Wanted to invite family and friends to learn more about the UB programs.</a:t>
            </a:r>
          </a:p>
          <a:p>
            <a:pPr marL="457200" lvl="1" indent="0">
              <a:buNone/>
            </a:pPr>
            <a:endParaRPr lang="en-US" sz="1600" dirty="0"/>
          </a:p>
        </p:txBody>
      </p:sp>
      <p:sp>
        <p:nvSpPr>
          <p:cNvPr id="5" name="Text Placeholder 4"/>
          <p:cNvSpPr>
            <a:spLocks noGrp="1"/>
          </p:cNvSpPr>
          <p:nvPr>
            <p:ph type="body" sz="quarter" idx="4294967295"/>
          </p:nvPr>
        </p:nvSpPr>
        <p:spPr>
          <a:xfrm>
            <a:off x="5102225" y="914400"/>
            <a:ext cx="4041775" cy="457200"/>
          </a:xfrm>
        </p:spPr>
        <p:txBody>
          <a:bodyPr>
            <a:normAutofit/>
          </a:bodyPr>
          <a:lstStyle/>
          <a:p>
            <a:pPr algn="ctr"/>
            <a:r>
              <a:rPr lang="en-US" sz="2200" dirty="0" smtClean="0"/>
              <a:t>2012 - 2017</a:t>
            </a:r>
            <a:endParaRPr lang="en-US" sz="2200" dirty="0"/>
          </a:p>
        </p:txBody>
      </p:sp>
      <p:sp>
        <p:nvSpPr>
          <p:cNvPr id="6" name="Content Placeholder 5"/>
          <p:cNvSpPr>
            <a:spLocks noGrp="1"/>
          </p:cNvSpPr>
          <p:nvPr>
            <p:ph sz="quarter" idx="4294967295"/>
          </p:nvPr>
        </p:nvSpPr>
        <p:spPr>
          <a:xfrm>
            <a:off x="4953000" y="1447800"/>
            <a:ext cx="4041775" cy="5105400"/>
          </a:xfrm>
        </p:spPr>
        <p:txBody>
          <a:bodyPr>
            <a:noAutofit/>
          </a:bodyPr>
          <a:lstStyle/>
          <a:p>
            <a:r>
              <a:rPr lang="en-US" sz="1400" dirty="0" smtClean="0"/>
              <a:t>1 Program Assistant </a:t>
            </a:r>
            <a:r>
              <a:rPr lang="en-US" sz="1400" b="1" i="1" u="sng" dirty="0" smtClean="0"/>
              <a:t>full- time </a:t>
            </a:r>
            <a:r>
              <a:rPr lang="en-US" sz="1400" dirty="0" smtClean="0"/>
              <a:t>for renewed UB grant</a:t>
            </a:r>
          </a:p>
          <a:p>
            <a:r>
              <a:rPr lang="en-US" sz="1400" dirty="0" smtClean="0"/>
              <a:t>1 Program Assistant </a:t>
            </a:r>
            <a:r>
              <a:rPr lang="en-US" sz="1400" b="1" i="1" u="sng" dirty="0" smtClean="0"/>
              <a:t>full-time </a:t>
            </a:r>
            <a:r>
              <a:rPr lang="en-US" sz="1400" dirty="0" smtClean="0"/>
              <a:t>for new UBMS grant</a:t>
            </a:r>
          </a:p>
          <a:p>
            <a:r>
              <a:rPr lang="en-US" sz="1400" dirty="0" smtClean="0"/>
              <a:t>1 Adjunct Counselor for UB/UBMS grants</a:t>
            </a:r>
          </a:p>
          <a:p>
            <a:r>
              <a:rPr lang="en-US" sz="1400" b="1" i="1" u="sng" dirty="0" smtClean="0"/>
              <a:t>65 students served</a:t>
            </a:r>
            <a:r>
              <a:rPr lang="en-US" sz="1400" dirty="0" smtClean="0"/>
              <a:t> for renewed UB grant</a:t>
            </a:r>
          </a:p>
          <a:p>
            <a:r>
              <a:rPr lang="en-US" sz="1400" b="1" i="1" u="sng" dirty="0" smtClean="0"/>
              <a:t>60 students served </a:t>
            </a:r>
            <a:r>
              <a:rPr lang="en-US" sz="1400" dirty="0" smtClean="0"/>
              <a:t>for new UBMS grant</a:t>
            </a:r>
          </a:p>
          <a:p>
            <a:r>
              <a:rPr lang="en-US" sz="1400" b="1" i="1" u="sng" dirty="0" smtClean="0"/>
              <a:t>Increased Tutorial Services to 2 days </a:t>
            </a:r>
            <a:r>
              <a:rPr lang="en-US" sz="1400" dirty="0" smtClean="0"/>
              <a:t>a week at each school site</a:t>
            </a:r>
          </a:p>
          <a:p>
            <a:r>
              <a:rPr lang="en-US" sz="1400" b="1" i="1" u="sng" dirty="0" smtClean="0"/>
              <a:t>Added Credential Faculty </a:t>
            </a:r>
            <a:r>
              <a:rPr lang="en-US" sz="1400" dirty="0" smtClean="0"/>
              <a:t>to Saturday Academic Sessions and Summer Program</a:t>
            </a:r>
          </a:p>
          <a:p>
            <a:r>
              <a:rPr lang="en-US" sz="1400" b="1" i="1" u="sng" dirty="0" smtClean="0"/>
              <a:t>Added High School Elective Credit </a:t>
            </a:r>
            <a:r>
              <a:rPr lang="en-US" sz="1400" dirty="0" smtClean="0"/>
              <a:t>to count toward high school graduation</a:t>
            </a:r>
          </a:p>
          <a:p>
            <a:r>
              <a:rPr lang="en-US" sz="1400" b="1" i="1" u="sng" dirty="0" smtClean="0"/>
              <a:t>Added College Math and Science faculty </a:t>
            </a:r>
            <a:r>
              <a:rPr lang="en-US" sz="1400" dirty="0" smtClean="0"/>
              <a:t>to work with students</a:t>
            </a:r>
          </a:p>
          <a:p>
            <a:r>
              <a:rPr lang="en-US" sz="1400" b="1" i="1" u="sng" dirty="0" smtClean="0"/>
              <a:t>Added Residential Living Component </a:t>
            </a:r>
          </a:p>
          <a:p>
            <a:r>
              <a:rPr lang="en-US" sz="1400" b="1" i="1" u="sng" dirty="0" smtClean="0"/>
              <a:t>Increased student contact hours </a:t>
            </a:r>
            <a:r>
              <a:rPr lang="en-US" sz="1400" dirty="0" smtClean="0"/>
              <a:t>with additional services and additional staff</a:t>
            </a:r>
          </a:p>
          <a:p>
            <a:pPr marL="0" indent="0">
              <a:buNone/>
            </a:pPr>
            <a:endParaRPr lang="en-US" sz="1400" dirty="0" smtClean="0"/>
          </a:p>
          <a:p>
            <a:pPr marL="0" indent="0">
              <a:buNone/>
            </a:pPr>
            <a:endParaRPr lang="en-US" sz="1400" dirty="0"/>
          </a:p>
        </p:txBody>
      </p:sp>
    </p:spTree>
    <p:extLst>
      <p:ext uri="{BB962C8B-B14F-4D97-AF65-F5344CB8AC3E}">
        <p14:creationId xmlns:p14="http://schemas.microsoft.com/office/powerpoint/2010/main" val="1082249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319" y="381000"/>
            <a:ext cx="8458200" cy="4031873"/>
          </a:xfrm>
          <a:prstGeom prst="rect">
            <a:avLst/>
          </a:prstGeom>
          <a:noFill/>
        </p:spPr>
        <p:txBody>
          <a:bodyPr wrap="square" rtlCol="0">
            <a:spAutoFit/>
          </a:bodyPr>
          <a:lstStyle/>
          <a:p>
            <a:pPr algn="ctr"/>
            <a:r>
              <a:rPr lang="en-US" sz="3600" b="1" dirty="0" smtClean="0">
                <a:hlinkClick r:id="rId2" action="ppaction://hlinkfile"/>
              </a:rPr>
              <a:t>Draft</a:t>
            </a:r>
            <a:r>
              <a:rPr lang="en-US" sz="3600" b="1" dirty="0" smtClean="0"/>
              <a:t> Budget Request Worksheet</a:t>
            </a:r>
          </a:p>
          <a:p>
            <a:pPr marL="571500" indent="-571500">
              <a:buFont typeface="Wingdings" pitchFamily="2" charset="2"/>
              <a:buChar char="Ø"/>
            </a:pPr>
            <a:endParaRPr lang="en-US" sz="3600" b="1" dirty="0" smtClean="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graphicFrame>
        <p:nvGraphicFramePr>
          <p:cNvPr id="4" name="Table 3"/>
          <p:cNvGraphicFramePr>
            <a:graphicFrameLocks noGrp="1"/>
          </p:cNvGraphicFramePr>
          <p:nvPr>
            <p:extLst>
              <p:ext uri="{D42A27DB-BD31-4B8C-83A1-F6EECF244321}">
                <p14:modId xmlns:p14="http://schemas.microsoft.com/office/powerpoint/2010/main" val="4265651422"/>
              </p:ext>
            </p:extLst>
          </p:nvPr>
        </p:nvGraphicFramePr>
        <p:xfrm>
          <a:off x="228602" y="990601"/>
          <a:ext cx="8762997" cy="5715004"/>
        </p:xfrm>
        <a:graphic>
          <a:graphicData uri="http://schemas.openxmlformats.org/drawingml/2006/table">
            <a:tbl>
              <a:tblPr>
                <a:tableStyleId>{5C22544A-7EE6-4342-B048-85BDC9FD1C3A}</a:tableStyleId>
              </a:tblPr>
              <a:tblGrid>
                <a:gridCol w="285749"/>
                <a:gridCol w="1088283"/>
                <a:gridCol w="129701"/>
                <a:gridCol w="121596"/>
                <a:gridCol w="115516"/>
                <a:gridCol w="1088283"/>
                <a:gridCol w="405320"/>
                <a:gridCol w="372893"/>
                <a:gridCol w="372893"/>
                <a:gridCol w="372893"/>
                <a:gridCol w="526914"/>
                <a:gridCol w="526914"/>
                <a:gridCol w="389106"/>
                <a:gridCol w="372893"/>
                <a:gridCol w="2594043"/>
              </a:tblGrid>
              <a:tr h="105721">
                <a:tc>
                  <a:txBody>
                    <a:bodyPr/>
                    <a:lstStyle/>
                    <a:p>
                      <a:pPr algn="l" fontAlgn="b"/>
                      <a:endParaRPr lang="en-US" sz="400" b="0" i="0" u="none" strike="noStrike" dirty="0">
                        <a:effectLst/>
                        <a:latin typeface="Arial"/>
                      </a:endParaRPr>
                    </a:p>
                  </a:txBody>
                  <a:tcPr marL="3451" marR="3451" marT="3451" marB="0" anchor="b"/>
                </a:tc>
                <a:tc gridSpan="6">
                  <a:txBody>
                    <a:bodyPr/>
                    <a:lstStyle/>
                    <a:p>
                      <a:pPr algn="ctr" fontAlgn="b"/>
                      <a:r>
                        <a:rPr lang="en-US" sz="600" u="none" strike="noStrike">
                          <a:effectLst/>
                        </a:rPr>
                        <a:t>REEDLEY COLLEGE</a:t>
                      </a:r>
                      <a:endParaRPr lang="en-US" sz="600" b="1" i="0" u="none" strike="noStrike">
                        <a:effectLst/>
                        <a:latin typeface="Arial"/>
                      </a:endParaRPr>
                    </a:p>
                  </a:txBody>
                  <a:tcPr marL="3451" marR="3451" marT="345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r>
              <a:tr h="151479">
                <a:tc>
                  <a:txBody>
                    <a:bodyPr/>
                    <a:lstStyle/>
                    <a:p>
                      <a:pPr algn="l" fontAlgn="b"/>
                      <a:endParaRPr lang="en-US" sz="400" b="0" i="0" u="none" strike="noStrike">
                        <a:effectLst/>
                        <a:latin typeface="Arial"/>
                      </a:endParaRPr>
                    </a:p>
                  </a:txBody>
                  <a:tcPr marL="3451" marR="3451" marT="3451" marB="0" anchor="b"/>
                </a:tc>
                <a:tc rowSpan="3" gridSpan="6">
                  <a:txBody>
                    <a:bodyPr/>
                    <a:lstStyle/>
                    <a:p>
                      <a:pPr algn="ctr" fontAlgn="ctr"/>
                      <a:r>
                        <a:rPr lang="en-US" sz="600" u="none" strike="noStrike">
                          <a:effectLst/>
                        </a:rPr>
                        <a:t>2013/14 BUDGET WORKSHEET</a:t>
                      </a:r>
                      <a:endParaRPr lang="en-US" sz="600" b="1" i="0" u="none" strike="noStrike">
                        <a:effectLst/>
                        <a:latin typeface="Arial"/>
                      </a:endParaRPr>
                    </a:p>
                  </a:txBody>
                  <a:tcPr marL="3451" marR="3451" marT="3451" marB="0" anchor="ct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r" fontAlgn="b"/>
                      <a:r>
                        <a:rPr lang="en-US" sz="400" u="none" strike="noStrike">
                          <a:effectLst/>
                        </a:rPr>
                        <a:t>Department</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Public Information Office</a:t>
                      </a:r>
                      <a:endParaRPr lang="en-US" sz="400" b="0" i="0" u="none" strike="noStrike">
                        <a:effectLst/>
                        <a:latin typeface="Arial"/>
                      </a:endParaRPr>
                    </a:p>
                  </a:txBody>
                  <a:tcPr marL="3451" marR="3451" marT="3451" marB="0" anchor="b"/>
                </a:tc>
              </a:tr>
              <a:tr h="151479">
                <a:tc>
                  <a:txBody>
                    <a:bodyPr/>
                    <a:lstStyle/>
                    <a:p>
                      <a:pPr algn="l" fontAlgn="b"/>
                      <a:endParaRPr lang="en-US" sz="400" b="0" i="0" u="none" strike="noStrike">
                        <a:effectLst/>
                        <a:latin typeface="Arial"/>
                      </a:endParaRPr>
                    </a:p>
                  </a:txBody>
                  <a:tcPr marL="3451" marR="3451" marT="3451" marB="0" anchor="b"/>
                </a:tc>
                <a:tc gridSpan="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r" fontAlgn="b"/>
                      <a:r>
                        <a:rPr lang="en-US" sz="400" u="none" strike="noStrike">
                          <a:effectLst/>
                        </a:rPr>
                        <a:t>Unit Code</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114000</a:t>
                      </a:r>
                      <a:endParaRPr lang="en-US" sz="400" b="0" i="0" u="none" strike="noStrike">
                        <a:effectLst/>
                        <a:latin typeface="Arial"/>
                      </a:endParaRPr>
                    </a:p>
                  </a:txBody>
                  <a:tcPr marL="3451" marR="3451" marT="3451" marB="0" anchor="b"/>
                </a:tc>
              </a:tr>
              <a:tr h="225297">
                <a:tc>
                  <a:txBody>
                    <a:bodyPr/>
                    <a:lstStyle/>
                    <a:p>
                      <a:pPr algn="l" fontAlgn="b"/>
                      <a:endParaRPr lang="en-US" sz="400" b="0" i="0" u="none" strike="noStrike">
                        <a:effectLst/>
                        <a:latin typeface="Arial"/>
                      </a:endParaRPr>
                    </a:p>
                  </a:txBody>
                  <a:tcPr marL="3451" marR="3451" marT="3451" marB="0" anchor="b"/>
                </a:tc>
                <a:tc gridSpan="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r" fontAlgn="b"/>
                      <a:r>
                        <a:rPr lang="en-US" sz="400" u="none" strike="noStrike">
                          <a:effectLst/>
                        </a:rPr>
                        <a:t>Contact Person</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Lucy Ruiz</a:t>
                      </a:r>
                      <a:endParaRPr lang="en-US" sz="400" b="0" i="0" u="none" strike="noStrike">
                        <a:effectLst/>
                        <a:latin typeface="Arial"/>
                      </a:endParaRPr>
                    </a:p>
                  </a:txBody>
                  <a:tcPr marL="3451" marR="3451" marT="3451" marB="0" anchor="b"/>
                </a:tc>
              </a:tr>
              <a:tr h="71762">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solidFill>
                          <a:srgbClr val="FF0000"/>
                        </a:solidFill>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r>
              <a:tr h="71762">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solidFill>
                          <a:srgbClr val="FF0000"/>
                        </a:solidFill>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r>
              <a:tr h="479266">
                <a:tc>
                  <a:txBody>
                    <a:bodyPr/>
                    <a:lstStyle/>
                    <a:p>
                      <a:pPr algn="ctr" fontAlgn="b"/>
                      <a:r>
                        <a:rPr lang="en-US" sz="400" u="none" strike="noStrike">
                          <a:effectLst/>
                        </a:rPr>
                        <a:t>1000's-3000's Accts</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Temporary Labor w/Benefits (student workers, lab aides, etc.) excludes adjunct faculty</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Alt. Funding Source</a:t>
                      </a:r>
                      <a:endParaRPr lang="en-US" sz="400" b="1" i="0" u="none" strike="noStrike">
                        <a:effectLst/>
                        <a:latin typeface="Arial Narrow"/>
                      </a:endParaRPr>
                    </a:p>
                  </a:txBody>
                  <a:tcPr marL="3451" marR="3451" marT="3451" marB="0" vert="vert270" anchor="b"/>
                </a:tc>
                <a:tc>
                  <a:txBody>
                    <a:bodyPr/>
                    <a:lstStyle/>
                    <a:p>
                      <a:pPr algn="r" fontAlgn="b"/>
                      <a:r>
                        <a:rPr lang="en-US" sz="400" u="none" strike="noStrike">
                          <a:effectLst/>
                        </a:rPr>
                        <a:t>One Time Project</a:t>
                      </a:r>
                      <a:endParaRPr lang="en-US" sz="400" b="1" i="0" u="none" strike="noStrike">
                        <a:effectLst/>
                        <a:latin typeface="Arial Narrow"/>
                      </a:endParaRPr>
                    </a:p>
                  </a:txBody>
                  <a:tcPr marL="3451" marR="3451" marT="3451" marB="0" vert="vert270" anchor="b"/>
                </a:tc>
                <a:tc>
                  <a:txBody>
                    <a:bodyPr/>
                    <a:lstStyle/>
                    <a:p>
                      <a:pPr algn="r" fontAlgn="b"/>
                      <a:r>
                        <a:rPr lang="en-US" sz="400" u="none" strike="noStrike">
                          <a:effectLst/>
                        </a:rPr>
                        <a:t>Priority</a:t>
                      </a:r>
                      <a:endParaRPr lang="en-US" sz="400" b="1" i="0" u="none" strike="noStrike">
                        <a:effectLst/>
                        <a:latin typeface="Arial Narrow"/>
                      </a:endParaRPr>
                    </a:p>
                  </a:txBody>
                  <a:tcPr marL="3451" marR="3451" marT="3451" marB="0" vert="vert270" anchor="b"/>
                </a:tc>
                <a:tc>
                  <a:txBody>
                    <a:bodyPr/>
                    <a:lstStyle/>
                    <a:p>
                      <a:pPr algn="l" fontAlgn="b"/>
                      <a:r>
                        <a:rPr lang="en-US" sz="400" u="none" strike="noStrike">
                          <a:effectLst/>
                        </a:rPr>
                        <a:t>Description of Requested Expenditure</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2009/10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2010/11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2011/12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2012/13 Budget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TOTAL 2013/14 Request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Link to Program Review Substantiated Goal</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Link to College Goals</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Request Link to Strategic Plan Initiative/ Goal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Justification for Expenditure</a:t>
                      </a:r>
                      <a:endParaRPr lang="en-US" sz="400" b="1" i="0" u="none" strike="noStrike">
                        <a:effectLst/>
                        <a:latin typeface="Arial"/>
                      </a:endParaRPr>
                    </a:p>
                  </a:txBody>
                  <a:tcPr marL="3451" marR="3451" marT="3451" marB="0" anchor="b"/>
                </a:tc>
              </a:tr>
              <a:tr h="65359">
                <a:tc>
                  <a:txBody>
                    <a:bodyPr/>
                    <a:lstStyle/>
                    <a:p>
                      <a:pPr algn="r" fontAlgn="b"/>
                      <a:r>
                        <a:rPr lang="en-US" sz="300" u="none" strike="noStrike">
                          <a:effectLst/>
                        </a:rPr>
                        <a:t>92310</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Student Workers</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r" fontAlgn="b"/>
                      <a:r>
                        <a:rPr lang="en-US" sz="300" u="none" strike="noStrike">
                          <a:effectLst/>
                        </a:rPr>
                        <a:t>2</a:t>
                      </a:r>
                      <a:endParaRPr lang="en-US" sz="300" b="0" i="0" u="none" strike="noStrike">
                        <a:solidFill>
                          <a:srgbClr val="FF0000"/>
                        </a:solidFill>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11,433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3,528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1,792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7,548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2,000 </a:t>
                      </a:r>
                      <a:endParaRPr lang="en-US" sz="300" b="0" i="0" u="none" strike="noStrike">
                        <a:solidFill>
                          <a:srgbClr val="FF0000"/>
                        </a:solidFill>
                        <a:effectLst/>
                        <a:latin typeface="Arial"/>
                      </a:endParaRPr>
                    </a:p>
                  </a:txBody>
                  <a:tcPr marL="3451" marR="3451" marT="3451" marB="0" anchor="b"/>
                </a:tc>
                <a:tc>
                  <a:txBody>
                    <a:bodyPr/>
                    <a:lstStyle/>
                    <a:p>
                      <a:pPr algn="ctr" fontAlgn="b"/>
                      <a:r>
                        <a:rPr lang="en-US" sz="300" u="none" strike="noStrike">
                          <a:effectLst/>
                        </a:rPr>
                        <a:t> Y </a:t>
                      </a:r>
                      <a:endParaRPr lang="en-US" sz="300" b="0" i="0" u="none" strike="noStrike">
                        <a:solidFill>
                          <a:srgbClr val="FF0000"/>
                        </a:solidFill>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solidFill>
                          <a:srgbClr val="FF0000"/>
                        </a:solidFill>
                        <a:effectLst/>
                        <a:latin typeface="Arial"/>
                      </a:endParaRPr>
                    </a:p>
                  </a:txBody>
                  <a:tcPr marL="3451" marR="3451" marT="3451" marB="0" anchor="b"/>
                </a:tc>
                <a:tc>
                  <a:txBody>
                    <a:bodyPr/>
                    <a:lstStyle/>
                    <a:p>
                      <a:pPr algn="l" fontAlgn="t"/>
                      <a:r>
                        <a:rPr lang="en-US" sz="300" u="none" strike="noStrike">
                          <a:effectLst/>
                        </a:rPr>
                        <a:t>1.1; 1.4; 2.1</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Support PIO coverage at all RC events</a:t>
                      </a:r>
                      <a:endParaRPr lang="en-US" sz="300" b="0" i="0" u="none" strike="noStrike">
                        <a:solidFill>
                          <a:srgbClr val="FF0000"/>
                        </a:solidFill>
                        <a:effectLst/>
                        <a:latin typeface="Arial"/>
                      </a:endParaRPr>
                    </a:p>
                  </a:txBody>
                  <a:tcPr marL="3451" marR="3451" marT="3451" marB="0"/>
                </a:tc>
              </a:tr>
              <a:tr h="65359">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dirty="0">
                          <a:effectLst/>
                        </a:rPr>
                        <a:t> </a:t>
                      </a:r>
                      <a:r>
                        <a:rPr lang="en-US" sz="300" u="none" strike="noStrike" dirty="0" smtClean="0">
                          <a:effectLst/>
                        </a:rPr>
                        <a:t>E:\Reedley College\13-14 Budget Master Worksheet.xlsx</a:t>
                      </a:r>
                      <a:endParaRPr lang="en-US" sz="300" b="0" i="0" u="none" strike="noStrike" dirty="0">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a:endParaRPr>
                    </a:p>
                  </a:txBody>
                  <a:tcPr marL="3451" marR="3451" marT="3451" marB="0"/>
                </a:tc>
              </a:tr>
              <a:tr h="65359">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dirty="0">
                          <a:effectLst/>
                        </a:rPr>
                        <a:t> </a:t>
                      </a:r>
                      <a:endParaRPr lang="en-US" sz="300" b="0" i="0" u="none" strike="noStrike" dirty="0">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a:endParaRPr>
                    </a:p>
                  </a:txBody>
                  <a:tcPr marL="3451" marR="3451" marT="3451" marB="0"/>
                </a:tc>
              </a:tr>
              <a:tr h="65359">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a:endParaRPr>
                    </a:p>
                  </a:txBody>
                  <a:tcPr marL="3451" marR="3451" marT="3451" marB="0"/>
                </a:tc>
              </a:tr>
              <a:tr h="139680">
                <a:tc>
                  <a:txBody>
                    <a:bodyPr/>
                    <a:lstStyle/>
                    <a:p>
                      <a:pPr algn="l" fontAlgn="b"/>
                      <a:r>
                        <a:rPr lang="en-US" sz="400" u="none" strike="noStrike">
                          <a:effectLst/>
                        </a:rPr>
                        <a:t> </a:t>
                      </a:r>
                      <a:endParaRPr lang="en-US" sz="400" b="0" i="0" u="none" strike="noStrike">
                        <a:effectLst/>
                        <a:latin typeface="Arial"/>
                      </a:endParaRPr>
                    </a:p>
                  </a:txBody>
                  <a:tcPr marL="3451" marR="3451" marT="3451" marB="0" anchor="b"/>
                </a:tc>
                <a:tc>
                  <a:txBody>
                    <a:bodyPr/>
                    <a:lstStyle/>
                    <a:p>
                      <a:pPr algn="r" fontAlgn="b"/>
                      <a:r>
                        <a:rPr lang="en-US" sz="400" u="none" strike="noStrike">
                          <a:effectLst/>
                        </a:rPr>
                        <a:t>Subtotal of Temporary Labor/Benefits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solidFill>
                          <a:srgbClr val="FF0000"/>
                        </a:solidFill>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11,433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3,528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1,792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7,548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2,000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r>
              <a:tr h="71762">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solidFill>
                          <a:srgbClr val="FF0000"/>
                        </a:solidFill>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ct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r>
              <a:tr h="479266">
                <a:tc>
                  <a:txBody>
                    <a:bodyPr/>
                    <a:lstStyle/>
                    <a:p>
                      <a:pPr algn="ctr" fontAlgn="b"/>
                      <a:r>
                        <a:rPr lang="en-US" sz="400" u="none" strike="noStrike">
                          <a:effectLst/>
                        </a:rPr>
                        <a:t>4000's Accts</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Supplies, Food, Materials</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solidFill>
                          <a:srgbClr val="FF0000"/>
                        </a:solidFill>
                        <a:effectLst/>
                        <a:latin typeface="Arial Narrow"/>
                      </a:endParaRPr>
                    </a:p>
                  </a:txBody>
                  <a:tcPr marL="3451" marR="3451" marT="3451" marB="0" anchor="b"/>
                </a:tc>
                <a:tc>
                  <a:txBody>
                    <a:bodyPr/>
                    <a:lstStyle/>
                    <a:p>
                      <a:pPr algn="l" fontAlgn="b"/>
                      <a:r>
                        <a:rPr lang="en-US" sz="400" u="none" strike="noStrike" dirty="0">
                          <a:effectLst/>
                        </a:rPr>
                        <a:t>Description of Requested Expenditure</a:t>
                      </a:r>
                      <a:endParaRPr lang="en-US" sz="400" b="1" i="0" u="none" strike="noStrike" dirty="0">
                        <a:effectLst/>
                        <a:latin typeface="Arial Narrow"/>
                      </a:endParaRPr>
                    </a:p>
                  </a:txBody>
                  <a:tcPr marL="3451" marR="3451" marT="3451" marB="0" anchor="b"/>
                </a:tc>
                <a:tc>
                  <a:txBody>
                    <a:bodyPr/>
                    <a:lstStyle/>
                    <a:p>
                      <a:pPr algn="ctr" fontAlgn="b"/>
                      <a:r>
                        <a:rPr lang="en-US" sz="400" u="none" strike="noStrike">
                          <a:effectLst/>
                        </a:rPr>
                        <a:t> 2009/10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2010/11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2011/12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2012/13 Budget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TOTAL 2013/14 Request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Link to Program Review Substantiated Goal</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Link to College Goals</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Request Link to Strategic Plan Initiative/ Goal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Justification for Expenditure</a:t>
                      </a:r>
                      <a:endParaRPr lang="en-US" sz="400" b="1" i="0" u="none" strike="noStrike">
                        <a:effectLst/>
                        <a:latin typeface="Arial"/>
                      </a:endParaRPr>
                    </a:p>
                  </a:txBody>
                  <a:tcPr marL="3451" marR="3451" marT="3451" marB="0" anchor="b"/>
                </a:tc>
              </a:tr>
              <a:tr h="105721">
                <a:tc>
                  <a:txBody>
                    <a:bodyPr/>
                    <a:lstStyle/>
                    <a:p>
                      <a:pPr algn="r" fontAlgn="b"/>
                      <a:r>
                        <a:rPr lang="en-US" sz="300" u="none" strike="noStrike">
                          <a:effectLst/>
                        </a:rPr>
                        <a:t>94410</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Office Supplies</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r" fontAlgn="b"/>
                      <a:r>
                        <a:rPr lang="en-US" sz="300" u="none" strike="noStrike">
                          <a:effectLst/>
                        </a:rPr>
                        <a:t>1</a:t>
                      </a:r>
                      <a:endParaRPr lang="en-US" sz="300" b="0" i="0" u="none" strike="noStrike">
                        <a:solidFill>
                          <a:srgbClr val="FF0000"/>
                        </a:solidFill>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244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617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322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500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750 </a:t>
                      </a:r>
                      <a:endParaRPr lang="en-US" sz="300" b="0" i="0" u="none" strike="noStrike">
                        <a:solidFill>
                          <a:srgbClr val="FF0000"/>
                        </a:solidFill>
                        <a:effectLst/>
                        <a:latin typeface="Arial Narrow"/>
                      </a:endParaRPr>
                    </a:p>
                  </a:txBody>
                  <a:tcPr marL="3451" marR="3451" marT="3451" marB="0"/>
                </a:tc>
                <a:tc>
                  <a:txBody>
                    <a:bodyPr/>
                    <a:lstStyle/>
                    <a:p>
                      <a:pPr algn="ctr" fontAlgn="t"/>
                      <a:r>
                        <a:rPr lang="en-US" sz="300" u="none" strike="noStrike">
                          <a:effectLst/>
                        </a:rPr>
                        <a:t> Y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1.1; 1.4; 2.1</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Pens, paper, ink cartridges, film, and misc office supplies to supprt PIO office</a:t>
                      </a:r>
                      <a:endParaRPr lang="en-US" sz="300" b="0" i="0" u="none" strike="noStrike">
                        <a:solidFill>
                          <a:srgbClr val="FF0000"/>
                        </a:solidFill>
                        <a:effectLst/>
                        <a:latin typeface="Arial"/>
                      </a:endParaRPr>
                    </a:p>
                  </a:txBody>
                  <a:tcPr marL="3451" marR="3451" marT="3451" marB="0"/>
                </a:tc>
              </a:tr>
              <a:tr h="65359">
                <a:tc>
                  <a:txBody>
                    <a:bodyPr/>
                    <a:lstStyle/>
                    <a:p>
                      <a:pPr algn="r" fontAlgn="b"/>
                      <a:r>
                        <a:rPr lang="en-US" sz="300" u="none" strike="noStrike">
                          <a:effectLst/>
                        </a:rPr>
                        <a:t>94410</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Office Supplies</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L</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solidFill>
                          <a:srgbClr val="FF0000"/>
                        </a:solidFill>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250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17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a:endParaRPr>
                    </a:p>
                  </a:txBody>
                  <a:tcPr marL="3451" marR="3451" marT="3451" marB="0"/>
                </a:tc>
              </a:tr>
              <a:tr h="105721">
                <a:tc>
                  <a:txBody>
                    <a:bodyPr/>
                    <a:lstStyle/>
                    <a:p>
                      <a:pPr algn="r" fontAlgn="b"/>
                      <a:r>
                        <a:rPr lang="en-US" sz="300" u="none" strike="noStrike">
                          <a:effectLst/>
                        </a:rPr>
                        <a:t>94490</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Other Supplies</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2</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645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1,499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2,211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5,000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1,500 </a:t>
                      </a:r>
                      <a:endParaRPr lang="en-US" sz="300" b="0" i="0" u="none" strike="noStrike">
                        <a:solidFill>
                          <a:srgbClr val="FF0000"/>
                        </a:solidFill>
                        <a:effectLst/>
                        <a:latin typeface="Arial Narrow"/>
                      </a:endParaRPr>
                    </a:p>
                  </a:txBody>
                  <a:tcPr marL="3451" marR="3451" marT="3451" marB="0"/>
                </a:tc>
                <a:tc>
                  <a:txBody>
                    <a:bodyPr/>
                    <a:lstStyle/>
                    <a:p>
                      <a:pPr algn="ctr" fontAlgn="t"/>
                      <a:r>
                        <a:rPr lang="en-US" sz="300" u="none" strike="noStrike">
                          <a:effectLst/>
                        </a:rPr>
                        <a:t> Y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1.1; 1.4; 2.1</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Special events needs (Fresno Fair, Back to School Night) to promote RC</a:t>
                      </a:r>
                      <a:endParaRPr lang="en-US" sz="300" b="0" i="0" u="none" strike="noStrike">
                        <a:solidFill>
                          <a:srgbClr val="FF0000"/>
                        </a:solidFill>
                        <a:effectLst/>
                        <a:latin typeface="Arial"/>
                      </a:endParaRPr>
                    </a:p>
                  </a:txBody>
                  <a:tcPr marL="3451" marR="3451" marT="3451" marB="0"/>
                </a:tc>
              </a:tr>
              <a:tr h="105721">
                <a:tc>
                  <a:txBody>
                    <a:bodyPr/>
                    <a:lstStyle/>
                    <a:p>
                      <a:pPr algn="r" fontAlgn="b"/>
                      <a:r>
                        <a:rPr lang="en-US" sz="300" u="none" strike="noStrike">
                          <a:effectLst/>
                        </a:rPr>
                        <a:t>94510</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Newspaper</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2</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1,122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612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257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2,000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500 </a:t>
                      </a:r>
                      <a:endParaRPr lang="en-US" sz="300" b="0" i="0" u="none" strike="noStrike">
                        <a:solidFill>
                          <a:srgbClr val="FF0000"/>
                        </a:solidFill>
                        <a:effectLst/>
                        <a:latin typeface="Arial Narrow"/>
                      </a:endParaRPr>
                    </a:p>
                  </a:txBody>
                  <a:tcPr marL="3451" marR="3451" marT="3451" marB="0"/>
                </a:tc>
                <a:tc>
                  <a:txBody>
                    <a:bodyPr/>
                    <a:lstStyle/>
                    <a:p>
                      <a:pPr algn="ctr" fontAlgn="t"/>
                      <a:r>
                        <a:rPr lang="en-US" sz="300" u="none" strike="noStrike">
                          <a:effectLst/>
                        </a:rPr>
                        <a:t> Y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1.1; 1.4; 2.1</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Media coverage for college in local commuity</a:t>
                      </a:r>
                      <a:endParaRPr lang="en-US" sz="300" b="0" i="0" u="none" strike="noStrike">
                        <a:solidFill>
                          <a:srgbClr val="FF0000"/>
                        </a:solidFill>
                        <a:effectLst/>
                        <a:latin typeface="Arial"/>
                      </a:endParaRPr>
                    </a:p>
                  </a:txBody>
                  <a:tcPr marL="3451" marR="3451" marT="3451" marB="0"/>
                </a:tc>
              </a:tr>
              <a:tr h="105721">
                <a:tc>
                  <a:txBody>
                    <a:bodyPr/>
                    <a:lstStyle/>
                    <a:p>
                      <a:pPr algn="r" fontAlgn="b"/>
                      <a:r>
                        <a:rPr lang="en-US" sz="300" u="none" strike="noStrike">
                          <a:effectLst/>
                        </a:rPr>
                        <a:t>94510</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Newspaper</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L</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3</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97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758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1,163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250 </a:t>
                      </a:r>
                      <a:endParaRPr lang="en-US" sz="300" b="0" i="0" u="none" strike="noStrike">
                        <a:solidFill>
                          <a:srgbClr val="FF0000"/>
                        </a:solidFill>
                        <a:effectLst/>
                        <a:latin typeface="Arial Narrow"/>
                      </a:endParaRPr>
                    </a:p>
                  </a:txBody>
                  <a:tcPr marL="3451" marR="3451" marT="3451" marB="0"/>
                </a:tc>
                <a:tc>
                  <a:txBody>
                    <a:bodyPr/>
                    <a:lstStyle/>
                    <a:p>
                      <a:pPr algn="ctr" fontAlgn="t"/>
                      <a:r>
                        <a:rPr lang="en-US" sz="300" u="none" strike="noStrike">
                          <a:effectLst/>
                        </a:rPr>
                        <a:t> Y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1.1; 1.4; 2.1</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Expand media coverage to outlying communities PR for RC</a:t>
                      </a:r>
                      <a:endParaRPr lang="en-US" sz="300" b="0" i="0" u="none" strike="noStrike">
                        <a:solidFill>
                          <a:srgbClr val="FF0000"/>
                        </a:solidFill>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a:endParaRPr>
                    </a:p>
                  </a:txBody>
                  <a:tcPr marL="3451" marR="3451" marT="3451" marB="0"/>
                </a:tc>
              </a:tr>
              <a:tr h="71762">
                <a:tc>
                  <a:txBody>
                    <a:bodyPr/>
                    <a:lstStyle/>
                    <a:p>
                      <a:pPr algn="l" fontAlgn="b"/>
                      <a:r>
                        <a:rPr lang="en-US" sz="400" u="none" strike="noStrike">
                          <a:effectLst/>
                        </a:rPr>
                        <a:t> </a:t>
                      </a:r>
                      <a:endParaRPr lang="en-US" sz="400" b="0" i="0" u="none" strike="noStrike">
                        <a:effectLst/>
                        <a:latin typeface="Arial"/>
                      </a:endParaRPr>
                    </a:p>
                  </a:txBody>
                  <a:tcPr marL="3451" marR="3451" marT="3451" marB="0" anchor="b"/>
                </a:tc>
                <a:tc>
                  <a:txBody>
                    <a:bodyPr/>
                    <a:lstStyle/>
                    <a:p>
                      <a:pPr algn="r" fontAlgn="b"/>
                      <a:r>
                        <a:rPr lang="en-US" sz="400" u="none" strike="noStrike">
                          <a:effectLst/>
                        </a:rPr>
                        <a:t>Subtotal of Supplies</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solidFill>
                          <a:srgbClr val="FF0000"/>
                        </a:solidFill>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2,358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3,486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3,953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7,517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3,000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0" i="0" u="none" strike="noStrike">
                        <a:effectLst/>
                        <a:latin typeface="Arial"/>
                      </a:endParaRPr>
                    </a:p>
                  </a:txBody>
                  <a:tcPr marL="3451" marR="3451" marT="3451" marB="0" anchor="b"/>
                </a:tc>
              </a:tr>
              <a:tr h="71762">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solidFill>
                          <a:srgbClr val="FF0000"/>
                        </a:solidFill>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r>
              <a:tr h="479266">
                <a:tc>
                  <a:txBody>
                    <a:bodyPr/>
                    <a:lstStyle/>
                    <a:p>
                      <a:pPr algn="ctr" fontAlgn="b"/>
                      <a:r>
                        <a:rPr lang="en-US" sz="400" u="none" strike="noStrike">
                          <a:effectLst/>
                        </a:rPr>
                        <a:t>5000's Accts</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Services, travel, guest speakers, memberships/dues</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solidFill>
                          <a:srgbClr val="FF0000"/>
                        </a:solidFill>
                        <a:effectLst/>
                        <a:latin typeface="Arial Narrow"/>
                      </a:endParaRPr>
                    </a:p>
                  </a:txBody>
                  <a:tcPr marL="3451" marR="3451" marT="3451" marB="0" anchor="b"/>
                </a:tc>
                <a:tc>
                  <a:txBody>
                    <a:bodyPr/>
                    <a:lstStyle/>
                    <a:p>
                      <a:pPr algn="l" fontAlgn="b"/>
                      <a:r>
                        <a:rPr lang="en-US" sz="400" u="none" strike="noStrike">
                          <a:effectLst/>
                        </a:rPr>
                        <a:t>Description of Requested Expenditure</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2009/10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2010/11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2011/12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2012/13 Budget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TOTAL 2013/14 Request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Link to Program Review Substantiated Goal</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Link to College Goals</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Request Link to Strategic Plan Initiative/ Goal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Justification for Expenditure</a:t>
                      </a:r>
                      <a:endParaRPr lang="en-US" sz="400" b="1" i="0" u="none" strike="noStrike">
                        <a:effectLst/>
                        <a:latin typeface="Arial"/>
                      </a:endParaRPr>
                    </a:p>
                  </a:txBody>
                  <a:tcPr marL="3451" marR="3451" marT="3451" marB="0" anchor="b"/>
                </a:tc>
              </a:tr>
              <a:tr h="71762">
                <a:tc>
                  <a:txBody>
                    <a:bodyPr/>
                    <a:lstStyle/>
                    <a:p>
                      <a:pPr algn="r" fontAlgn="b"/>
                      <a:r>
                        <a:rPr lang="en-US" sz="300" u="none" strike="noStrike">
                          <a:effectLst/>
                        </a:rPr>
                        <a:t>95520</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Consultant Services</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L</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solidFill>
                          <a:srgbClr val="FF0000"/>
                        </a:solidFill>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11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ct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   </a:t>
                      </a:r>
                      <a:endParaRPr lang="en-US" sz="300" b="0" i="0" u="none" strike="noStrike">
                        <a:effectLst/>
                        <a:latin typeface="Arial"/>
                      </a:endParaRPr>
                    </a:p>
                  </a:txBody>
                  <a:tcPr marL="3451" marR="3451" marT="3451" marB="0" anchor="b"/>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65359">
                <a:tc>
                  <a:txBody>
                    <a:bodyPr/>
                    <a:lstStyle/>
                    <a:p>
                      <a:pPr algn="r" fontAlgn="b"/>
                      <a:r>
                        <a:rPr lang="en-US" sz="300" u="none" strike="noStrike">
                          <a:effectLst/>
                        </a:rPr>
                        <a:t>95310</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Conference</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r" fontAlgn="b"/>
                      <a:r>
                        <a:rPr lang="en-US" sz="300" u="none" strike="noStrike">
                          <a:effectLst/>
                        </a:rPr>
                        <a:t>3</a:t>
                      </a:r>
                      <a:endParaRPr lang="en-US" sz="300" b="0" i="0" u="none" strike="noStrike">
                        <a:solidFill>
                          <a:srgbClr val="FF0000"/>
                        </a:solidFill>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676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725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750 </a:t>
                      </a:r>
                      <a:endParaRPr lang="en-US" sz="300" b="0" i="0" u="none" strike="noStrike">
                        <a:solidFill>
                          <a:srgbClr val="FF0000"/>
                        </a:solidFill>
                        <a:effectLst/>
                        <a:latin typeface="Arial"/>
                      </a:endParaRPr>
                    </a:p>
                  </a:txBody>
                  <a:tcPr marL="3451" marR="3451" marT="3451" marB="0" anchor="b"/>
                </a:tc>
                <a:tc>
                  <a:txBody>
                    <a:bodyPr/>
                    <a:lstStyle/>
                    <a:p>
                      <a:pPr algn="ctr" fontAlgn="t"/>
                      <a:r>
                        <a:rPr lang="en-US" sz="300" u="none" strike="noStrike">
                          <a:effectLst/>
                        </a:rPr>
                        <a:t> Y </a:t>
                      </a:r>
                      <a:endParaRPr lang="en-US" sz="300" b="0" i="0" u="none" strike="noStrike">
                        <a:solidFill>
                          <a:srgbClr val="FF0000"/>
                        </a:solidFill>
                        <a:effectLst/>
                        <a:latin typeface="Arial Narrow"/>
                      </a:endParaRPr>
                    </a:p>
                  </a:txBody>
                  <a:tcPr marL="3451" marR="3451" marT="3451" marB="0"/>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r" fontAlgn="b"/>
                      <a:r>
                        <a:rPr lang="en-US" sz="300" u="none" strike="noStrike">
                          <a:effectLst/>
                        </a:rPr>
                        <a:t>1.3</a:t>
                      </a:r>
                      <a:endParaRPr lang="en-US" sz="300" b="0" i="0" u="none" strike="noStrike">
                        <a:solidFill>
                          <a:srgbClr val="FF0000"/>
                        </a:solidFill>
                        <a:effectLst/>
                        <a:latin typeface="Arial"/>
                      </a:endParaRPr>
                    </a:p>
                  </a:txBody>
                  <a:tcPr marL="3451" marR="3451" marT="3451" marB="0" anchor="b"/>
                </a:tc>
                <a:tc>
                  <a:txBody>
                    <a:bodyPr/>
                    <a:lstStyle/>
                    <a:p>
                      <a:pPr algn="l" fontAlgn="t"/>
                      <a:r>
                        <a:rPr lang="en-US" sz="300" u="none" strike="noStrike">
                          <a:effectLst/>
                        </a:rPr>
                        <a:t>Conference related to Branding Techniques</a:t>
                      </a:r>
                      <a:endParaRPr lang="en-US" sz="300" b="0" i="0" u="none" strike="noStrike">
                        <a:solidFill>
                          <a:srgbClr val="FF0000"/>
                        </a:solidFill>
                        <a:effectLst/>
                        <a:latin typeface="Arial"/>
                      </a:endParaRPr>
                    </a:p>
                  </a:txBody>
                  <a:tcPr marL="3451" marR="3451" marT="3451" marB="0"/>
                </a:tc>
              </a:tr>
              <a:tr h="71762">
                <a:tc>
                  <a:txBody>
                    <a:bodyPr/>
                    <a:lstStyle/>
                    <a:p>
                      <a:pPr algn="r" fontAlgn="b"/>
                      <a:r>
                        <a:rPr lang="en-US" sz="300" u="none" strike="noStrike">
                          <a:effectLst/>
                        </a:rPr>
                        <a:t>95330</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Hosting Events/Workshops</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b"/>
                      <a:r>
                        <a:rPr lang="en-US" sz="300" u="none" strike="noStrike">
                          <a:effectLst/>
                        </a:rPr>
                        <a:t>             49 </a:t>
                      </a:r>
                      <a:endParaRPr lang="en-US" sz="300" b="0" i="0" u="none" strike="noStrike">
                        <a:effectLst/>
                        <a:latin typeface="Arial"/>
                      </a:endParaRPr>
                    </a:p>
                  </a:txBody>
                  <a:tcPr marL="3451" marR="3451" marT="3451" marB="0" anchor="b"/>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105721">
                <a:tc>
                  <a:txBody>
                    <a:bodyPr/>
                    <a:lstStyle/>
                    <a:p>
                      <a:pPr algn="r" fontAlgn="b"/>
                      <a:r>
                        <a:rPr lang="en-US" sz="300" u="none" strike="noStrike">
                          <a:effectLst/>
                        </a:rPr>
                        <a:t>95710</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Advertising</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3</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2,111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900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486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500 </a:t>
                      </a:r>
                      <a:endParaRPr lang="en-US" sz="300" b="0" i="0" u="none" strike="noStrike">
                        <a:solidFill>
                          <a:srgbClr val="FF0000"/>
                        </a:solidFill>
                        <a:effectLst/>
                        <a:latin typeface="Arial Narrow"/>
                      </a:endParaRPr>
                    </a:p>
                  </a:txBody>
                  <a:tcPr marL="3451" marR="3451" marT="3451" marB="0"/>
                </a:tc>
                <a:tc>
                  <a:txBody>
                    <a:bodyPr/>
                    <a:lstStyle/>
                    <a:p>
                      <a:pPr algn="ctr" fontAlgn="t"/>
                      <a:r>
                        <a:rPr lang="en-US" sz="300" u="none" strike="noStrike">
                          <a:effectLst/>
                        </a:rPr>
                        <a:t> Y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400" u="none" strike="noStrike">
                          <a:effectLst/>
                        </a:rPr>
                        <a:t>1.3</a:t>
                      </a:r>
                      <a:endParaRPr lang="en-US" sz="4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Advertising for special events in local news, radio spots</a:t>
                      </a:r>
                      <a:endParaRPr lang="en-US" sz="300" b="0" i="0" u="none" strike="noStrike">
                        <a:solidFill>
                          <a:srgbClr val="FF0000"/>
                        </a:solidFill>
                        <a:effectLst/>
                        <a:latin typeface="Arial"/>
                      </a:endParaRPr>
                    </a:p>
                  </a:txBody>
                  <a:tcPr marL="3451" marR="3451" marT="3451" marB="0"/>
                </a:tc>
              </a:tr>
              <a:tr h="71762">
                <a:tc>
                  <a:txBody>
                    <a:bodyPr/>
                    <a:lstStyle/>
                    <a:p>
                      <a:pPr algn="r" fontAlgn="b"/>
                      <a:r>
                        <a:rPr lang="en-US" sz="300" u="none" strike="noStrike">
                          <a:effectLst/>
                        </a:rPr>
                        <a:t>95710</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Advertising</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L</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620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530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115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400" u="none" strike="noStrike" dirty="0">
                          <a:effectLst/>
                        </a:rPr>
                        <a:t> </a:t>
                      </a:r>
                      <a:endParaRPr lang="en-US" sz="400" b="0" i="0" u="none" strike="noStrike" dirty="0">
                        <a:effectLst/>
                        <a:latin typeface="Arial"/>
                      </a:endParaRPr>
                    </a:p>
                  </a:txBody>
                  <a:tcPr marL="3451" marR="3451" marT="3451" marB="0"/>
                </a:tc>
              </a:tr>
              <a:tr h="105721">
                <a:tc>
                  <a:txBody>
                    <a:bodyPr/>
                    <a:lstStyle/>
                    <a:p>
                      <a:pPr algn="r" fontAlgn="b"/>
                      <a:r>
                        <a:rPr lang="en-US" sz="300" u="none" strike="noStrike">
                          <a:effectLst/>
                        </a:rPr>
                        <a:t>95720</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Printing/Binding/Duplicating</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29,382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12,613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7,719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105721">
                <a:tc>
                  <a:txBody>
                    <a:bodyPr/>
                    <a:lstStyle/>
                    <a:p>
                      <a:pPr algn="r" fontAlgn="b"/>
                      <a:r>
                        <a:rPr lang="en-US" sz="300" u="none" strike="noStrike">
                          <a:effectLst/>
                        </a:rPr>
                        <a:t>95720</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Printing/Binding/Duplicating</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L</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1</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2,518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23,943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8,153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10,000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2,000 </a:t>
                      </a:r>
                      <a:endParaRPr lang="en-US" sz="300" b="0" i="0" u="none" strike="noStrike">
                        <a:solidFill>
                          <a:srgbClr val="FF0000"/>
                        </a:solidFill>
                        <a:effectLst/>
                        <a:latin typeface="Arial Narrow"/>
                      </a:endParaRPr>
                    </a:p>
                  </a:txBody>
                  <a:tcPr marL="3451" marR="3451" marT="3451" marB="0"/>
                </a:tc>
                <a:tc>
                  <a:txBody>
                    <a:bodyPr/>
                    <a:lstStyle/>
                    <a:p>
                      <a:pPr algn="ctr" fontAlgn="t"/>
                      <a:r>
                        <a:rPr lang="en-US" sz="300" u="none" strike="noStrike">
                          <a:effectLst/>
                        </a:rPr>
                        <a:t> Y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5; 6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1.1; 1.4; 2.1</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letterhead, mailers</a:t>
                      </a:r>
                      <a:endParaRPr lang="en-US" sz="300" b="0" i="0" u="none" strike="noStrike">
                        <a:solidFill>
                          <a:srgbClr val="FF0000"/>
                        </a:solidFill>
                        <a:effectLst/>
                        <a:latin typeface="Arial"/>
                      </a:endParaRPr>
                    </a:p>
                  </a:txBody>
                  <a:tcPr marL="3451" marR="3451" marT="3451" marB="0"/>
                </a:tc>
              </a:tr>
              <a:tr h="71762">
                <a:tc>
                  <a:txBody>
                    <a:bodyPr/>
                    <a:lstStyle/>
                    <a:p>
                      <a:pPr algn="r" fontAlgn="b"/>
                      <a:r>
                        <a:rPr lang="en-US" sz="300" u="none" strike="noStrike">
                          <a:effectLst/>
                        </a:rPr>
                        <a:t>95990</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Miscellaneous</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126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139680">
                <a:tc>
                  <a:txBody>
                    <a:bodyPr/>
                    <a:lstStyle/>
                    <a:p>
                      <a:pPr algn="l" fontAlgn="b"/>
                      <a:r>
                        <a:rPr lang="en-US" sz="400" u="none" strike="noStrike">
                          <a:effectLst/>
                        </a:rPr>
                        <a:t> </a:t>
                      </a:r>
                      <a:endParaRPr lang="en-US" sz="400" b="0" i="0" u="none" strike="noStrike">
                        <a:effectLst/>
                        <a:latin typeface="Arial"/>
                      </a:endParaRPr>
                    </a:p>
                  </a:txBody>
                  <a:tcPr marL="3451" marR="3451" marT="3451" marB="0" anchor="b"/>
                </a:tc>
                <a:tc>
                  <a:txBody>
                    <a:bodyPr/>
                    <a:lstStyle/>
                    <a:p>
                      <a:pPr algn="r" fontAlgn="b"/>
                      <a:r>
                        <a:rPr lang="en-US" sz="400" u="none" strike="noStrike">
                          <a:effectLst/>
                        </a:rPr>
                        <a:t>Subtotal of Services/Travel</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solidFill>
                          <a:srgbClr val="FF0000"/>
                        </a:solidFill>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34,631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38,673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17,373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10,000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3,250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0" i="0" u="none" strike="noStrike">
                        <a:effectLst/>
                        <a:latin typeface="Arial"/>
                      </a:endParaRPr>
                    </a:p>
                  </a:txBody>
                  <a:tcPr marL="3451" marR="3451" marT="3451" marB="0" anchor="b"/>
                </a:tc>
              </a:tr>
              <a:tr h="71762">
                <a:tc>
                  <a:txBody>
                    <a:bodyPr/>
                    <a:lstStyle/>
                    <a:p>
                      <a:pPr algn="l" fontAlgn="b"/>
                      <a:endParaRPr lang="en-US" sz="400" b="0" i="0" u="none" strike="noStrike">
                        <a:effectLst/>
                        <a:latin typeface="Arial"/>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solidFill>
                          <a:srgbClr val="FF0000"/>
                        </a:solidFill>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Narrow"/>
                      </a:endParaRPr>
                    </a:p>
                  </a:txBody>
                  <a:tcPr marL="3451" marR="3451" marT="3451" marB="0" anchor="b"/>
                </a:tc>
                <a:tc>
                  <a:txBody>
                    <a:bodyPr/>
                    <a:lstStyle/>
                    <a:p>
                      <a:pPr algn="l" fontAlgn="b"/>
                      <a:endParaRPr lang="en-US" sz="400" b="0" i="0" u="none" strike="noStrike">
                        <a:effectLst/>
                        <a:latin typeface="Arial"/>
                      </a:endParaRPr>
                    </a:p>
                  </a:txBody>
                  <a:tcPr marL="3451" marR="3451" marT="3451" marB="0" anchor="b"/>
                </a:tc>
              </a:tr>
              <a:tr h="479266">
                <a:tc>
                  <a:txBody>
                    <a:bodyPr/>
                    <a:lstStyle/>
                    <a:p>
                      <a:pPr algn="ctr" fontAlgn="b"/>
                      <a:r>
                        <a:rPr lang="en-US" sz="400" u="none" strike="noStrike">
                          <a:effectLst/>
                        </a:rPr>
                        <a:t>6000's Accts</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Equipment (new or replacement)</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solidFill>
                          <a:srgbClr val="FF0000"/>
                        </a:solidFill>
                        <a:effectLst/>
                        <a:latin typeface="Arial Narrow"/>
                      </a:endParaRPr>
                    </a:p>
                  </a:txBody>
                  <a:tcPr marL="3451" marR="3451" marT="3451" marB="0" anchor="b"/>
                </a:tc>
                <a:tc>
                  <a:txBody>
                    <a:bodyPr/>
                    <a:lstStyle/>
                    <a:p>
                      <a:pPr algn="l" fontAlgn="b"/>
                      <a:r>
                        <a:rPr lang="en-US" sz="400" u="none" strike="noStrike">
                          <a:effectLst/>
                        </a:rPr>
                        <a:t>Description of Requested Expenditure</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2009/10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2010/11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2011/12 Actuals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2012/13 Budget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 TOTAL 2013/14 Request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Link to Program Review Substantiated Goal</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Link to College Goals</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Request Link to Strategic Plan Initiative/ Goal #</a:t>
                      </a:r>
                      <a:endParaRPr lang="en-US" sz="400" b="1" i="0" u="none" strike="noStrike">
                        <a:effectLst/>
                        <a:latin typeface="Arial Narrow"/>
                      </a:endParaRPr>
                    </a:p>
                  </a:txBody>
                  <a:tcPr marL="3451" marR="3451" marT="3451" marB="0" anchor="b"/>
                </a:tc>
                <a:tc>
                  <a:txBody>
                    <a:bodyPr/>
                    <a:lstStyle/>
                    <a:p>
                      <a:pPr algn="ctr" fontAlgn="b"/>
                      <a:r>
                        <a:rPr lang="en-US" sz="400" u="none" strike="noStrike">
                          <a:effectLst/>
                        </a:rPr>
                        <a:t>Justification for Expenditure</a:t>
                      </a:r>
                      <a:endParaRPr lang="en-US" sz="400" b="1" i="0" u="none" strike="noStrike">
                        <a:effectLst/>
                        <a:latin typeface="Arial"/>
                      </a:endParaRPr>
                    </a:p>
                  </a:txBody>
                  <a:tcPr marL="3451" marR="3451" marT="3451" marB="0" anchor="b"/>
                </a:tc>
              </a:tr>
              <a:tr h="105721">
                <a:tc>
                  <a:txBody>
                    <a:bodyPr/>
                    <a:lstStyle/>
                    <a:p>
                      <a:pPr algn="r" fontAlgn="b"/>
                      <a:r>
                        <a:rPr lang="en-US" sz="300" u="none" strike="noStrike">
                          <a:effectLst/>
                        </a:rPr>
                        <a:t>96510</a:t>
                      </a:r>
                      <a:endParaRPr lang="en-US" sz="300" b="0" i="0" u="none" strike="noStrike">
                        <a:solidFill>
                          <a:srgbClr val="FF0000"/>
                        </a:solidFill>
                        <a:effectLst/>
                        <a:latin typeface="Arial"/>
                      </a:endParaRPr>
                    </a:p>
                  </a:txBody>
                  <a:tcPr marL="3451" marR="3451" marT="3451" marB="0" anchor="b"/>
                </a:tc>
                <a:tc>
                  <a:txBody>
                    <a:bodyPr/>
                    <a:lstStyle/>
                    <a:p>
                      <a:pPr algn="l" fontAlgn="t"/>
                      <a:r>
                        <a:rPr lang="en-US" sz="300" u="none" strike="noStrike">
                          <a:effectLst/>
                        </a:rPr>
                        <a:t>Instr Equip &gt;$200 Life &gt;1yr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Y</a:t>
                      </a:r>
                      <a:endParaRPr lang="en-US" sz="300" b="0" i="0" u="none" strike="noStrike">
                        <a:solidFill>
                          <a:srgbClr val="FF0000"/>
                        </a:solidFill>
                        <a:effectLst/>
                        <a:latin typeface="Arial Narrow"/>
                      </a:endParaRPr>
                    </a:p>
                  </a:txBody>
                  <a:tcPr marL="3451" marR="3451" marT="3451" marB="0"/>
                </a:tc>
                <a:tc>
                  <a:txBody>
                    <a:bodyPr/>
                    <a:lstStyle/>
                    <a:p>
                      <a:pPr algn="r" fontAlgn="t"/>
                      <a:r>
                        <a:rPr lang="en-US" sz="300" u="none" strike="noStrike">
                          <a:effectLst/>
                        </a:rPr>
                        <a:t>2</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Camera</a:t>
                      </a:r>
                      <a:endParaRPr lang="en-US" sz="300" b="0" i="0" u="none" strike="noStrike">
                        <a:solidFill>
                          <a:srgbClr val="FF0000"/>
                        </a:solidFill>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                  1,000 </a:t>
                      </a:r>
                      <a:endParaRPr lang="en-US" sz="300" b="0" i="0" u="none" strike="noStrike">
                        <a:solidFill>
                          <a:srgbClr val="FF0000"/>
                        </a:solidFill>
                        <a:effectLst/>
                        <a:latin typeface="Arial Narrow"/>
                      </a:endParaRPr>
                    </a:p>
                  </a:txBody>
                  <a:tcPr marL="3451" marR="3451" marT="3451" marB="0"/>
                </a:tc>
                <a:tc>
                  <a:txBody>
                    <a:bodyPr/>
                    <a:lstStyle/>
                    <a:p>
                      <a:pPr algn="r"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r"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r" fontAlgn="t"/>
                      <a:r>
                        <a:rPr lang="en-US" sz="300" u="none" strike="noStrike">
                          <a:effectLst/>
                        </a:rPr>
                        <a:t>1.1; 1.4; 2.1</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Purchase new camera to support PIO of college in community</a:t>
                      </a:r>
                      <a:endParaRPr lang="en-US" sz="300" b="0" i="0" u="none" strike="noStrike">
                        <a:solidFill>
                          <a:srgbClr val="FF0000"/>
                        </a:solidFill>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ct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r"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a:endParaRPr>
                    </a:p>
                  </a:txBody>
                  <a:tcPr marL="3451" marR="3451" marT="3451" marB="0"/>
                </a:tc>
                <a:tc>
                  <a:txBody>
                    <a:bodyPr/>
                    <a:lstStyle/>
                    <a:p>
                      <a:pPr algn="l" fontAlgn="t"/>
                      <a:r>
                        <a:rPr lang="en-US" sz="300" u="none" strike="noStrike">
                          <a:effectLst/>
                        </a:rPr>
                        <a:t> </a:t>
                      </a:r>
                      <a:endParaRPr lang="en-US" sz="300" b="0" i="0" u="none" strike="noStrike">
                        <a:effectLst/>
                        <a:latin typeface="Arial"/>
                      </a:endParaRPr>
                    </a:p>
                  </a:txBody>
                  <a:tcPr marL="3451" marR="3451" marT="3451" marB="0"/>
                </a:tc>
                <a:tc>
                  <a:txBody>
                    <a:bodyPr/>
                    <a:lstStyle/>
                    <a:p>
                      <a:pPr algn="l" fontAlgn="t"/>
                      <a:r>
                        <a:rPr lang="en-US" sz="300" u="none" strike="noStrike">
                          <a:effectLst/>
                        </a:rPr>
                        <a:t> </a:t>
                      </a:r>
                      <a:endParaRPr lang="en-US" sz="300" b="0" i="0" u="none" strike="noStrike">
                        <a:effectLst/>
                        <a:latin typeface="Arial"/>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a:endParaRPr>
                    </a:p>
                  </a:txBody>
                  <a:tcPr marL="3451" marR="3451" marT="3451" marB="0"/>
                </a:tc>
                <a:tc>
                  <a:txBody>
                    <a:bodyPr/>
                    <a:lstStyle/>
                    <a:p>
                      <a:pPr algn="l" fontAlgn="t"/>
                      <a:r>
                        <a:rPr lang="en-US" sz="300" u="none" strike="noStrike">
                          <a:effectLst/>
                        </a:rPr>
                        <a:t> </a:t>
                      </a:r>
                      <a:endParaRPr lang="en-US" sz="300" b="0" i="0" u="none" strike="noStrike">
                        <a:effectLst/>
                        <a:latin typeface="Arial"/>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300" u="none" strike="noStrike">
                          <a:effectLst/>
                        </a:rPr>
                        <a:t> </a:t>
                      </a:r>
                      <a:endParaRPr lang="en-US" sz="300" b="0" i="0" u="none" strike="noStrike">
                        <a:effectLst/>
                        <a:latin typeface="Arial"/>
                      </a:endParaRPr>
                    </a:p>
                  </a:txBody>
                  <a:tcPr marL="3451" marR="3451" marT="3451" marB="0" anchor="b"/>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solidFill>
                          <a:srgbClr val="FF0000"/>
                        </a:solidFill>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300" u="none" strike="noStrike">
                          <a:effectLst/>
                        </a:rPr>
                        <a:t> </a:t>
                      </a:r>
                      <a:endParaRPr lang="en-US" sz="3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Narrow"/>
                      </a:endParaRPr>
                    </a:p>
                  </a:txBody>
                  <a:tcPr marL="3451" marR="3451" marT="3451" marB="0"/>
                </a:tc>
                <a:tc>
                  <a:txBody>
                    <a:bodyPr/>
                    <a:lstStyle/>
                    <a:p>
                      <a:pPr algn="l" fontAlgn="t"/>
                      <a:r>
                        <a:rPr lang="en-US" sz="400" u="none" strike="noStrike">
                          <a:effectLst/>
                        </a:rPr>
                        <a:t> </a:t>
                      </a:r>
                      <a:endParaRPr lang="en-US" sz="400" b="0" i="0" u="none" strike="noStrike">
                        <a:effectLst/>
                        <a:latin typeface="Arial"/>
                      </a:endParaRPr>
                    </a:p>
                  </a:txBody>
                  <a:tcPr marL="3451" marR="3451" marT="3451" marB="0"/>
                </a:tc>
              </a:tr>
              <a:tr h="71762">
                <a:tc>
                  <a:txBody>
                    <a:bodyPr/>
                    <a:lstStyle/>
                    <a:p>
                      <a:pPr algn="l" fontAlgn="b"/>
                      <a:r>
                        <a:rPr lang="en-US" sz="400" u="none" strike="noStrike">
                          <a:effectLst/>
                        </a:rPr>
                        <a:t> </a:t>
                      </a:r>
                      <a:endParaRPr lang="en-US" sz="400" b="0" i="0" u="none" strike="noStrike">
                        <a:effectLst/>
                        <a:latin typeface="Arial"/>
                      </a:endParaRPr>
                    </a:p>
                  </a:txBody>
                  <a:tcPr marL="3451" marR="3451" marT="3451" marB="0" anchor="b"/>
                </a:tc>
                <a:tc>
                  <a:txBody>
                    <a:bodyPr/>
                    <a:lstStyle/>
                    <a:p>
                      <a:pPr algn="r" fontAlgn="b"/>
                      <a:r>
                        <a:rPr lang="en-US" sz="400" u="none" strike="noStrike">
                          <a:effectLst/>
                        </a:rPr>
                        <a:t>Subtotal of Equipment</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solidFill>
                          <a:srgbClr val="FF0000"/>
                        </a:solidFill>
                        <a:effectLst/>
                        <a:latin typeface="Arial Narrow"/>
                      </a:endParaRPr>
                    </a:p>
                  </a:txBody>
                  <a:tcPr marL="3451" marR="3451" marT="3451" marB="0" anchor="b"/>
                </a:tc>
                <a:tc>
                  <a:txBody>
                    <a:bodyPr/>
                    <a:lstStyle/>
                    <a:p>
                      <a:pPr algn="r"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1,000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0" i="0" u="none" strike="noStrike">
                        <a:effectLst/>
                        <a:latin typeface="Arial"/>
                      </a:endParaRPr>
                    </a:p>
                  </a:txBody>
                  <a:tcPr marL="3451" marR="3451" marT="3451" marB="0" anchor="b"/>
                </a:tc>
              </a:tr>
              <a:tr h="139680">
                <a:tc>
                  <a:txBody>
                    <a:bodyPr/>
                    <a:lstStyle/>
                    <a:p>
                      <a:pPr algn="l" fontAlgn="b"/>
                      <a:r>
                        <a:rPr lang="en-US" sz="400" u="none" strike="noStrike">
                          <a:effectLst/>
                        </a:rPr>
                        <a:t> </a:t>
                      </a:r>
                      <a:endParaRPr lang="en-US" sz="400" b="0" i="0" u="none" strike="noStrike">
                        <a:effectLst/>
                        <a:latin typeface="Arial"/>
                      </a:endParaRPr>
                    </a:p>
                  </a:txBody>
                  <a:tcPr marL="3451" marR="3451" marT="3451" marB="0" anchor="b"/>
                </a:tc>
                <a:tc>
                  <a:txBody>
                    <a:bodyPr/>
                    <a:lstStyle/>
                    <a:p>
                      <a:pPr algn="l" fontAlgn="b"/>
                      <a:r>
                        <a:rPr lang="en-US" sz="400" u="none" strike="noStrike">
                          <a:effectLst/>
                        </a:rPr>
                        <a:t>TOTAL OF BUDGET REQUEST</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solidFill>
                          <a:srgbClr val="FF0000"/>
                        </a:solidFill>
                        <a:effectLst/>
                        <a:latin typeface="Arial Narrow"/>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Narrow"/>
                      </a:endParaRPr>
                    </a:p>
                  </a:txBody>
                  <a:tcPr marL="3451" marR="3451" marT="3451" marB="0" anchor="b"/>
                </a:tc>
                <a:tc>
                  <a:txBody>
                    <a:bodyPr/>
                    <a:lstStyle/>
                    <a:p>
                      <a:pPr algn="l" fontAlgn="b"/>
                      <a:r>
                        <a:rPr lang="en-US" sz="400" u="none" strike="noStrike">
                          <a:effectLst/>
                        </a:rPr>
                        <a:t>    48,422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45,687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23,118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25,065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9,250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a:effectLst/>
                        </a:rPr>
                        <a:t> </a:t>
                      </a:r>
                      <a:endParaRPr lang="en-US" sz="400" b="1" i="0" u="none" strike="noStrike">
                        <a:effectLst/>
                        <a:latin typeface="Arial"/>
                      </a:endParaRPr>
                    </a:p>
                  </a:txBody>
                  <a:tcPr marL="3451" marR="3451" marT="3451" marB="0" anchor="b"/>
                </a:tc>
                <a:tc>
                  <a:txBody>
                    <a:bodyPr/>
                    <a:lstStyle/>
                    <a:p>
                      <a:pPr algn="l" fontAlgn="b"/>
                      <a:r>
                        <a:rPr lang="en-US" sz="400" u="none" strike="noStrike" dirty="0">
                          <a:effectLst/>
                        </a:rPr>
                        <a:t> </a:t>
                      </a:r>
                      <a:endParaRPr lang="en-US" sz="400" b="0" i="0" u="none" strike="noStrike" dirty="0">
                        <a:effectLst/>
                        <a:latin typeface="Arial"/>
                      </a:endParaRPr>
                    </a:p>
                  </a:txBody>
                  <a:tcPr marL="3451" marR="3451" marT="3451" marB="0" anchor="b"/>
                </a:tc>
              </a:tr>
            </a:tbl>
          </a:graphicData>
        </a:graphic>
      </p:graphicFrame>
    </p:spTree>
    <p:extLst>
      <p:ext uri="{BB962C8B-B14F-4D97-AF65-F5344CB8AC3E}">
        <p14:creationId xmlns:p14="http://schemas.microsoft.com/office/powerpoint/2010/main" val="1463331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457200"/>
            <a:ext cx="8458200" cy="5139869"/>
          </a:xfrm>
          <a:prstGeom prst="rect">
            <a:avLst/>
          </a:prstGeom>
          <a:noFill/>
        </p:spPr>
        <p:txBody>
          <a:bodyPr wrap="square" rtlCol="0">
            <a:spAutoFit/>
          </a:bodyPr>
          <a:lstStyle/>
          <a:p>
            <a:pPr algn="ctr"/>
            <a:r>
              <a:rPr lang="en-US" sz="3600" b="1" dirty="0" smtClean="0"/>
              <a:t>Opening Day</a:t>
            </a:r>
          </a:p>
          <a:p>
            <a:endParaRPr lang="en-US" sz="3600" b="1" dirty="0" smtClean="0"/>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pic>
        <p:nvPicPr>
          <p:cNvPr id="3" name="Picture 2" descr="Opening Day Fall 2012 Morning Agenda draft 6-21-12.docx - Microsoft Word"/>
          <p:cNvPicPr>
            <a:picLocks noChangeAspect="1"/>
          </p:cNvPicPr>
          <p:nvPr/>
        </p:nvPicPr>
        <p:blipFill rotWithShape="1">
          <a:blip r:embed="rId2">
            <a:extLst>
              <a:ext uri="{28A0092B-C50C-407E-A947-70E740481C1C}">
                <a14:useLocalDpi xmlns:a14="http://schemas.microsoft.com/office/drawing/2010/main" val="0"/>
              </a:ext>
            </a:extLst>
          </a:blip>
          <a:srcRect l="24156" t="14682" r="25462" b="5190"/>
          <a:stretch/>
        </p:blipFill>
        <p:spPr>
          <a:xfrm>
            <a:off x="2470517" y="1219200"/>
            <a:ext cx="4305670" cy="5495277"/>
          </a:xfrm>
          <a:prstGeom prst="rect">
            <a:avLst/>
          </a:prstGeom>
        </p:spPr>
      </p:pic>
    </p:spTree>
    <p:extLst>
      <p:ext uri="{BB962C8B-B14F-4D97-AF65-F5344CB8AC3E}">
        <p14:creationId xmlns:p14="http://schemas.microsoft.com/office/powerpoint/2010/main" val="4059729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7909858"/>
          </a:xfrm>
          <a:prstGeom prst="rect">
            <a:avLst/>
          </a:prstGeom>
          <a:noFill/>
        </p:spPr>
        <p:txBody>
          <a:bodyPr wrap="square" rtlCol="0">
            <a:spAutoFit/>
          </a:bodyPr>
          <a:lstStyle/>
          <a:p>
            <a:pPr algn="ctr"/>
            <a:r>
              <a:rPr lang="en-US" sz="3600" b="1" dirty="0" smtClean="0"/>
              <a:t>OA III – Madera Office of Instruction</a:t>
            </a:r>
          </a:p>
          <a:p>
            <a:pPr marL="571500" indent="-571500">
              <a:buFont typeface="Wingdings" pitchFamily="2" charset="2"/>
              <a:buChar char="Ø"/>
            </a:pPr>
            <a:endParaRPr lang="en-US" sz="3600" b="1" dirty="0" smtClean="0"/>
          </a:p>
          <a:p>
            <a:pPr marL="571500" indent="-571500">
              <a:buFont typeface="Wingdings" pitchFamily="2" charset="2"/>
              <a:buChar char="Ø"/>
            </a:pPr>
            <a:endParaRPr lang="en-US" sz="3600" b="1" dirty="0" smtClean="0"/>
          </a:p>
          <a:p>
            <a:r>
              <a:rPr lang="en-US" sz="3600" b="1" dirty="0"/>
              <a:t>Yolanda Garcia, OA III – Yolanda begin working at the Madera Center, Office of Instruction on August   6 , 2012</a:t>
            </a:r>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945891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7355860"/>
          </a:xfrm>
          <a:prstGeom prst="rect">
            <a:avLst/>
          </a:prstGeom>
          <a:noFill/>
        </p:spPr>
        <p:txBody>
          <a:bodyPr wrap="square" rtlCol="0">
            <a:spAutoFit/>
          </a:bodyPr>
          <a:lstStyle/>
          <a:p>
            <a:pPr algn="ctr"/>
            <a:r>
              <a:rPr lang="en-US" sz="3600" b="1" dirty="0" smtClean="0"/>
              <a:t>Nurse (19 </a:t>
            </a:r>
            <a:r>
              <a:rPr lang="en-US" sz="3600" b="1" dirty="0" err="1" smtClean="0"/>
              <a:t>hrs</a:t>
            </a:r>
            <a:r>
              <a:rPr lang="en-US" sz="3600" b="1" dirty="0" smtClean="0"/>
              <a:t>/week)</a:t>
            </a:r>
          </a:p>
          <a:p>
            <a:pPr marL="571500" indent="-571500">
              <a:buFont typeface="Wingdings" pitchFamily="2" charset="2"/>
              <a:buChar char="Ø"/>
            </a:pPr>
            <a:endParaRPr lang="en-US" sz="3600" b="1" dirty="0" smtClean="0"/>
          </a:p>
          <a:p>
            <a:pPr marL="571500" indent="-571500">
              <a:buFont typeface="Wingdings" pitchFamily="2" charset="2"/>
              <a:buChar char="Ø"/>
            </a:pPr>
            <a:endParaRPr lang="en-US" sz="3600" b="1" dirty="0" smtClean="0"/>
          </a:p>
          <a:p>
            <a:r>
              <a:rPr lang="en-US" sz="3600" b="1" dirty="0"/>
              <a:t>Sherri Scott-Hunter began working at Madera Center on August 17</a:t>
            </a:r>
            <a:r>
              <a:rPr lang="en-US" sz="3600" b="1" baseline="30000" dirty="0"/>
              <a:t>th</a:t>
            </a:r>
            <a:r>
              <a:rPr lang="en-US" sz="3600" b="1" dirty="0"/>
              <a:t> as our campus nurse.</a:t>
            </a:r>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2504467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7909858"/>
          </a:xfrm>
          <a:prstGeom prst="rect">
            <a:avLst/>
          </a:prstGeom>
          <a:noFill/>
        </p:spPr>
        <p:txBody>
          <a:bodyPr wrap="square" rtlCol="0">
            <a:spAutoFit/>
          </a:bodyPr>
          <a:lstStyle/>
          <a:p>
            <a:pPr algn="ctr"/>
            <a:r>
              <a:rPr lang="en-US" sz="3600" b="1" dirty="0" smtClean="0"/>
              <a:t>Librarian</a:t>
            </a:r>
          </a:p>
          <a:p>
            <a:pPr marL="571500" indent="-571500">
              <a:buFont typeface="Wingdings" pitchFamily="2" charset="2"/>
              <a:buChar char="Ø"/>
            </a:pPr>
            <a:endParaRPr lang="en-US" sz="3600" b="1" dirty="0" smtClean="0"/>
          </a:p>
          <a:p>
            <a:pPr marL="571500" indent="-571500">
              <a:buFont typeface="Wingdings" pitchFamily="2" charset="2"/>
              <a:buChar char="Ø"/>
            </a:pPr>
            <a:endParaRPr lang="en-US" sz="3600" b="1" dirty="0" smtClean="0"/>
          </a:p>
          <a:p>
            <a:r>
              <a:rPr lang="en-US" sz="3600" b="1" dirty="0"/>
              <a:t>Thomas Wood, will begin working at MC pending completion of his paperwork.   He will work 2 days a week.</a:t>
            </a:r>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136530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10679847"/>
          </a:xfrm>
          <a:prstGeom prst="rect">
            <a:avLst/>
          </a:prstGeom>
          <a:noFill/>
        </p:spPr>
        <p:txBody>
          <a:bodyPr wrap="square" rtlCol="0">
            <a:spAutoFit/>
          </a:bodyPr>
          <a:lstStyle/>
          <a:p>
            <a:pPr algn="ctr"/>
            <a:r>
              <a:rPr lang="en-US" sz="3600" b="1" dirty="0" smtClean="0"/>
              <a:t>DSP &amp; S Counselor (11.5 </a:t>
            </a:r>
            <a:r>
              <a:rPr lang="en-US" sz="3600" b="1" dirty="0" err="1" smtClean="0"/>
              <a:t>hrs</a:t>
            </a:r>
            <a:r>
              <a:rPr lang="en-US" sz="3600" b="1" dirty="0" smtClean="0"/>
              <a:t>/week) / Instructor</a:t>
            </a:r>
          </a:p>
          <a:p>
            <a:pPr marL="571500" indent="-571500">
              <a:buFont typeface="Wingdings" pitchFamily="2" charset="2"/>
              <a:buChar char="Ø"/>
            </a:pPr>
            <a:endParaRPr lang="en-US" sz="3600" b="1" dirty="0" smtClean="0"/>
          </a:p>
          <a:p>
            <a:r>
              <a:rPr lang="en-US" sz="3600" b="1" dirty="0" smtClean="0"/>
              <a:t>CASRA Grant – Madera Center has been awarded to provide training for mental health professional.  It allows us to hire a grant funded Counselor / Instructor (60% / 40% split).  We expect to have the person to be on board Nov/Dec timeframe.</a:t>
            </a:r>
          </a:p>
          <a:p>
            <a:r>
              <a:rPr lang="en-US" sz="2000" b="1" dirty="0" smtClean="0"/>
              <a:t>(CASRA - California Association of Rehabilitation Agencies)</a:t>
            </a:r>
          </a:p>
          <a:p>
            <a:endParaRPr lang="en-US" sz="3600" b="1" dirty="0"/>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2036278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6801862"/>
          </a:xfrm>
          <a:prstGeom prst="rect">
            <a:avLst/>
          </a:prstGeom>
          <a:noFill/>
        </p:spPr>
        <p:txBody>
          <a:bodyPr wrap="square" rtlCol="0">
            <a:spAutoFit/>
          </a:bodyPr>
          <a:lstStyle/>
          <a:p>
            <a:pPr algn="ctr"/>
            <a:r>
              <a:rPr lang="en-US" sz="3600" b="1" dirty="0" smtClean="0"/>
              <a:t>Nursing Director</a:t>
            </a:r>
          </a:p>
          <a:p>
            <a:pPr marL="571500" indent="-571500">
              <a:buFont typeface="Wingdings" pitchFamily="2" charset="2"/>
              <a:buChar char="Ø"/>
            </a:pPr>
            <a:endParaRPr lang="en-US" sz="3600" b="1" dirty="0" smtClean="0"/>
          </a:p>
          <a:p>
            <a:pPr marL="571500" indent="-571500">
              <a:buFont typeface="Wingdings" pitchFamily="2" charset="2"/>
              <a:buChar char="Ø"/>
            </a:pPr>
            <a:endParaRPr lang="en-US" sz="3600" b="1" dirty="0" smtClean="0"/>
          </a:p>
          <a:p>
            <a:r>
              <a:rPr lang="en-US" sz="3600" b="1" dirty="0" smtClean="0"/>
              <a:t>Dr. Bridget Heyne (FCC, RN faculty) continues as our LVN to RN program Nursing Director for 2012-2013.</a:t>
            </a:r>
          </a:p>
          <a:p>
            <a:endParaRPr lang="en-US" sz="3600" b="1" dirty="0" smtClean="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1719275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4585871"/>
          </a:xfrm>
          <a:prstGeom prst="rect">
            <a:avLst/>
          </a:prstGeom>
          <a:noFill/>
        </p:spPr>
        <p:txBody>
          <a:bodyPr wrap="square" rtlCol="0">
            <a:spAutoFit/>
          </a:bodyPr>
          <a:lstStyle/>
          <a:p>
            <a:pPr algn="ctr"/>
            <a:r>
              <a:rPr lang="en-US" sz="3600" b="1" dirty="0" smtClean="0"/>
              <a:t>Interim Administration</a:t>
            </a:r>
          </a:p>
          <a:p>
            <a:pPr marL="571500" indent="-571500">
              <a:buFont typeface="Wingdings" pitchFamily="2" charset="2"/>
              <a:buChar char="Ø"/>
            </a:pPr>
            <a:endParaRPr lang="en-US" sz="3600" b="1" dirty="0" smtClean="0"/>
          </a:p>
          <a:p>
            <a:pPr marL="571500" indent="-571500">
              <a:buFont typeface="Wingdings" pitchFamily="2" charset="2"/>
              <a:buChar char="Ø"/>
            </a:pPr>
            <a:endParaRPr lang="en-US" sz="3600" b="1" dirty="0" smtClean="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graphicFrame>
        <p:nvGraphicFramePr>
          <p:cNvPr id="3" name="Table 2"/>
          <p:cNvGraphicFramePr>
            <a:graphicFrameLocks noGrp="1"/>
          </p:cNvGraphicFramePr>
          <p:nvPr>
            <p:extLst>
              <p:ext uri="{D42A27DB-BD31-4B8C-83A1-F6EECF244321}">
                <p14:modId xmlns:p14="http://schemas.microsoft.com/office/powerpoint/2010/main" val="2662543067"/>
              </p:ext>
            </p:extLst>
          </p:nvPr>
        </p:nvGraphicFramePr>
        <p:xfrm>
          <a:off x="852300" y="1378500"/>
          <a:ext cx="7529700" cy="4946100"/>
        </p:xfrm>
        <a:graphic>
          <a:graphicData uri="http://schemas.openxmlformats.org/drawingml/2006/table">
            <a:tbl>
              <a:tblPr firstRow="1" firstCol="1" bandRow="1">
                <a:tableStyleId>{5C22544A-7EE6-4342-B048-85BDC9FD1C3A}</a:tableStyleId>
              </a:tblPr>
              <a:tblGrid>
                <a:gridCol w="429735"/>
                <a:gridCol w="1419993"/>
                <a:gridCol w="1419993"/>
                <a:gridCol w="1419993"/>
                <a:gridCol w="1419993"/>
                <a:gridCol w="1419993"/>
              </a:tblGrid>
              <a:tr h="160214">
                <a:tc>
                  <a:txBody>
                    <a:bodyPr/>
                    <a:lstStyle/>
                    <a:p>
                      <a:pPr marL="0" marR="0" algn="ctr">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Monday</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Tuesday</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Wednesday</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Thursday</a:t>
                      </a:r>
                      <a:endParaRPr lang="en-US" sz="900">
                        <a:effectLst/>
                        <a:latin typeface="Calibri"/>
                        <a:ea typeface="Calibri"/>
                        <a:cs typeface="Times New Roman"/>
                      </a:endParaRPr>
                    </a:p>
                  </a:txBody>
                  <a:tcPr marL="53481" marR="53481" marT="0" marB="0"/>
                </a:tc>
                <a:tc>
                  <a:txBody>
                    <a:bodyPr/>
                    <a:lstStyle/>
                    <a:p>
                      <a:pPr marL="0" marR="0">
                        <a:lnSpc>
                          <a:spcPct val="115000"/>
                        </a:lnSpc>
                        <a:spcBef>
                          <a:spcPts val="0"/>
                        </a:spcBef>
                        <a:spcAft>
                          <a:spcPts val="0"/>
                        </a:spcAft>
                      </a:pPr>
                      <a:r>
                        <a:rPr lang="en-US" sz="900">
                          <a:effectLst/>
                        </a:rPr>
                        <a:t>Friday</a:t>
                      </a:r>
                      <a:endParaRPr lang="en-US" sz="900">
                        <a:effectLst/>
                        <a:latin typeface="Calibri"/>
                        <a:ea typeface="Calibri"/>
                        <a:cs typeface="Times New Roman"/>
                      </a:endParaRPr>
                    </a:p>
                  </a:txBody>
                  <a:tcPr marL="53481" marR="53481" marT="0" marB="0"/>
                </a:tc>
              </a:tr>
              <a:tr h="997458">
                <a:tc>
                  <a:txBody>
                    <a:bodyPr/>
                    <a:lstStyle/>
                    <a:p>
                      <a:pPr marL="0" marR="0" algn="ctr">
                        <a:lnSpc>
                          <a:spcPct val="115000"/>
                        </a:lnSpc>
                        <a:spcBef>
                          <a:spcPts val="0"/>
                        </a:spcBef>
                        <a:spcAft>
                          <a:spcPts val="0"/>
                        </a:spcAft>
                      </a:pPr>
                      <a:r>
                        <a:rPr lang="en-US" sz="900">
                          <a:effectLst/>
                        </a:rPr>
                        <a:t>1</a:t>
                      </a:r>
                      <a:r>
                        <a:rPr lang="en-US" sz="900" baseline="30000">
                          <a:effectLst/>
                        </a:rPr>
                        <a:t>st</a:t>
                      </a: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baseline="0" dirty="0">
                          <a:effectLst/>
                          <a:highlight>
                            <a:srgbClr val="FFFF00"/>
                          </a:highlight>
                        </a:rPr>
                        <a:t>COVERAGE:  DEANS</a:t>
                      </a:r>
                      <a:endParaRPr lang="en-US" sz="900" baseline="0" dirty="0">
                        <a:effectLst/>
                        <a:latin typeface="Calibri"/>
                        <a:ea typeface="Calibri"/>
                        <a:cs typeface="Times New Roman"/>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DONNA BERRY</a:t>
                      </a:r>
                      <a:endParaRPr lang="en-US" sz="900" baseline="0" dirty="0">
                        <a:effectLst/>
                        <a:latin typeface="Calibri"/>
                        <a:ea typeface="Calibri"/>
                        <a:cs typeface="Times New Roman"/>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MICHAEL </a:t>
                      </a:r>
                      <a:r>
                        <a:rPr lang="en-US" sz="700" baseline="0" dirty="0" smtClean="0">
                          <a:effectLst/>
                          <a:highlight>
                            <a:srgbClr val="FFFF00"/>
                          </a:highlight>
                        </a:rPr>
                        <a:t>WHITE</a:t>
                      </a:r>
                      <a:endParaRPr lang="en-US" sz="900" baseline="0" dirty="0">
                        <a:effectLst/>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DAVID </a:t>
                      </a:r>
                      <a:r>
                        <a:rPr lang="en-US" sz="700" baseline="0" dirty="0" smtClean="0">
                          <a:effectLst/>
                          <a:highlight>
                            <a:srgbClr val="FFFF00"/>
                          </a:highlight>
                        </a:rPr>
                        <a:t>CLARK</a:t>
                      </a:r>
                      <a:r>
                        <a:rPr lang="en-US" sz="700" baseline="0" dirty="0">
                          <a:effectLst/>
                        </a:rPr>
                        <a:t> </a:t>
                      </a:r>
                      <a:endParaRPr lang="en-US" sz="900" baseline="0" dirty="0">
                        <a:effectLst/>
                        <a:latin typeface="Calibri"/>
                        <a:ea typeface="Calibri"/>
                        <a:cs typeface="Times New Roman"/>
                      </a:endParaRPr>
                    </a:p>
                  </a:txBody>
                  <a:tcPr marL="53481" marR="53481" marT="0" marB="0" anchor="ctr"/>
                </a:tc>
                <a:tc>
                  <a:txBody>
                    <a:bodyPr/>
                    <a:lstStyle/>
                    <a:p>
                      <a:pPr marL="0" marR="0" algn="ctr">
                        <a:lnSpc>
                          <a:spcPct val="115000"/>
                        </a:lnSpc>
                        <a:spcBef>
                          <a:spcPts val="0"/>
                        </a:spcBef>
                        <a:spcAft>
                          <a:spcPts val="0"/>
                        </a:spcAft>
                      </a:pPr>
                      <a:r>
                        <a:rPr lang="en-US" sz="700" cap="all" baseline="0" dirty="0">
                          <a:effectLst/>
                          <a:highlight>
                            <a:srgbClr val="FFFF00"/>
                          </a:highlight>
                        </a:rPr>
                        <a:t>COVERAGE:  DIANA TAPIA-WRIGHT</a:t>
                      </a:r>
                      <a:endParaRPr lang="en-US" sz="900" baseline="0" dirty="0">
                        <a:effectLst/>
                        <a:latin typeface="Calibri"/>
                        <a:ea typeface="Calibri"/>
                        <a:cs typeface="Times New Roman"/>
                      </a:endParaRPr>
                    </a:p>
                  </a:txBody>
                  <a:tcPr marL="53481" marR="53481" marT="0" marB="0" anchor="ctr"/>
                </a:tc>
              </a:tr>
              <a:tr h="1048676">
                <a:tc>
                  <a:txBody>
                    <a:bodyPr/>
                    <a:lstStyle/>
                    <a:p>
                      <a:pPr marL="0" marR="0" algn="ctr">
                        <a:lnSpc>
                          <a:spcPct val="115000"/>
                        </a:lnSpc>
                        <a:spcBef>
                          <a:spcPts val="0"/>
                        </a:spcBef>
                        <a:spcAft>
                          <a:spcPts val="0"/>
                        </a:spcAft>
                      </a:pPr>
                      <a:r>
                        <a:rPr lang="en-US" sz="900">
                          <a:effectLst/>
                        </a:rPr>
                        <a:t>2</a:t>
                      </a:r>
                      <a:r>
                        <a:rPr lang="en-US" sz="900" baseline="30000">
                          <a:effectLst/>
                        </a:rPr>
                        <a:t>nd</a:t>
                      </a:r>
                      <a:endParaRPr lang="en-US" sz="900">
                        <a:effectLst/>
                      </a:endParaRPr>
                    </a:p>
                    <a:p>
                      <a:pPr marL="0" marR="0" algn="ctr">
                        <a:lnSpc>
                          <a:spcPct val="115000"/>
                        </a:lnSpc>
                        <a:spcBef>
                          <a:spcPts val="0"/>
                        </a:spcBef>
                        <a:spcAft>
                          <a:spcPts val="0"/>
                        </a:spcAft>
                      </a:pPr>
                      <a:r>
                        <a:rPr lang="en-US" sz="900" baseline="30000">
                          <a:effectLst/>
                        </a:rPr>
                        <a:t> </a:t>
                      </a:r>
                      <a:endParaRPr lang="en-US" sz="900">
                        <a:effectLst/>
                      </a:endParaRP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baseline="0" dirty="0">
                          <a:effectLst/>
                          <a:highlight>
                            <a:srgbClr val="FFFF00"/>
                          </a:highlight>
                        </a:rPr>
                        <a:t>COVERAGE:  </a:t>
                      </a:r>
                      <a:r>
                        <a:rPr lang="en-US" sz="700" baseline="0" dirty="0" smtClean="0">
                          <a:effectLst/>
                          <a:highlight>
                            <a:srgbClr val="FFFF00"/>
                          </a:highlight>
                        </a:rPr>
                        <a:t>DEANS</a:t>
                      </a:r>
                      <a:endParaRPr lang="en-US" sz="900" baseline="0" dirty="0">
                        <a:effectLst/>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DONNA BERRY</a:t>
                      </a:r>
                      <a:endParaRPr lang="en-US" sz="900" baseline="0" dirty="0">
                        <a:effectLst/>
                        <a:latin typeface="Calibri"/>
                        <a:ea typeface="Calibri"/>
                        <a:cs typeface="Times New Roman"/>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DAVID CLARK</a:t>
                      </a:r>
                      <a:endParaRPr lang="en-US" sz="900" baseline="0" dirty="0">
                        <a:effectLst/>
                      </a:endParaRPr>
                    </a:p>
                    <a:p>
                      <a:pPr marL="0" marR="0" algn="ctr">
                        <a:lnSpc>
                          <a:spcPct val="115000"/>
                        </a:lnSpc>
                        <a:spcBef>
                          <a:spcPts val="0"/>
                        </a:spcBef>
                        <a:spcAft>
                          <a:spcPts val="0"/>
                        </a:spcAft>
                      </a:pPr>
                      <a:r>
                        <a:rPr lang="en-US" sz="700" baseline="0" dirty="0">
                          <a:effectLst/>
                          <a:highlight>
                            <a:srgbClr val="FFFF00"/>
                          </a:highlight>
                        </a:rPr>
                        <a:t> </a:t>
                      </a:r>
                      <a:endParaRPr lang="en-US" sz="900" baseline="0" dirty="0">
                        <a:effectLst/>
                      </a:endParaRPr>
                    </a:p>
                    <a:p>
                      <a:pPr marL="0" marR="0" algn="ctr">
                        <a:lnSpc>
                          <a:spcPct val="115000"/>
                        </a:lnSpc>
                        <a:spcBef>
                          <a:spcPts val="0"/>
                        </a:spcBef>
                        <a:spcAft>
                          <a:spcPts val="0"/>
                        </a:spcAft>
                      </a:pPr>
                      <a:r>
                        <a:rPr lang="en-US" sz="700" baseline="0" dirty="0">
                          <a:effectLst/>
                          <a:highlight>
                            <a:srgbClr val="FFFF00"/>
                          </a:highlight>
                        </a:rPr>
                        <a:t>COVERAGE: LETTY ALVAREZ/ LINDA </a:t>
                      </a:r>
                      <a:r>
                        <a:rPr lang="en-US" sz="700" baseline="0" dirty="0" smtClean="0">
                          <a:effectLst/>
                          <a:highlight>
                            <a:srgbClr val="FFFF00"/>
                          </a:highlight>
                        </a:rPr>
                        <a:t>NIES</a:t>
                      </a:r>
                      <a:endParaRPr lang="en-US" sz="900" baseline="0" dirty="0">
                        <a:effectLst/>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MICHAEL </a:t>
                      </a:r>
                      <a:r>
                        <a:rPr lang="en-US" sz="700" baseline="0" dirty="0" smtClean="0">
                          <a:effectLst/>
                          <a:highlight>
                            <a:srgbClr val="FFFF00"/>
                          </a:highlight>
                        </a:rPr>
                        <a:t>WHITE</a:t>
                      </a:r>
                      <a:endParaRPr lang="en-US" sz="900" baseline="0" dirty="0">
                        <a:effectLst/>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CHRIS </a:t>
                      </a:r>
                      <a:r>
                        <a:rPr lang="en-US" sz="700" baseline="0" dirty="0" smtClean="0">
                          <a:effectLst/>
                          <a:highlight>
                            <a:srgbClr val="FFFF00"/>
                          </a:highlight>
                        </a:rPr>
                        <a:t>CORTES</a:t>
                      </a:r>
                      <a:r>
                        <a:rPr lang="en-US" sz="900" baseline="0" dirty="0">
                          <a:effectLst/>
                        </a:rPr>
                        <a:t> </a:t>
                      </a:r>
                      <a:endParaRPr lang="en-US" sz="900" baseline="0" dirty="0">
                        <a:effectLst/>
                        <a:latin typeface="Calibri"/>
                        <a:ea typeface="Calibri"/>
                        <a:cs typeface="Times New Roman"/>
                      </a:endParaRPr>
                    </a:p>
                  </a:txBody>
                  <a:tcPr marL="53481" marR="53481" marT="0" marB="0" anchor="ctr"/>
                </a:tc>
              </a:tr>
              <a:tr h="1048676">
                <a:tc>
                  <a:txBody>
                    <a:bodyPr/>
                    <a:lstStyle/>
                    <a:p>
                      <a:pPr marL="0" marR="0" algn="ctr">
                        <a:lnSpc>
                          <a:spcPct val="115000"/>
                        </a:lnSpc>
                        <a:spcBef>
                          <a:spcPts val="0"/>
                        </a:spcBef>
                        <a:spcAft>
                          <a:spcPts val="0"/>
                        </a:spcAft>
                      </a:pPr>
                      <a:r>
                        <a:rPr lang="en-US" sz="900">
                          <a:effectLst/>
                        </a:rPr>
                        <a:t>3</a:t>
                      </a:r>
                      <a:r>
                        <a:rPr lang="en-US" sz="900" baseline="30000">
                          <a:effectLst/>
                        </a:rPr>
                        <a:t>rd</a:t>
                      </a:r>
                      <a:endParaRPr lang="en-US" sz="900">
                        <a:effectLst/>
                      </a:endParaRPr>
                    </a:p>
                    <a:p>
                      <a:pPr marL="0" marR="0" algn="ctr">
                        <a:lnSpc>
                          <a:spcPct val="115000"/>
                        </a:lnSpc>
                        <a:spcBef>
                          <a:spcPts val="0"/>
                        </a:spcBef>
                        <a:spcAft>
                          <a:spcPts val="0"/>
                        </a:spcAft>
                      </a:pPr>
                      <a:r>
                        <a:rPr lang="en-US" sz="900" baseline="30000">
                          <a:effectLst/>
                        </a:rPr>
                        <a:t> </a:t>
                      </a:r>
                      <a:endParaRPr lang="en-US" sz="900">
                        <a:effectLst/>
                      </a:endParaRP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baseline="0" dirty="0" smtClean="0">
                          <a:effectLst/>
                          <a:highlight>
                            <a:srgbClr val="FFFF00"/>
                          </a:highlight>
                        </a:rPr>
                        <a:t>COVERAGE:  </a:t>
                      </a:r>
                      <a:r>
                        <a:rPr lang="en-US" sz="700" baseline="0" dirty="0">
                          <a:effectLst/>
                          <a:highlight>
                            <a:srgbClr val="FFFF00"/>
                          </a:highlight>
                        </a:rPr>
                        <a:t>DEANS</a:t>
                      </a:r>
                      <a:endParaRPr lang="en-US" sz="900" baseline="0" dirty="0">
                        <a:effectLst/>
                        <a:latin typeface="Calibri"/>
                        <a:ea typeface="Calibri"/>
                        <a:cs typeface="Times New Roman"/>
                      </a:endParaRPr>
                    </a:p>
                  </a:txBody>
                  <a:tcPr marL="53481" marR="53481" marT="0" marB="0" anchor="ctr"/>
                </a:tc>
                <a:tc>
                  <a:txBody>
                    <a:bodyPr/>
                    <a:lstStyle/>
                    <a:p>
                      <a:pPr marL="0" marR="0" algn="ctr">
                        <a:lnSpc>
                          <a:spcPct val="115000"/>
                        </a:lnSpc>
                        <a:spcBef>
                          <a:spcPts val="0"/>
                        </a:spcBef>
                        <a:spcAft>
                          <a:spcPts val="1000"/>
                        </a:spcAft>
                      </a:pPr>
                      <a:r>
                        <a:rPr lang="en-US" sz="700" baseline="0" dirty="0">
                          <a:effectLst/>
                          <a:highlight>
                            <a:srgbClr val="FFFF00"/>
                          </a:highlight>
                        </a:rPr>
                        <a:t>COVERAGE:  DONNA BERRY</a:t>
                      </a:r>
                      <a:endParaRPr lang="en-US" sz="900" baseline="0" dirty="0">
                        <a:effectLst/>
                        <a:latin typeface="Calibri"/>
                        <a:ea typeface="Calibri"/>
                        <a:cs typeface="Times New Roman"/>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MICHAEL </a:t>
                      </a:r>
                      <a:r>
                        <a:rPr lang="en-US" sz="700" baseline="0" dirty="0" smtClean="0">
                          <a:effectLst/>
                          <a:highlight>
                            <a:srgbClr val="FFFF00"/>
                          </a:highlight>
                        </a:rPr>
                        <a:t>WHITE</a:t>
                      </a:r>
                      <a:endParaRPr lang="en-US" sz="900" baseline="0" dirty="0">
                        <a:effectLst/>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DAVID </a:t>
                      </a:r>
                      <a:r>
                        <a:rPr lang="en-US" sz="700" baseline="0" dirty="0" smtClean="0">
                          <a:effectLst/>
                          <a:highlight>
                            <a:srgbClr val="FFFF00"/>
                          </a:highlight>
                        </a:rPr>
                        <a:t>CLARK</a:t>
                      </a:r>
                      <a:endParaRPr lang="en-US" sz="900" baseline="0" dirty="0">
                        <a:effectLst/>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SSS DIRECTOR </a:t>
                      </a:r>
                      <a:endParaRPr lang="en-US" sz="900" baseline="0" dirty="0">
                        <a:effectLst/>
                      </a:endParaRPr>
                    </a:p>
                  </a:txBody>
                  <a:tcPr marL="53481" marR="53481" marT="0" marB="0" anchor="ctr"/>
                </a:tc>
              </a:tr>
              <a:tr h="1691076">
                <a:tc>
                  <a:txBody>
                    <a:bodyPr/>
                    <a:lstStyle/>
                    <a:p>
                      <a:pPr marL="0" marR="0" algn="ctr">
                        <a:lnSpc>
                          <a:spcPct val="115000"/>
                        </a:lnSpc>
                        <a:spcBef>
                          <a:spcPts val="0"/>
                        </a:spcBef>
                        <a:spcAft>
                          <a:spcPts val="0"/>
                        </a:spcAft>
                      </a:pPr>
                      <a:r>
                        <a:rPr lang="en-US" sz="900">
                          <a:effectLst/>
                        </a:rPr>
                        <a:t>4</a:t>
                      </a:r>
                      <a:r>
                        <a:rPr lang="en-US" sz="900" baseline="30000">
                          <a:effectLst/>
                        </a:rPr>
                        <a:t>th</a:t>
                      </a:r>
                      <a:endParaRPr lang="en-US" sz="900">
                        <a:effectLst/>
                      </a:endParaRPr>
                    </a:p>
                    <a:p>
                      <a:pPr marL="0" marR="0" algn="ctr">
                        <a:lnSpc>
                          <a:spcPct val="115000"/>
                        </a:lnSpc>
                        <a:spcBef>
                          <a:spcPts val="0"/>
                        </a:spcBef>
                        <a:spcAft>
                          <a:spcPts val="0"/>
                        </a:spcAft>
                      </a:pPr>
                      <a:r>
                        <a:rPr lang="en-US" sz="900" baseline="30000">
                          <a:effectLst/>
                        </a:rPr>
                        <a:t> </a:t>
                      </a:r>
                      <a:endParaRPr lang="en-US" sz="900">
                        <a:effectLst/>
                      </a:endParaRP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p>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53481" marR="53481" marT="0" marB="0"/>
                </a:tc>
                <a:tc>
                  <a:txBody>
                    <a:bodyPr/>
                    <a:lstStyle/>
                    <a:p>
                      <a:pPr marL="0" marR="0" algn="ctr">
                        <a:lnSpc>
                          <a:spcPct val="115000"/>
                        </a:lnSpc>
                        <a:spcBef>
                          <a:spcPts val="0"/>
                        </a:spcBef>
                        <a:spcAft>
                          <a:spcPts val="0"/>
                        </a:spcAft>
                      </a:pPr>
                      <a:r>
                        <a:rPr lang="en-US" sz="700" baseline="0" dirty="0">
                          <a:effectLst/>
                          <a:highlight>
                            <a:srgbClr val="FFFF00"/>
                          </a:highlight>
                        </a:rPr>
                        <a:t>COVERAGE:  </a:t>
                      </a:r>
                      <a:r>
                        <a:rPr lang="en-US" sz="700" baseline="0" dirty="0" smtClean="0">
                          <a:effectLst/>
                          <a:highlight>
                            <a:srgbClr val="FFFF00"/>
                          </a:highlight>
                        </a:rPr>
                        <a:t>DEANS</a:t>
                      </a:r>
                      <a:endParaRPr lang="en-US" sz="900" baseline="0" dirty="0">
                        <a:effectLst/>
                      </a:endParaRPr>
                    </a:p>
                  </a:txBody>
                  <a:tcPr marL="53481" marR="53481" marT="0" marB="0" anchor="ctr"/>
                </a:tc>
                <a:tc>
                  <a:txBody>
                    <a:bodyPr/>
                    <a:lstStyle/>
                    <a:p>
                      <a:pPr marL="0" marR="0" algn="ctr">
                        <a:lnSpc>
                          <a:spcPct val="115000"/>
                        </a:lnSpc>
                        <a:spcBef>
                          <a:spcPts val="0"/>
                        </a:spcBef>
                        <a:spcAft>
                          <a:spcPts val="1000"/>
                        </a:spcAft>
                      </a:pPr>
                      <a:r>
                        <a:rPr lang="en-US" sz="700" baseline="0" dirty="0">
                          <a:effectLst/>
                          <a:highlight>
                            <a:srgbClr val="FFFF00"/>
                          </a:highlight>
                        </a:rPr>
                        <a:t>COVERAGE:  DONNA BERRY</a:t>
                      </a:r>
                      <a:endParaRPr lang="en-US" sz="900" baseline="0" dirty="0">
                        <a:effectLst/>
                        <a:latin typeface="Calibri"/>
                        <a:ea typeface="Calibri"/>
                        <a:cs typeface="Times New Roman"/>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DAVID </a:t>
                      </a:r>
                      <a:r>
                        <a:rPr lang="en-US" sz="700" baseline="0" dirty="0" smtClean="0">
                          <a:effectLst/>
                          <a:highlight>
                            <a:srgbClr val="FFFF00"/>
                          </a:highlight>
                        </a:rPr>
                        <a:t>CLARK</a:t>
                      </a:r>
                      <a:endParaRPr lang="en-US" sz="900" baseline="0" dirty="0">
                        <a:effectLst/>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MICHAEL </a:t>
                      </a:r>
                      <a:r>
                        <a:rPr lang="en-US" sz="700" baseline="0" dirty="0" smtClean="0">
                          <a:effectLst/>
                          <a:highlight>
                            <a:srgbClr val="FFFF00"/>
                          </a:highlight>
                        </a:rPr>
                        <a:t>WHITE</a:t>
                      </a:r>
                      <a:endParaRPr lang="en-US" sz="900" baseline="0" dirty="0">
                        <a:effectLst/>
                      </a:endParaRPr>
                    </a:p>
                  </a:txBody>
                  <a:tcPr marL="53481" marR="53481" marT="0" marB="0" anchor="ctr"/>
                </a:tc>
                <a:tc>
                  <a:txBody>
                    <a:bodyPr/>
                    <a:lstStyle/>
                    <a:p>
                      <a:pPr marL="0" marR="0" algn="ctr">
                        <a:lnSpc>
                          <a:spcPct val="115000"/>
                        </a:lnSpc>
                        <a:spcBef>
                          <a:spcPts val="0"/>
                        </a:spcBef>
                        <a:spcAft>
                          <a:spcPts val="0"/>
                        </a:spcAft>
                      </a:pPr>
                      <a:r>
                        <a:rPr lang="en-US" sz="700" baseline="0" dirty="0">
                          <a:effectLst/>
                          <a:highlight>
                            <a:srgbClr val="FFFF00"/>
                          </a:highlight>
                        </a:rPr>
                        <a:t>COVERAGE:  MARIO </a:t>
                      </a:r>
                      <a:r>
                        <a:rPr lang="en-US" sz="700" baseline="0" dirty="0" smtClean="0">
                          <a:effectLst/>
                          <a:highlight>
                            <a:srgbClr val="FFFF00"/>
                          </a:highlight>
                        </a:rPr>
                        <a:t>GONZALES</a:t>
                      </a:r>
                      <a:r>
                        <a:rPr lang="en-US" sz="700" cap="all" baseline="0" dirty="0">
                          <a:effectLst/>
                        </a:rPr>
                        <a:t> </a:t>
                      </a:r>
                      <a:endParaRPr lang="en-US" sz="900" baseline="0" dirty="0">
                        <a:effectLst/>
                        <a:latin typeface="Calibri"/>
                        <a:ea typeface="Calibri"/>
                        <a:cs typeface="Times New Roman"/>
                      </a:endParaRPr>
                    </a:p>
                  </a:txBody>
                  <a:tcPr marL="53481" marR="53481" marT="0" marB="0" anchor="ctr"/>
                </a:tc>
              </a:tr>
            </a:tbl>
          </a:graphicData>
        </a:graphic>
      </p:graphicFrame>
    </p:spTree>
    <p:extLst>
      <p:ext uri="{BB962C8B-B14F-4D97-AF65-F5344CB8AC3E}">
        <p14:creationId xmlns:p14="http://schemas.microsoft.com/office/powerpoint/2010/main" val="4145226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252" y="585544"/>
            <a:ext cx="8458200" cy="9017853"/>
          </a:xfrm>
          <a:prstGeom prst="rect">
            <a:avLst/>
          </a:prstGeom>
          <a:noFill/>
        </p:spPr>
        <p:txBody>
          <a:bodyPr wrap="square" rtlCol="0">
            <a:spAutoFit/>
          </a:bodyPr>
          <a:lstStyle/>
          <a:p>
            <a:pPr algn="ctr"/>
            <a:r>
              <a:rPr lang="en-US" sz="3600" b="1" dirty="0" smtClean="0"/>
              <a:t>College Center Activities Assistant</a:t>
            </a:r>
          </a:p>
          <a:p>
            <a:endParaRPr lang="en-US" sz="3600" b="1" dirty="0"/>
          </a:p>
          <a:p>
            <a:r>
              <a:rPr lang="en-US" sz="3600" b="1" i="1" dirty="0"/>
              <a:t>Currently, Patrick </a:t>
            </a:r>
            <a:r>
              <a:rPr lang="en-US" sz="3600" b="1" i="1" dirty="0" err="1"/>
              <a:t>Stumpf</a:t>
            </a:r>
            <a:r>
              <a:rPr lang="en-US" sz="3600" b="1" i="1" dirty="0"/>
              <a:t> is working with our students two days a week, Tuesday and Friday.  Patrick splits his time between the Madera/Oakhurst campuses and Willow/International campus.  The Hiring Requisition for this position has been sent to District Office for board approval.</a:t>
            </a:r>
          </a:p>
          <a:p>
            <a:endParaRPr lang="en-US" sz="3600" b="1" dirty="0"/>
          </a:p>
          <a:p>
            <a:endParaRPr lang="en-US" sz="3600" b="1" dirty="0" smtClean="0"/>
          </a:p>
          <a:p>
            <a:endParaRPr lang="en-US" sz="3600" b="1" dirty="0"/>
          </a:p>
          <a:p>
            <a:endParaRPr lang="en-US" sz="3600" b="1" dirty="0" smtClean="0"/>
          </a:p>
          <a:p>
            <a:endParaRPr lang="en-US" sz="3600" b="1" dirty="0"/>
          </a:p>
          <a:p>
            <a:endParaRPr lang="en-US" sz="2000" b="1" dirty="0" smtClean="0"/>
          </a:p>
          <a:p>
            <a:endParaRPr lang="en-US" sz="2000" b="1" dirty="0"/>
          </a:p>
        </p:txBody>
      </p:sp>
    </p:spTree>
    <p:extLst>
      <p:ext uri="{BB962C8B-B14F-4D97-AF65-F5344CB8AC3E}">
        <p14:creationId xmlns:p14="http://schemas.microsoft.com/office/powerpoint/2010/main" val="19137761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241</TotalTime>
  <Words>1258</Words>
  <Application>Microsoft Office PowerPoint</Application>
  <PresentationFormat>On-screen Show (4:3)</PresentationFormat>
  <Paragraphs>850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Apothecary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Madera Center Upward Bound Grant</vt:lpstr>
      <vt:lpstr>PowerPoint Presentation</vt:lpstr>
    </vt:vector>
  </TitlesOfParts>
  <Company>Reedley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 Rodriguez</dc:creator>
  <cp:lastModifiedBy>SCCCD</cp:lastModifiedBy>
  <cp:revision>31</cp:revision>
  <dcterms:created xsi:type="dcterms:W3CDTF">2012-10-02T18:22:29Z</dcterms:created>
  <dcterms:modified xsi:type="dcterms:W3CDTF">2012-10-04T22:23:43Z</dcterms:modified>
</cp:coreProperties>
</file>