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9" r:id="rId2"/>
    <p:sldId id="300" r:id="rId3"/>
    <p:sldId id="275" r:id="rId4"/>
    <p:sldId id="266" r:id="rId5"/>
    <p:sldId id="261" r:id="rId6"/>
    <p:sldId id="267" r:id="rId7"/>
    <p:sldId id="260" r:id="rId8"/>
    <p:sldId id="269" r:id="rId9"/>
    <p:sldId id="271" r:id="rId10"/>
    <p:sldId id="262" r:id="rId11"/>
    <p:sldId id="285" r:id="rId12"/>
    <p:sldId id="299" r:id="rId13"/>
    <p:sldId id="287" r:id="rId14"/>
    <p:sldId id="291" r:id="rId15"/>
    <p:sldId id="295" r:id="rId16"/>
    <p:sldId id="298" r:id="rId17"/>
    <p:sldId id="303" r:id="rId18"/>
    <p:sldId id="30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B8368AC-1FBE-4262-8494-25C92373B077}" type="datetimeFigureOut">
              <a:rPr lang="en-US" smtClean="0"/>
              <a:t>10/4/2012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FE0D6A3-A629-4640-971D-EED6BE1781F4}"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8368AC-1FBE-4262-8494-25C92373B077}" type="datetimeFigureOut">
              <a:rPr lang="en-US" smtClean="0"/>
              <a:t>10/4/2012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0D6A3-A629-4640-971D-EED6BE1781F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8368AC-1FBE-4262-8494-25C92373B077}" type="datetimeFigureOut">
              <a:rPr lang="en-US" smtClean="0"/>
              <a:t>10/4/2012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0D6A3-A629-4640-971D-EED6BE1781F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8368AC-1FBE-4262-8494-25C92373B077}" type="datetimeFigureOut">
              <a:rPr lang="en-US" smtClean="0"/>
              <a:t>10/4/2012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0D6A3-A629-4640-971D-EED6BE1781F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B8368AC-1FBE-4262-8494-25C92373B077}" type="datetimeFigureOut">
              <a:rPr lang="en-US" smtClean="0"/>
              <a:t>10/4/2012</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0D6A3-A629-4640-971D-EED6BE1781F4}"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B8368AC-1FBE-4262-8494-25C92373B077}" type="datetimeFigureOut">
              <a:rPr lang="en-US" smtClean="0"/>
              <a:t>10/4/2012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0D6A3-A629-4640-971D-EED6BE1781F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8368AC-1FBE-4262-8494-25C92373B077}" type="datetimeFigureOut">
              <a:rPr lang="en-US" smtClean="0"/>
              <a:t>10/4/2012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0D6A3-A629-4640-971D-EED6BE1781F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8368AC-1FBE-4262-8494-25C92373B077}" type="datetimeFigureOut">
              <a:rPr lang="en-US" smtClean="0"/>
              <a:t>10/4/2012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0D6A3-A629-4640-971D-EED6BE1781F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B8368AC-1FBE-4262-8494-25C92373B077}" type="datetimeFigureOut">
              <a:rPr lang="en-US" smtClean="0"/>
              <a:t>10/4/2012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0D6A3-A629-4640-971D-EED6BE1781F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B8368AC-1FBE-4262-8494-25C92373B077}" type="datetimeFigureOut">
              <a:rPr lang="en-US" smtClean="0"/>
              <a:t>10/4/2012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0D6A3-A629-4640-971D-EED6BE1781F4}"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CB8368AC-1FBE-4262-8494-25C92373B077}" type="datetimeFigureOut">
              <a:rPr lang="en-US" smtClean="0"/>
              <a:t>10/4/2012</a:t>
            </a:fld>
            <a:endParaRPr lang="en-US"/>
          </a:p>
        </p:txBody>
      </p:sp>
      <p:sp>
        <p:nvSpPr>
          <p:cNvPr id="7" name="Slide Number Placeholder 6"/>
          <p:cNvSpPr>
            <a:spLocks noGrp="1"/>
          </p:cNvSpPr>
          <p:nvPr>
            <p:ph type="sldNum" sz="quarter" idx="12"/>
          </p:nvPr>
        </p:nvSpPr>
        <p:spPr/>
        <p:txBody>
          <a:bodyPr/>
          <a:lstStyle/>
          <a:p>
            <a:fld id="{BFE0D6A3-A629-4640-971D-EED6BE1781F4}"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CB8368AC-1FBE-4262-8494-25C92373B077}" type="datetimeFigureOut">
              <a:rPr lang="en-US" smtClean="0"/>
              <a:t>10/4/2012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FE0D6A3-A629-4640-971D-EED6BE1781F4}"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file:///E:\Reedley%20College\13-14%20Budget%20Master%20Worksheet.xls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2400" y="1066800"/>
            <a:ext cx="6297613"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6963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252" y="585544"/>
            <a:ext cx="8458200" cy="7355860"/>
          </a:xfrm>
          <a:prstGeom prst="rect">
            <a:avLst/>
          </a:prstGeom>
          <a:noFill/>
        </p:spPr>
        <p:txBody>
          <a:bodyPr wrap="square" rtlCol="0">
            <a:spAutoFit/>
          </a:bodyPr>
          <a:lstStyle/>
          <a:p>
            <a:pPr algn="ctr"/>
            <a:r>
              <a:rPr lang="en-US" sz="3600" b="1" dirty="0" smtClean="0"/>
              <a:t>Child Development Coordinator</a:t>
            </a:r>
          </a:p>
          <a:p>
            <a:pPr marL="571500" indent="-571500">
              <a:buFont typeface="Wingdings" pitchFamily="2" charset="2"/>
              <a:buChar char="Ø"/>
            </a:pPr>
            <a:endParaRPr lang="en-US" sz="3600" b="1" dirty="0" smtClean="0"/>
          </a:p>
          <a:p>
            <a:pPr marL="571500" indent="-571500">
              <a:buFont typeface="Wingdings" pitchFamily="2" charset="2"/>
              <a:buChar char="Ø"/>
            </a:pPr>
            <a:endParaRPr lang="en-US" sz="3600" b="1" dirty="0" smtClean="0"/>
          </a:p>
          <a:p>
            <a:endParaRPr lang="en-US" sz="3600" b="1" dirty="0"/>
          </a:p>
          <a:p>
            <a:r>
              <a:rPr lang="en-US" sz="3600" b="1" dirty="0" smtClean="0"/>
              <a:t>Marcy Davidson, is the Director for both Reedley College and Madera Child Development Learning Center.  </a:t>
            </a:r>
          </a:p>
          <a:p>
            <a:r>
              <a:rPr lang="en-US" sz="3600" b="1" dirty="0" smtClean="0"/>
              <a:t>She is scheduled to be at Madera once a week. </a:t>
            </a:r>
          </a:p>
          <a:p>
            <a:endParaRPr lang="en-US" sz="3600" b="1" dirty="0"/>
          </a:p>
          <a:p>
            <a:endParaRPr lang="en-US" sz="3600" b="1" dirty="0" smtClean="0"/>
          </a:p>
          <a:p>
            <a:endParaRPr lang="en-US" sz="3600" b="1" dirty="0"/>
          </a:p>
          <a:p>
            <a:endParaRPr lang="en-US" sz="2000" b="1" dirty="0" smtClean="0"/>
          </a:p>
          <a:p>
            <a:endParaRPr lang="en-US" sz="2000" b="1" dirty="0"/>
          </a:p>
        </p:txBody>
      </p:sp>
    </p:spTree>
    <p:extLst>
      <p:ext uri="{BB962C8B-B14F-4D97-AF65-F5344CB8AC3E}">
        <p14:creationId xmlns:p14="http://schemas.microsoft.com/office/powerpoint/2010/main" val="7306746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252" y="585544"/>
            <a:ext cx="8458200" cy="3477875"/>
          </a:xfrm>
          <a:prstGeom prst="rect">
            <a:avLst/>
          </a:prstGeom>
          <a:noFill/>
        </p:spPr>
        <p:txBody>
          <a:bodyPr wrap="square" rtlCol="0">
            <a:spAutoFit/>
          </a:bodyPr>
          <a:lstStyle/>
          <a:p>
            <a:pPr algn="ctr"/>
            <a:r>
              <a:rPr lang="en-US" sz="3600" b="1" dirty="0" smtClean="0"/>
              <a:t>Madera Community Contacts</a:t>
            </a:r>
          </a:p>
          <a:p>
            <a:endParaRPr lang="en-US" sz="3600" b="1" dirty="0" smtClean="0"/>
          </a:p>
          <a:p>
            <a:endParaRPr lang="en-US" sz="3600" b="1" dirty="0"/>
          </a:p>
          <a:p>
            <a:endParaRPr lang="en-US" sz="3600" b="1" dirty="0" smtClean="0"/>
          </a:p>
          <a:p>
            <a:endParaRPr lang="en-US" sz="3600" b="1" dirty="0"/>
          </a:p>
          <a:p>
            <a:endParaRPr lang="en-US" sz="2000" b="1" dirty="0" smtClean="0"/>
          </a:p>
          <a:p>
            <a:endParaRPr lang="en-US" sz="2000" b="1" dirty="0"/>
          </a:p>
        </p:txBody>
      </p:sp>
      <p:graphicFrame>
        <p:nvGraphicFramePr>
          <p:cNvPr id="3" name="Table 2"/>
          <p:cNvGraphicFramePr>
            <a:graphicFrameLocks noGrp="1"/>
          </p:cNvGraphicFramePr>
          <p:nvPr>
            <p:extLst>
              <p:ext uri="{D42A27DB-BD31-4B8C-83A1-F6EECF244321}">
                <p14:modId xmlns:p14="http://schemas.microsoft.com/office/powerpoint/2010/main" val="2686244851"/>
              </p:ext>
            </p:extLst>
          </p:nvPr>
        </p:nvGraphicFramePr>
        <p:xfrm>
          <a:off x="852300" y="1378500"/>
          <a:ext cx="7529700" cy="4946100"/>
        </p:xfrm>
        <a:graphic>
          <a:graphicData uri="http://schemas.openxmlformats.org/drawingml/2006/table">
            <a:tbl>
              <a:tblPr firstRow="1" firstCol="1" bandRow="1">
                <a:tableStyleId>{5C22544A-7EE6-4342-B048-85BDC9FD1C3A}</a:tableStyleId>
              </a:tblPr>
              <a:tblGrid>
                <a:gridCol w="429735"/>
                <a:gridCol w="1419993"/>
                <a:gridCol w="1419993"/>
                <a:gridCol w="1419993"/>
                <a:gridCol w="1419993"/>
                <a:gridCol w="1419993"/>
              </a:tblGrid>
              <a:tr h="160214">
                <a:tc>
                  <a:txBody>
                    <a:bodyPr/>
                    <a:lstStyle/>
                    <a:p>
                      <a:pPr marL="0" marR="0" algn="ctr">
                        <a:lnSpc>
                          <a:spcPct val="115000"/>
                        </a:lnSpc>
                        <a:spcBef>
                          <a:spcPts val="0"/>
                        </a:spcBef>
                        <a:spcAft>
                          <a:spcPts val="0"/>
                        </a:spcAft>
                      </a:pPr>
                      <a:r>
                        <a:rPr lang="en-US" sz="900" dirty="0">
                          <a:effectLst/>
                        </a:rPr>
                        <a:t> </a:t>
                      </a:r>
                      <a:endParaRPr lang="en-US" sz="900" dirty="0">
                        <a:effectLst/>
                        <a:latin typeface="Calibri"/>
                        <a:ea typeface="Calibri"/>
                        <a:cs typeface="Times New Roman"/>
                      </a:endParaRPr>
                    </a:p>
                  </a:txBody>
                  <a:tcPr marL="53481" marR="53481" marT="0" marB="0"/>
                </a:tc>
                <a:tc>
                  <a:txBody>
                    <a:bodyPr/>
                    <a:lstStyle/>
                    <a:p>
                      <a:pPr marL="0" marR="0">
                        <a:lnSpc>
                          <a:spcPct val="115000"/>
                        </a:lnSpc>
                        <a:spcBef>
                          <a:spcPts val="0"/>
                        </a:spcBef>
                        <a:spcAft>
                          <a:spcPts val="0"/>
                        </a:spcAft>
                      </a:pPr>
                      <a:r>
                        <a:rPr lang="en-US" sz="900">
                          <a:effectLst/>
                        </a:rPr>
                        <a:t>Monday</a:t>
                      </a:r>
                      <a:endParaRPr lang="en-US" sz="900">
                        <a:effectLst/>
                        <a:latin typeface="Calibri"/>
                        <a:ea typeface="Calibri"/>
                        <a:cs typeface="Times New Roman"/>
                      </a:endParaRPr>
                    </a:p>
                  </a:txBody>
                  <a:tcPr marL="53481" marR="53481" marT="0" marB="0"/>
                </a:tc>
                <a:tc>
                  <a:txBody>
                    <a:bodyPr/>
                    <a:lstStyle/>
                    <a:p>
                      <a:pPr marL="0" marR="0">
                        <a:lnSpc>
                          <a:spcPct val="115000"/>
                        </a:lnSpc>
                        <a:spcBef>
                          <a:spcPts val="0"/>
                        </a:spcBef>
                        <a:spcAft>
                          <a:spcPts val="0"/>
                        </a:spcAft>
                      </a:pPr>
                      <a:r>
                        <a:rPr lang="en-US" sz="900">
                          <a:effectLst/>
                        </a:rPr>
                        <a:t>Tuesday</a:t>
                      </a:r>
                      <a:endParaRPr lang="en-US" sz="900">
                        <a:effectLst/>
                        <a:latin typeface="Calibri"/>
                        <a:ea typeface="Calibri"/>
                        <a:cs typeface="Times New Roman"/>
                      </a:endParaRPr>
                    </a:p>
                  </a:txBody>
                  <a:tcPr marL="53481" marR="53481" marT="0" marB="0"/>
                </a:tc>
                <a:tc>
                  <a:txBody>
                    <a:bodyPr/>
                    <a:lstStyle/>
                    <a:p>
                      <a:pPr marL="0" marR="0">
                        <a:lnSpc>
                          <a:spcPct val="115000"/>
                        </a:lnSpc>
                        <a:spcBef>
                          <a:spcPts val="0"/>
                        </a:spcBef>
                        <a:spcAft>
                          <a:spcPts val="0"/>
                        </a:spcAft>
                      </a:pPr>
                      <a:r>
                        <a:rPr lang="en-US" sz="900">
                          <a:effectLst/>
                        </a:rPr>
                        <a:t>Wednesday</a:t>
                      </a:r>
                      <a:endParaRPr lang="en-US" sz="900">
                        <a:effectLst/>
                        <a:latin typeface="Calibri"/>
                        <a:ea typeface="Calibri"/>
                        <a:cs typeface="Times New Roman"/>
                      </a:endParaRPr>
                    </a:p>
                  </a:txBody>
                  <a:tcPr marL="53481" marR="53481" marT="0" marB="0"/>
                </a:tc>
                <a:tc>
                  <a:txBody>
                    <a:bodyPr/>
                    <a:lstStyle/>
                    <a:p>
                      <a:pPr marL="0" marR="0">
                        <a:lnSpc>
                          <a:spcPct val="115000"/>
                        </a:lnSpc>
                        <a:spcBef>
                          <a:spcPts val="0"/>
                        </a:spcBef>
                        <a:spcAft>
                          <a:spcPts val="0"/>
                        </a:spcAft>
                      </a:pPr>
                      <a:r>
                        <a:rPr lang="en-US" sz="900">
                          <a:effectLst/>
                        </a:rPr>
                        <a:t>Thursday</a:t>
                      </a:r>
                      <a:endParaRPr lang="en-US" sz="900">
                        <a:effectLst/>
                        <a:latin typeface="Calibri"/>
                        <a:ea typeface="Calibri"/>
                        <a:cs typeface="Times New Roman"/>
                      </a:endParaRPr>
                    </a:p>
                  </a:txBody>
                  <a:tcPr marL="53481" marR="53481" marT="0" marB="0"/>
                </a:tc>
                <a:tc>
                  <a:txBody>
                    <a:bodyPr/>
                    <a:lstStyle/>
                    <a:p>
                      <a:pPr marL="0" marR="0">
                        <a:lnSpc>
                          <a:spcPct val="115000"/>
                        </a:lnSpc>
                        <a:spcBef>
                          <a:spcPts val="0"/>
                        </a:spcBef>
                        <a:spcAft>
                          <a:spcPts val="0"/>
                        </a:spcAft>
                      </a:pPr>
                      <a:r>
                        <a:rPr lang="en-US" sz="900">
                          <a:effectLst/>
                        </a:rPr>
                        <a:t>Friday</a:t>
                      </a:r>
                      <a:endParaRPr lang="en-US" sz="900">
                        <a:effectLst/>
                        <a:latin typeface="Calibri"/>
                        <a:ea typeface="Calibri"/>
                        <a:cs typeface="Times New Roman"/>
                      </a:endParaRPr>
                    </a:p>
                  </a:txBody>
                  <a:tcPr marL="53481" marR="53481" marT="0" marB="0"/>
                </a:tc>
              </a:tr>
              <a:tr h="997458">
                <a:tc>
                  <a:txBody>
                    <a:bodyPr/>
                    <a:lstStyle/>
                    <a:p>
                      <a:pPr marL="0" marR="0" algn="ctr">
                        <a:lnSpc>
                          <a:spcPct val="115000"/>
                        </a:lnSpc>
                        <a:spcBef>
                          <a:spcPts val="0"/>
                        </a:spcBef>
                        <a:spcAft>
                          <a:spcPts val="0"/>
                        </a:spcAft>
                      </a:pPr>
                      <a:r>
                        <a:rPr lang="en-US" sz="900">
                          <a:effectLst/>
                        </a:rPr>
                        <a:t>1</a:t>
                      </a:r>
                      <a:r>
                        <a:rPr lang="en-US" sz="900" baseline="30000">
                          <a:effectLst/>
                        </a:rPr>
                        <a:t>st</a:t>
                      </a:r>
                      <a:r>
                        <a:rPr lang="en-US" sz="900">
                          <a:effectLst/>
                        </a:rPr>
                        <a:t> </a:t>
                      </a: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53481" marR="53481" marT="0" marB="0"/>
                </a:tc>
                <a:tc>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53481" marR="53481" marT="0" marB="0"/>
                </a:tc>
                <a:tc>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53481" marR="53481" marT="0" marB="0"/>
                </a:tc>
                <a:tc>
                  <a:txBody>
                    <a:bodyPr/>
                    <a:lstStyle/>
                    <a:p>
                      <a:pPr marL="0" marR="0" algn="ctr">
                        <a:lnSpc>
                          <a:spcPct val="115000"/>
                        </a:lnSpc>
                        <a:spcBef>
                          <a:spcPts val="0"/>
                        </a:spcBef>
                        <a:spcAft>
                          <a:spcPts val="0"/>
                        </a:spcAft>
                      </a:pPr>
                      <a:r>
                        <a:rPr lang="en-US" sz="700" u="none" strike="noStrike" dirty="0">
                          <a:effectLst/>
                        </a:rPr>
                        <a:t>  </a:t>
                      </a:r>
                      <a:endParaRPr lang="en-US" sz="900" dirty="0">
                        <a:effectLst/>
                      </a:endParaRPr>
                    </a:p>
                    <a:p>
                      <a:pPr marL="0" marR="0" algn="ctr">
                        <a:lnSpc>
                          <a:spcPct val="115000"/>
                        </a:lnSpc>
                        <a:spcBef>
                          <a:spcPts val="0"/>
                        </a:spcBef>
                        <a:spcAft>
                          <a:spcPts val="0"/>
                        </a:spcAft>
                      </a:pPr>
                      <a:r>
                        <a:rPr lang="en-US" sz="700" u="sng" dirty="0">
                          <a:effectLst/>
                        </a:rPr>
                        <a:t>Workforce Investment Board</a:t>
                      </a:r>
                      <a:r>
                        <a:rPr lang="en-US" sz="700" dirty="0">
                          <a:effectLst/>
                        </a:rPr>
                        <a:t> </a:t>
                      </a:r>
                      <a:r>
                        <a:rPr lang="en-US" sz="700" u="sng" dirty="0">
                          <a:effectLst/>
                        </a:rPr>
                        <a:t>Youth Advisory</a:t>
                      </a:r>
                      <a:r>
                        <a:rPr lang="en-US" sz="700" dirty="0">
                          <a:effectLst/>
                        </a:rPr>
                        <a:t> </a:t>
                      </a:r>
                      <a:r>
                        <a:rPr lang="en-US" sz="700" u="sng" dirty="0">
                          <a:effectLst/>
                        </a:rPr>
                        <a:t>Council</a:t>
                      </a:r>
                      <a:endParaRPr lang="en-US" sz="900" dirty="0">
                        <a:effectLst/>
                      </a:endParaRPr>
                    </a:p>
                    <a:p>
                      <a:pPr marL="0" marR="0" algn="ctr">
                        <a:lnSpc>
                          <a:spcPct val="115000"/>
                        </a:lnSpc>
                        <a:spcBef>
                          <a:spcPts val="0"/>
                        </a:spcBef>
                        <a:spcAft>
                          <a:spcPts val="0"/>
                        </a:spcAft>
                      </a:pPr>
                      <a:r>
                        <a:rPr lang="en-US" sz="700" dirty="0">
                          <a:effectLst/>
                        </a:rPr>
                        <a:t>Quarterly 1</a:t>
                      </a:r>
                      <a:r>
                        <a:rPr lang="en-US" sz="700" baseline="30000" dirty="0">
                          <a:effectLst/>
                        </a:rPr>
                        <a:t>st</a:t>
                      </a:r>
                      <a:r>
                        <a:rPr lang="en-US" sz="700" dirty="0">
                          <a:effectLst/>
                        </a:rPr>
                        <a:t> Wed 3:30 p.m.</a:t>
                      </a:r>
                      <a:endParaRPr lang="en-US" sz="900" dirty="0">
                        <a:effectLst/>
                      </a:endParaRPr>
                    </a:p>
                    <a:p>
                      <a:pPr marL="0" marR="0" algn="ctr">
                        <a:lnSpc>
                          <a:spcPct val="115000"/>
                        </a:lnSpc>
                        <a:spcBef>
                          <a:spcPts val="0"/>
                        </a:spcBef>
                        <a:spcAft>
                          <a:spcPts val="0"/>
                        </a:spcAft>
                      </a:pPr>
                      <a:r>
                        <a:rPr lang="en-US" sz="700" dirty="0">
                          <a:effectLst/>
                        </a:rPr>
                        <a:t>441 E. Yosemite Ave</a:t>
                      </a:r>
                      <a:endParaRPr lang="en-US" sz="900" dirty="0">
                        <a:effectLst/>
                        <a:latin typeface="Calibri"/>
                        <a:ea typeface="Calibri"/>
                        <a:cs typeface="Times New Roman"/>
                      </a:endParaRPr>
                    </a:p>
                  </a:txBody>
                  <a:tcPr marL="53481" marR="53481" marT="0" marB="0"/>
                </a:tc>
                <a:tc>
                  <a:txBody>
                    <a:bodyPr/>
                    <a:lstStyle/>
                    <a:p>
                      <a:pPr marL="0" marR="0" algn="ctr">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3481" marR="53481" marT="0" marB="0"/>
                </a:tc>
                <a:tc>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53481" marR="53481" marT="0" marB="0"/>
                </a:tc>
              </a:tr>
              <a:tr h="1048676">
                <a:tc>
                  <a:txBody>
                    <a:bodyPr/>
                    <a:lstStyle/>
                    <a:p>
                      <a:pPr marL="0" marR="0" algn="ctr">
                        <a:lnSpc>
                          <a:spcPct val="115000"/>
                        </a:lnSpc>
                        <a:spcBef>
                          <a:spcPts val="0"/>
                        </a:spcBef>
                        <a:spcAft>
                          <a:spcPts val="0"/>
                        </a:spcAft>
                      </a:pPr>
                      <a:r>
                        <a:rPr lang="en-US" sz="900">
                          <a:effectLst/>
                        </a:rPr>
                        <a:t>2</a:t>
                      </a:r>
                      <a:r>
                        <a:rPr lang="en-US" sz="900" baseline="30000">
                          <a:effectLst/>
                        </a:rPr>
                        <a:t>nd</a:t>
                      </a:r>
                      <a:endParaRPr lang="en-US" sz="900">
                        <a:effectLst/>
                      </a:endParaRPr>
                    </a:p>
                    <a:p>
                      <a:pPr marL="0" marR="0" algn="ctr">
                        <a:lnSpc>
                          <a:spcPct val="115000"/>
                        </a:lnSpc>
                        <a:spcBef>
                          <a:spcPts val="0"/>
                        </a:spcBef>
                        <a:spcAft>
                          <a:spcPts val="0"/>
                        </a:spcAft>
                      </a:pPr>
                      <a:r>
                        <a:rPr lang="en-US" sz="900" baseline="30000">
                          <a:effectLst/>
                        </a:rPr>
                        <a:t> </a:t>
                      </a:r>
                      <a:endParaRPr lang="en-US" sz="900">
                        <a:effectLst/>
                      </a:endParaRP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53481" marR="53481" marT="0" marB="0"/>
                </a:tc>
                <a:tc>
                  <a:txBody>
                    <a:bodyPr/>
                    <a:lstStyle/>
                    <a:p>
                      <a:pPr marL="0" marR="0" algn="ctr">
                        <a:lnSpc>
                          <a:spcPct val="115000"/>
                        </a:lnSpc>
                        <a:spcBef>
                          <a:spcPts val="0"/>
                        </a:spcBef>
                        <a:spcAft>
                          <a:spcPts val="0"/>
                        </a:spcAft>
                      </a:pPr>
                      <a:r>
                        <a:rPr lang="en-US" sz="700" u="none" strike="noStrike" dirty="0">
                          <a:effectLst/>
                        </a:rPr>
                        <a:t> </a:t>
                      </a:r>
                      <a:endParaRPr lang="en-US" sz="900" dirty="0">
                        <a:effectLst/>
                      </a:endParaRPr>
                    </a:p>
                    <a:p>
                      <a:pPr marL="0" marR="0" algn="ctr">
                        <a:lnSpc>
                          <a:spcPct val="115000"/>
                        </a:lnSpc>
                        <a:spcBef>
                          <a:spcPts val="0"/>
                        </a:spcBef>
                        <a:spcAft>
                          <a:spcPts val="0"/>
                        </a:spcAft>
                      </a:pPr>
                      <a:r>
                        <a:rPr lang="en-US" sz="700" u="sng" dirty="0">
                          <a:effectLst/>
                        </a:rPr>
                        <a:t>Madera Chamber of Commerce Business and Ed</a:t>
                      </a:r>
                      <a:r>
                        <a:rPr lang="en-US" sz="700" dirty="0">
                          <a:effectLst/>
                        </a:rPr>
                        <a:t> meetings, Monthly</a:t>
                      </a:r>
                      <a:endParaRPr lang="en-US" sz="900" dirty="0">
                        <a:effectLst/>
                      </a:endParaRPr>
                    </a:p>
                    <a:p>
                      <a:pPr marL="0" marR="0" algn="ctr">
                        <a:lnSpc>
                          <a:spcPct val="115000"/>
                        </a:lnSpc>
                        <a:spcBef>
                          <a:spcPts val="0"/>
                        </a:spcBef>
                        <a:spcAft>
                          <a:spcPts val="0"/>
                        </a:spcAft>
                      </a:pPr>
                      <a:r>
                        <a:rPr lang="en-US" sz="700" dirty="0">
                          <a:effectLst/>
                        </a:rPr>
                        <a:t>Noon at Round Table Pizza –</a:t>
                      </a:r>
                      <a:endParaRPr lang="en-US" sz="900" dirty="0">
                        <a:effectLst/>
                      </a:endParaRPr>
                    </a:p>
                    <a:p>
                      <a:pPr marL="0" marR="0" algn="ctr">
                        <a:lnSpc>
                          <a:spcPct val="115000"/>
                        </a:lnSpc>
                        <a:spcBef>
                          <a:spcPts val="0"/>
                        </a:spcBef>
                        <a:spcAft>
                          <a:spcPts val="0"/>
                        </a:spcAft>
                      </a:pPr>
                      <a:r>
                        <a:rPr lang="en-US" sz="700" dirty="0">
                          <a:effectLst/>
                        </a:rPr>
                        <a:t>(Jim C.  attends)</a:t>
                      </a:r>
                      <a:endParaRPr lang="en-US" sz="900" dirty="0">
                        <a:effectLst/>
                        <a:latin typeface="Calibri"/>
                        <a:ea typeface="Calibri"/>
                        <a:cs typeface="Times New Roman"/>
                      </a:endParaRPr>
                    </a:p>
                  </a:txBody>
                  <a:tcPr marL="53481" marR="53481" marT="0" marB="0"/>
                </a:tc>
                <a:tc>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53481" marR="53481" marT="0" marB="0"/>
                </a:tc>
                <a:tc>
                  <a:txBody>
                    <a:bodyPr/>
                    <a:lstStyle/>
                    <a:p>
                      <a:pPr marL="0" marR="0" algn="ctr">
                        <a:lnSpc>
                          <a:spcPct val="115000"/>
                        </a:lnSpc>
                        <a:spcBef>
                          <a:spcPts val="0"/>
                        </a:spcBef>
                        <a:spcAft>
                          <a:spcPts val="0"/>
                        </a:spcAft>
                      </a:pPr>
                      <a:r>
                        <a:rPr lang="en-US" sz="700" dirty="0" smtClean="0">
                          <a:effectLst/>
                          <a:highlight>
                            <a:srgbClr val="FFFF00"/>
                          </a:highlight>
                        </a:rPr>
                        <a:t> </a:t>
                      </a:r>
                      <a:endParaRPr lang="en-US" sz="900" dirty="0">
                        <a:effectLst/>
                      </a:endParaRPr>
                    </a:p>
                    <a:p>
                      <a:pPr marL="0" marR="0" algn="ctr">
                        <a:lnSpc>
                          <a:spcPct val="115000"/>
                        </a:lnSpc>
                        <a:spcBef>
                          <a:spcPts val="0"/>
                        </a:spcBef>
                        <a:spcAft>
                          <a:spcPts val="0"/>
                        </a:spcAft>
                      </a:pPr>
                      <a:r>
                        <a:rPr lang="en-US" sz="700" dirty="0">
                          <a:effectLst/>
                        </a:rPr>
                        <a:t> </a:t>
                      </a:r>
                      <a:endParaRPr lang="en-US" sz="900" dirty="0">
                        <a:effectLst/>
                      </a:endParaRPr>
                    </a:p>
                    <a:p>
                      <a:pPr marL="0" marR="0" algn="ctr">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3481" marR="53481" marT="0" marB="0"/>
                </a:tc>
                <a:tc>
                  <a:txBody>
                    <a:bodyPr/>
                    <a:lstStyle/>
                    <a:p>
                      <a:pPr marL="0" marR="0">
                        <a:lnSpc>
                          <a:spcPct val="115000"/>
                        </a:lnSpc>
                        <a:spcBef>
                          <a:spcPts val="0"/>
                        </a:spcBef>
                        <a:spcAft>
                          <a:spcPts val="0"/>
                        </a:spcAft>
                      </a:pPr>
                      <a:r>
                        <a:rPr lang="en-US" sz="700" u="none" strike="noStrike" dirty="0">
                          <a:effectLst/>
                        </a:rPr>
                        <a:t> </a:t>
                      </a:r>
                      <a:endParaRPr lang="en-US" sz="900" dirty="0">
                        <a:effectLst/>
                      </a:endParaRPr>
                    </a:p>
                    <a:p>
                      <a:pPr marL="0" marR="0" algn="ctr">
                        <a:lnSpc>
                          <a:spcPct val="115000"/>
                        </a:lnSpc>
                        <a:spcBef>
                          <a:spcPts val="0"/>
                        </a:spcBef>
                        <a:spcAft>
                          <a:spcPts val="0"/>
                        </a:spcAft>
                      </a:pPr>
                      <a:r>
                        <a:rPr lang="en-US" sz="700" u="sng" dirty="0">
                          <a:effectLst/>
                        </a:rPr>
                        <a:t>MC WIB Partnership</a:t>
                      </a:r>
                      <a:r>
                        <a:rPr lang="en-US" sz="700" dirty="0">
                          <a:effectLst/>
                        </a:rPr>
                        <a:t> Meetings, monthly</a:t>
                      </a:r>
                      <a:endParaRPr lang="en-US" sz="900" dirty="0">
                        <a:effectLst/>
                      </a:endParaRPr>
                    </a:p>
                    <a:p>
                      <a:pPr marL="0" marR="0" algn="ctr">
                        <a:lnSpc>
                          <a:spcPct val="115000"/>
                        </a:lnSpc>
                        <a:spcBef>
                          <a:spcPts val="0"/>
                        </a:spcBef>
                        <a:spcAft>
                          <a:spcPts val="0"/>
                        </a:spcAft>
                      </a:pPr>
                      <a:r>
                        <a:rPr lang="en-US" sz="700" dirty="0">
                          <a:effectLst/>
                        </a:rPr>
                        <a:t>209 E 7</a:t>
                      </a:r>
                      <a:r>
                        <a:rPr lang="en-US" sz="700" baseline="30000" dirty="0">
                          <a:effectLst/>
                        </a:rPr>
                        <a:t>th</a:t>
                      </a:r>
                      <a:r>
                        <a:rPr lang="en-US" sz="700" dirty="0">
                          <a:effectLst/>
                        </a:rPr>
                        <a:t> Madera 2:00-4:00</a:t>
                      </a:r>
                      <a:endParaRPr lang="en-US" sz="900" dirty="0">
                        <a:effectLst/>
                      </a:endParaRPr>
                    </a:p>
                    <a:p>
                      <a:pPr marL="0" marR="0" algn="ctr">
                        <a:lnSpc>
                          <a:spcPct val="115000"/>
                        </a:lnSpc>
                        <a:spcBef>
                          <a:spcPts val="0"/>
                        </a:spcBef>
                        <a:spcAft>
                          <a:spcPts val="0"/>
                        </a:spcAft>
                      </a:pPr>
                      <a:r>
                        <a:rPr lang="en-US" sz="700" dirty="0">
                          <a:effectLst/>
                        </a:rPr>
                        <a:t>(Monica C. attends)</a:t>
                      </a:r>
                      <a:endParaRPr lang="en-US" sz="900" dirty="0">
                        <a:effectLst/>
                        <a:latin typeface="Calibri"/>
                        <a:ea typeface="Calibri"/>
                        <a:cs typeface="Times New Roman"/>
                      </a:endParaRPr>
                    </a:p>
                  </a:txBody>
                  <a:tcPr marL="53481" marR="53481" marT="0" marB="0"/>
                </a:tc>
                <a:tc>
                  <a:txBody>
                    <a:bodyPr/>
                    <a:lstStyle/>
                    <a:p>
                      <a:pPr marL="0" marR="0">
                        <a:lnSpc>
                          <a:spcPct val="115000"/>
                        </a:lnSpc>
                        <a:spcBef>
                          <a:spcPts val="0"/>
                        </a:spcBef>
                        <a:spcAft>
                          <a:spcPts val="0"/>
                        </a:spcAft>
                      </a:pPr>
                      <a:r>
                        <a:rPr lang="en-US" sz="900" dirty="0">
                          <a:effectLst/>
                        </a:rPr>
                        <a:t> </a:t>
                      </a:r>
                      <a:endParaRPr lang="en-US" sz="900" dirty="0">
                        <a:effectLst/>
                        <a:latin typeface="Calibri"/>
                        <a:ea typeface="Calibri"/>
                        <a:cs typeface="Times New Roman"/>
                      </a:endParaRPr>
                    </a:p>
                  </a:txBody>
                  <a:tcPr marL="53481" marR="53481" marT="0" marB="0"/>
                </a:tc>
              </a:tr>
              <a:tr h="1048676">
                <a:tc>
                  <a:txBody>
                    <a:bodyPr/>
                    <a:lstStyle/>
                    <a:p>
                      <a:pPr marL="0" marR="0" algn="ctr">
                        <a:lnSpc>
                          <a:spcPct val="115000"/>
                        </a:lnSpc>
                        <a:spcBef>
                          <a:spcPts val="0"/>
                        </a:spcBef>
                        <a:spcAft>
                          <a:spcPts val="0"/>
                        </a:spcAft>
                      </a:pPr>
                      <a:r>
                        <a:rPr lang="en-US" sz="900">
                          <a:effectLst/>
                        </a:rPr>
                        <a:t>3</a:t>
                      </a:r>
                      <a:r>
                        <a:rPr lang="en-US" sz="900" baseline="30000">
                          <a:effectLst/>
                        </a:rPr>
                        <a:t>rd</a:t>
                      </a:r>
                      <a:endParaRPr lang="en-US" sz="900">
                        <a:effectLst/>
                      </a:endParaRPr>
                    </a:p>
                    <a:p>
                      <a:pPr marL="0" marR="0" algn="ctr">
                        <a:lnSpc>
                          <a:spcPct val="115000"/>
                        </a:lnSpc>
                        <a:spcBef>
                          <a:spcPts val="0"/>
                        </a:spcBef>
                        <a:spcAft>
                          <a:spcPts val="0"/>
                        </a:spcAft>
                      </a:pPr>
                      <a:r>
                        <a:rPr lang="en-US" sz="900" baseline="30000">
                          <a:effectLst/>
                        </a:rPr>
                        <a:t> </a:t>
                      </a:r>
                      <a:endParaRPr lang="en-US" sz="900">
                        <a:effectLst/>
                      </a:endParaRP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53481" marR="53481" marT="0" marB="0"/>
                </a:tc>
                <a:tc>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53481" marR="53481" marT="0" marB="0"/>
                </a:tc>
                <a:tc>
                  <a:txBody>
                    <a:bodyPr/>
                    <a:lstStyle/>
                    <a:p>
                      <a:pPr marL="0" marR="0" algn="ctr">
                        <a:lnSpc>
                          <a:spcPct val="115000"/>
                        </a:lnSpc>
                        <a:spcBef>
                          <a:spcPts val="0"/>
                        </a:spcBef>
                        <a:spcAft>
                          <a:spcPts val="1000"/>
                        </a:spcAft>
                      </a:pPr>
                      <a:endParaRPr lang="en-US" sz="900" dirty="0">
                        <a:effectLst/>
                        <a:latin typeface="Calibri"/>
                        <a:ea typeface="Calibri"/>
                        <a:cs typeface="Times New Roman"/>
                      </a:endParaRPr>
                    </a:p>
                  </a:txBody>
                  <a:tcPr marL="53481" marR="53481" marT="0" marB="0"/>
                </a:tc>
                <a:tc>
                  <a:txBody>
                    <a:bodyPr/>
                    <a:lstStyle/>
                    <a:p>
                      <a:pPr marL="0" marR="0" algn="ctr">
                        <a:lnSpc>
                          <a:spcPct val="115000"/>
                        </a:lnSpc>
                        <a:spcBef>
                          <a:spcPts val="0"/>
                        </a:spcBef>
                        <a:spcAft>
                          <a:spcPts val="0"/>
                        </a:spcAft>
                      </a:pPr>
                      <a:r>
                        <a:rPr lang="en-US" sz="700" u="none" strike="noStrike" dirty="0">
                          <a:effectLst/>
                        </a:rPr>
                        <a:t> </a:t>
                      </a:r>
                      <a:endParaRPr lang="en-US" sz="900" dirty="0">
                        <a:effectLst/>
                      </a:endParaRPr>
                    </a:p>
                    <a:p>
                      <a:pPr marL="0" marR="0" algn="ctr">
                        <a:lnSpc>
                          <a:spcPct val="115000"/>
                        </a:lnSpc>
                        <a:spcBef>
                          <a:spcPts val="0"/>
                        </a:spcBef>
                        <a:spcAft>
                          <a:spcPts val="0"/>
                        </a:spcAft>
                      </a:pPr>
                      <a:r>
                        <a:rPr lang="en-US" sz="700" u="sng" dirty="0">
                          <a:effectLst/>
                        </a:rPr>
                        <a:t>MCWAC Partner</a:t>
                      </a:r>
                      <a:r>
                        <a:rPr lang="en-US" sz="700" dirty="0">
                          <a:effectLst/>
                        </a:rPr>
                        <a:t> Meetings 8:00-10:00, monthly  441 Yosemite Madera</a:t>
                      </a:r>
                      <a:endParaRPr lang="en-US" sz="900" dirty="0">
                        <a:effectLst/>
                      </a:endParaRPr>
                    </a:p>
                    <a:p>
                      <a:pPr marL="0" marR="0" algn="ctr">
                        <a:lnSpc>
                          <a:spcPct val="115000"/>
                        </a:lnSpc>
                        <a:spcBef>
                          <a:spcPts val="0"/>
                        </a:spcBef>
                        <a:spcAft>
                          <a:spcPts val="0"/>
                        </a:spcAft>
                      </a:pPr>
                      <a:r>
                        <a:rPr lang="en-US" sz="700" dirty="0">
                          <a:effectLst/>
                        </a:rPr>
                        <a:t>(Monica C. attends)</a:t>
                      </a:r>
                      <a:endParaRPr lang="en-US" sz="900" dirty="0">
                        <a:effectLst/>
                        <a:latin typeface="Calibri"/>
                        <a:ea typeface="Calibri"/>
                        <a:cs typeface="Times New Roman"/>
                      </a:endParaRPr>
                    </a:p>
                  </a:txBody>
                  <a:tcPr marL="53481" marR="53481" marT="0" marB="0"/>
                </a:tc>
                <a:tc>
                  <a:txBody>
                    <a:bodyPr/>
                    <a:lstStyle/>
                    <a:p>
                      <a:pPr marL="0" marR="0" algn="ctr">
                        <a:lnSpc>
                          <a:spcPct val="115000"/>
                        </a:lnSpc>
                        <a:spcBef>
                          <a:spcPts val="0"/>
                        </a:spcBef>
                        <a:spcAft>
                          <a:spcPts val="0"/>
                        </a:spcAft>
                      </a:pPr>
                      <a:r>
                        <a:rPr lang="en-US" sz="700" u="none" strike="noStrike" dirty="0">
                          <a:effectLst/>
                        </a:rPr>
                        <a:t> </a:t>
                      </a:r>
                      <a:endParaRPr lang="en-US" sz="900" dirty="0">
                        <a:effectLst/>
                      </a:endParaRPr>
                    </a:p>
                    <a:p>
                      <a:pPr marL="0" marR="0" algn="ctr">
                        <a:lnSpc>
                          <a:spcPct val="115000"/>
                        </a:lnSpc>
                        <a:spcBef>
                          <a:spcPts val="0"/>
                        </a:spcBef>
                        <a:spcAft>
                          <a:spcPts val="0"/>
                        </a:spcAft>
                      </a:pPr>
                      <a:r>
                        <a:rPr lang="en-US" sz="700" u="sng" dirty="0">
                          <a:effectLst/>
                        </a:rPr>
                        <a:t>Workforce Investment Board</a:t>
                      </a:r>
                      <a:endParaRPr lang="en-US" sz="900" dirty="0">
                        <a:effectLst/>
                      </a:endParaRPr>
                    </a:p>
                    <a:p>
                      <a:pPr marL="0" marR="0" algn="ctr">
                        <a:lnSpc>
                          <a:spcPct val="115000"/>
                        </a:lnSpc>
                        <a:spcBef>
                          <a:spcPts val="0"/>
                        </a:spcBef>
                        <a:spcAft>
                          <a:spcPts val="0"/>
                        </a:spcAft>
                      </a:pPr>
                      <a:r>
                        <a:rPr lang="en-US" sz="700" dirty="0">
                          <a:effectLst/>
                        </a:rPr>
                        <a:t>Quarterly, 3</a:t>
                      </a:r>
                      <a:r>
                        <a:rPr lang="en-US" sz="700" baseline="30000" dirty="0">
                          <a:effectLst/>
                        </a:rPr>
                        <a:t>rd</a:t>
                      </a:r>
                      <a:r>
                        <a:rPr lang="en-US" sz="700" dirty="0">
                          <a:effectLst/>
                        </a:rPr>
                        <a:t> Thursday 3:00 p.m.</a:t>
                      </a:r>
                      <a:endParaRPr lang="en-US" sz="900" dirty="0">
                        <a:effectLst/>
                      </a:endParaRPr>
                    </a:p>
                    <a:p>
                      <a:pPr marL="0" marR="0" algn="ctr">
                        <a:lnSpc>
                          <a:spcPct val="115000"/>
                        </a:lnSpc>
                        <a:spcBef>
                          <a:spcPts val="0"/>
                        </a:spcBef>
                        <a:spcAft>
                          <a:spcPts val="0"/>
                        </a:spcAft>
                      </a:pPr>
                      <a:r>
                        <a:rPr lang="en-US" sz="700" dirty="0">
                          <a:effectLst/>
                        </a:rPr>
                        <a:t>441 E. Yosemite Ave</a:t>
                      </a:r>
                      <a:endParaRPr lang="en-US" sz="900" dirty="0">
                        <a:effectLst/>
                        <a:latin typeface="Calibri"/>
                        <a:ea typeface="Calibri"/>
                        <a:cs typeface="Times New Roman"/>
                      </a:endParaRPr>
                    </a:p>
                  </a:txBody>
                  <a:tcPr marL="53481" marR="53481" marT="0" marB="0"/>
                </a:tc>
                <a:tc>
                  <a:txBody>
                    <a:bodyPr/>
                    <a:lstStyle/>
                    <a:p>
                      <a:pPr marL="0" marR="0">
                        <a:lnSpc>
                          <a:spcPct val="115000"/>
                        </a:lnSpc>
                        <a:spcBef>
                          <a:spcPts val="0"/>
                        </a:spcBef>
                        <a:spcAft>
                          <a:spcPts val="0"/>
                        </a:spcAft>
                      </a:pPr>
                      <a:r>
                        <a:rPr lang="en-US" sz="900" dirty="0">
                          <a:effectLst/>
                        </a:rPr>
                        <a:t> </a:t>
                      </a:r>
                      <a:endParaRPr lang="en-US" sz="900" dirty="0">
                        <a:effectLst/>
                        <a:latin typeface="Calibri"/>
                        <a:ea typeface="Calibri"/>
                        <a:cs typeface="Times New Roman"/>
                      </a:endParaRPr>
                    </a:p>
                  </a:txBody>
                  <a:tcPr marL="53481" marR="53481" marT="0" marB="0"/>
                </a:tc>
              </a:tr>
              <a:tr h="1691076">
                <a:tc>
                  <a:txBody>
                    <a:bodyPr/>
                    <a:lstStyle/>
                    <a:p>
                      <a:pPr marL="0" marR="0" algn="ctr">
                        <a:lnSpc>
                          <a:spcPct val="115000"/>
                        </a:lnSpc>
                        <a:spcBef>
                          <a:spcPts val="0"/>
                        </a:spcBef>
                        <a:spcAft>
                          <a:spcPts val="0"/>
                        </a:spcAft>
                      </a:pPr>
                      <a:r>
                        <a:rPr lang="en-US" sz="900">
                          <a:effectLst/>
                        </a:rPr>
                        <a:t>4</a:t>
                      </a:r>
                      <a:r>
                        <a:rPr lang="en-US" sz="900" baseline="30000">
                          <a:effectLst/>
                        </a:rPr>
                        <a:t>th</a:t>
                      </a:r>
                      <a:endParaRPr lang="en-US" sz="900">
                        <a:effectLst/>
                      </a:endParaRPr>
                    </a:p>
                    <a:p>
                      <a:pPr marL="0" marR="0" algn="ctr">
                        <a:lnSpc>
                          <a:spcPct val="115000"/>
                        </a:lnSpc>
                        <a:spcBef>
                          <a:spcPts val="0"/>
                        </a:spcBef>
                        <a:spcAft>
                          <a:spcPts val="0"/>
                        </a:spcAft>
                      </a:pPr>
                      <a:r>
                        <a:rPr lang="en-US" sz="900" baseline="30000">
                          <a:effectLst/>
                        </a:rPr>
                        <a:t> </a:t>
                      </a:r>
                      <a:endParaRPr lang="en-US" sz="900">
                        <a:effectLst/>
                      </a:endParaRP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53481" marR="53481" marT="0" marB="0"/>
                </a:tc>
                <a:tc>
                  <a:txBody>
                    <a:bodyPr/>
                    <a:lstStyle/>
                    <a:p>
                      <a:pPr marL="0" marR="0">
                        <a:lnSpc>
                          <a:spcPct val="115000"/>
                        </a:lnSpc>
                        <a:spcBef>
                          <a:spcPts val="0"/>
                        </a:spcBef>
                        <a:spcAft>
                          <a:spcPts val="0"/>
                        </a:spcAft>
                      </a:pPr>
                      <a:r>
                        <a:rPr lang="en-US" sz="700" u="none" strike="noStrike" dirty="0">
                          <a:effectLst/>
                        </a:rPr>
                        <a:t> </a:t>
                      </a:r>
                      <a:endParaRPr lang="en-US" sz="900" dirty="0">
                        <a:effectLst/>
                      </a:endParaRPr>
                    </a:p>
                    <a:p>
                      <a:pPr marL="0" marR="0">
                        <a:lnSpc>
                          <a:spcPct val="115000"/>
                        </a:lnSpc>
                        <a:spcBef>
                          <a:spcPts val="0"/>
                        </a:spcBef>
                        <a:spcAft>
                          <a:spcPts val="0"/>
                        </a:spcAft>
                      </a:pPr>
                      <a:r>
                        <a:rPr lang="en-US" sz="700" u="none" strike="noStrike" dirty="0">
                          <a:effectLst/>
                        </a:rPr>
                        <a:t> </a:t>
                      </a:r>
                      <a:endParaRPr lang="en-US" sz="900" dirty="0">
                        <a:effectLst/>
                      </a:endParaRPr>
                    </a:p>
                    <a:p>
                      <a:pPr marL="0" marR="0" algn="ctr">
                        <a:lnSpc>
                          <a:spcPct val="115000"/>
                        </a:lnSpc>
                        <a:spcBef>
                          <a:spcPts val="0"/>
                        </a:spcBef>
                        <a:spcAft>
                          <a:spcPts val="0"/>
                        </a:spcAft>
                      </a:pPr>
                      <a:r>
                        <a:rPr lang="en-US" sz="700" u="sng" dirty="0">
                          <a:effectLst/>
                        </a:rPr>
                        <a:t>Madera Chamber of Commerce Board of Directors Meeting</a:t>
                      </a:r>
                      <a:r>
                        <a:rPr lang="en-US" sz="700" dirty="0">
                          <a:effectLst/>
                        </a:rPr>
                        <a:t>, monthly Round Table Pizza Noon (Jim C. attends)</a:t>
                      </a:r>
                      <a:endParaRPr lang="en-US" sz="900" dirty="0">
                        <a:effectLst/>
                      </a:endParaRPr>
                    </a:p>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3481" marR="53481" marT="0" marB="0"/>
                </a:tc>
                <a:tc>
                  <a:txBody>
                    <a:bodyPr/>
                    <a:lstStyle/>
                    <a:p>
                      <a:pPr marL="0" marR="0" algn="ctr">
                        <a:lnSpc>
                          <a:spcPct val="115000"/>
                        </a:lnSpc>
                        <a:spcBef>
                          <a:spcPts val="0"/>
                        </a:spcBef>
                        <a:spcAft>
                          <a:spcPts val="1000"/>
                        </a:spcAft>
                      </a:pPr>
                      <a:endParaRPr lang="en-US" sz="900" dirty="0">
                        <a:effectLst/>
                        <a:latin typeface="Calibri"/>
                        <a:ea typeface="Calibri"/>
                        <a:cs typeface="Times New Roman"/>
                      </a:endParaRPr>
                    </a:p>
                  </a:txBody>
                  <a:tcPr marL="53481" marR="53481" marT="0" marB="0"/>
                </a:tc>
                <a:tc>
                  <a:txBody>
                    <a:bodyPr/>
                    <a:lstStyle/>
                    <a:p>
                      <a:pPr marL="0" marR="0">
                        <a:lnSpc>
                          <a:spcPct val="115000"/>
                        </a:lnSpc>
                        <a:spcBef>
                          <a:spcPts val="0"/>
                        </a:spcBef>
                        <a:spcAft>
                          <a:spcPts val="0"/>
                        </a:spcAft>
                      </a:pPr>
                      <a:r>
                        <a:rPr lang="en-US" sz="700" u="none" strike="noStrike" dirty="0">
                          <a:effectLst/>
                        </a:rPr>
                        <a:t> </a:t>
                      </a:r>
                      <a:endParaRPr lang="en-US" sz="900" dirty="0">
                        <a:effectLst/>
                      </a:endParaRPr>
                    </a:p>
                    <a:p>
                      <a:pPr marL="0" marR="0" algn="ctr">
                        <a:lnSpc>
                          <a:spcPct val="115000"/>
                        </a:lnSpc>
                        <a:spcBef>
                          <a:spcPts val="0"/>
                        </a:spcBef>
                        <a:spcAft>
                          <a:spcPts val="0"/>
                        </a:spcAft>
                      </a:pPr>
                      <a:r>
                        <a:rPr lang="en-US" sz="700" u="sng" dirty="0">
                          <a:effectLst/>
                        </a:rPr>
                        <a:t>Madera Compact</a:t>
                      </a:r>
                      <a:r>
                        <a:rPr lang="en-US" sz="700" dirty="0">
                          <a:effectLst/>
                        </a:rPr>
                        <a:t> </a:t>
                      </a:r>
                      <a:endParaRPr lang="en-US" sz="900" dirty="0">
                        <a:effectLst/>
                      </a:endParaRPr>
                    </a:p>
                    <a:p>
                      <a:pPr marL="0" marR="0" algn="ctr">
                        <a:lnSpc>
                          <a:spcPct val="115000"/>
                        </a:lnSpc>
                        <a:spcBef>
                          <a:spcPts val="0"/>
                        </a:spcBef>
                        <a:spcAft>
                          <a:spcPts val="0"/>
                        </a:spcAft>
                      </a:pPr>
                      <a:r>
                        <a:rPr lang="en-US" sz="700" dirty="0">
                          <a:effectLst/>
                        </a:rPr>
                        <a:t>Meets last Wed of the month, </a:t>
                      </a:r>
                      <a:r>
                        <a:rPr lang="en-US" sz="700" u="sng" dirty="0">
                          <a:effectLst/>
                        </a:rPr>
                        <a:t>every other month</a:t>
                      </a:r>
                      <a:r>
                        <a:rPr lang="en-US" sz="700" dirty="0">
                          <a:effectLst/>
                        </a:rPr>
                        <a:t>.  </a:t>
                      </a:r>
                      <a:endParaRPr lang="en-US" sz="900" dirty="0">
                        <a:effectLst/>
                      </a:endParaRPr>
                    </a:p>
                    <a:p>
                      <a:pPr marL="0" marR="0" algn="ctr">
                        <a:lnSpc>
                          <a:spcPct val="115000"/>
                        </a:lnSpc>
                        <a:spcBef>
                          <a:spcPts val="0"/>
                        </a:spcBef>
                        <a:spcAft>
                          <a:spcPts val="0"/>
                        </a:spcAft>
                      </a:pPr>
                      <a:r>
                        <a:rPr lang="en-US" sz="700" dirty="0">
                          <a:effectLst/>
                        </a:rPr>
                        <a:t>7:30 – 9:00 a.m.</a:t>
                      </a:r>
                      <a:endParaRPr lang="en-US" sz="900" dirty="0">
                        <a:effectLst/>
                      </a:endParaRPr>
                    </a:p>
                    <a:p>
                      <a:pPr marL="0" marR="0" algn="ctr">
                        <a:lnSpc>
                          <a:spcPct val="115000"/>
                        </a:lnSpc>
                        <a:spcBef>
                          <a:spcPts val="0"/>
                        </a:spcBef>
                        <a:spcAft>
                          <a:spcPts val="0"/>
                        </a:spcAft>
                      </a:pPr>
                      <a:r>
                        <a:rPr lang="en-US" sz="700" dirty="0">
                          <a:effectLst/>
                        </a:rPr>
                        <a:t>(Meets 9/26; 11/7; 1/30; 3/27; 5/8; 5/29)</a:t>
                      </a:r>
                      <a:endParaRPr lang="en-US" sz="900" dirty="0">
                        <a:effectLst/>
                      </a:endParaRPr>
                    </a:p>
                    <a:p>
                      <a:pPr marL="0" marR="0" algn="ctr">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3481" marR="53481" marT="0" marB="0"/>
                </a:tc>
                <a:tc>
                  <a:txBody>
                    <a:bodyPr/>
                    <a:lstStyle/>
                    <a:p>
                      <a:pPr marL="0" marR="0" algn="ctr">
                        <a:lnSpc>
                          <a:spcPct val="115000"/>
                        </a:lnSpc>
                        <a:spcBef>
                          <a:spcPts val="0"/>
                        </a:spcBef>
                        <a:spcAft>
                          <a:spcPts val="0"/>
                        </a:spcAft>
                      </a:pPr>
                      <a:r>
                        <a:rPr lang="en-US" sz="700" u="none" strike="noStrike" dirty="0">
                          <a:effectLst/>
                        </a:rPr>
                        <a:t> </a:t>
                      </a:r>
                      <a:endParaRPr lang="en-US" sz="900" dirty="0">
                        <a:effectLst/>
                      </a:endParaRPr>
                    </a:p>
                    <a:p>
                      <a:pPr marL="0" marR="0" algn="ctr">
                        <a:lnSpc>
                          <a:spcPct val="115000"/>
                        </a:lnSpc>
                        <a:spcBef>
                          <a:spcPts val="0"/>
                        </a:spcBef>
                        <a:spcAft>
                          <a:spcPts val="0"/>
                        </a:spcAft>
                      </a:pPr>
                      <a:r>
                        <a:rPr lang="en-US" sz="700" u="sng" dirty="0">
                          <a:effectLst/>
                        </a:rPr>
                        <a:t>Workforce Investment Board </a:t>
                      </a:r>
                      <a:endParaRPr lang="en-US" sz="900" dirty="0">
                        <a:effectLst/>
                      </a:endParaRPr>
                    </a:p>
                    <a:p>
                      <a:pPr marL="0" marR="0" algn="ctr">
                        <a:lnSpc>
                          <a:spcPct val="115000"/>
                        </a:lnSpc>
                        <a:spcBef>
                          <a:spcPts val="0"/>
                        </a:spcBef>
                        <a:spcAft>
                          <a:spcPts val="0"/>
                        </a:spcAft>
                      </a:pPr>
                      <a:r>
                        <a:rPr lang="en-US" sz="700" dirty="0">
                          <a:effectLst/>
                        </a:rPr>
                        <a:t>Meets 3</a:t>
                      </a:r>
                      <a:r>
                        <a:rPr lang="en-US" sz="700" baseline="30000" dirty="0">
                          <a:effectLst/>
                        </a:rPr>
                        <a:t>rd</a:t>
                      </a:r>
                      <a:r>
                        <a:rPr lang="en-US" sz="700" dirty="0">
                          <a:effectLst/>
                        </a:rPr>
                        <a:t> Thurs of </a:t>
                      </a:r>
                      <a:r>
                        <a:rPr lang="en-US" sz="700" dirty="0" err="1">
                          <a:effectLst/>
                        </a:rPr>
                        <a:t>ea</a:t>
                      </a:r>
                      <a:r>
                        <a:rPr lang="en-US" sz="700" dirty="0">
                          <a:effectLst/>
                        </a:rPr>
                        <a:t> quarter</a:t>
                      </a:r>
                      <a:endParaRPr lang="en-US" sz="900" dirty="0">
                        <a:effectLst/>
                      </a:endParaRPr>
                    </a:p>
                    <a:p>
                      <a:pPr marL="0" marR="0" algn="ctr">
                        <a:lnSpc>
                          <a:spcPct val="115000"/>
                        </a:lnSpc>
                        <a:spcBef>
                          <a:spcPts val="0"/>
                        </a:spcBef>
                        <a:spcAft>
                          <a:spcPts val="0"/>
                        </a:spcAft>
                      </a:pPr>
                      <a:r>
                        <a:rPr lang="en-US" sz="700" dirty="0">
                          <a:effectLst/>
                        </a:rPr>
                        <a:t>3:00 pm</a:t>
                      </a:r>
                      <a:endParaRPr lang="en-US" sz="900" dirty="0">
                        <a:effectLst/>
                      </a:endParaRPr>
                    </a:p>
                    <a:p>
                      <a:pPr marL="0" marR="0" algn="ctr">
                        <a:lnSpc>
                          <a:spcPct val="115000"/>
                        </a:lnSpc>
                        <a:spcBef>
                          <a:spcPts val="0"/>
                        </a:spcBef>
                        <a:spcAft>
                          <a:spcPts val="0"/>
                        </a:spcAft>
                      </a:pPr>
                      <a:r>
                        <a:rPr lang="en-US" sz="700" dirty="0">
                          <a:effectLst/>
                        </a:rPr>
                        <a:t>441 E. Yosemite Ave., Madera</a:t>
                      </a:r>
                      <a:endParaRPr lang="en-US" sz="900" dirty="0">
                        <a:effectLst/>
                      </a:endParaRPr>
                    </a:p>
                    <a:p>
                      <a:pPr marL="0" marR="0" algn="ctr">
                        <a:lnSpc>
                          <a:spcPct val="115000"/>
                        </a:lnSpc>
                        <a:spcBef>
                          <a:spcPts val="0"/>
                        </a:spcBef>
                        <a:spcAft>
                          <a:spcPts val="0"/>
                        </a:spcAft>
                      </a:pPr>
                      <a:r>
                        <a:rPr lang="en-US" sz="700" dirty="0">
                          <a:effectLst/>
                        </a:rPr>
                        <a:t> </a:t>
                      </a:r>
                      <a:endParaRPr lang="en-US" sz="900" dirty="0">
                        <a:effectLst/>
                      </a:endParaRPr>
                    </a:p>
                    <a:p>
                      <a:pPr marL="0" marR="0" algn="ctr">
                        <a:lnSpc>
                          <a:spcPct val="115000"/>
                        </a:lnSpc>
                        <a:spcBef>
                          <a:spcPts val="0"/>
                        </a:spcBef>
                        <a:spcAft>
                          <a:spcPts val="0"/>
                        </a:spcAft>
                      </a:pPr>
                      <a:r>
                        <a:rPr lang="en-US" sz="700" u="sng" dirty="0">
                          <a:effectLst/>
                        </a:rPr>
                        <a:t>Madera Chamber Interagency </a:t>
                      </a:r>
                      <a:r>
                        <a:rPr lang="en-US" sz="700" u="sng" dirty="0" err="1">
                          <a:effectLst/>
                        </a:rPr>
                        <a:t>Grp</a:t>
                      </a:r>
                      <a:endParaRPr lang="en-US" sz="900" dirty="0">
                        <a:effectLst/>
                      </a:endParaRPr>
                    </a:p>
                    <a:p>
                      <a:pPr marL="0" marR="0" algn="ctr">
                        <a:lnSpc>
                          <a:spcPct val="115000"/>
                        </a:lnSpc>
                        <a:spcBef>
                          <a:spcPts val="0"/>
                        </a:spcBef>
                        <a:spcAft>
                          <a:spcPts val="0"/>
                        </a:spcAft>
                      </a:pPr>
                      <a:r>
                        <a:rPr lang="en-US" sz="700" dirty="0">
                          <a:effectLst/>
                        </a:rPr>
                        <a:t>7:30– 9:00 am</a:t>
                      </a:r>
                      <a:endParaRPr lang="en-US" sz="900" dirty="0">
                        <a:effectLst/>
                      </a:endParaRPr>
                    </a:p>
                    <a:p>
                      <a:pPr marL="0" marR="0" algn="ctr">
                        <a:lnSpc>
                          <a:spcPct val="115000"/>
                        </a:lnSpc>
                        <a:spcBef>
                          <a:spcPts val="0"/>
                        </a:spcBef>
                        <a:spcAft>
                          <a:spcPts val="0"/>
                        </a:spcAft>
                      </a:pPr>
                      <a:r>
                        <a:rPr lang="en-US" sz="700" dirty="0">
                          <a:effectLst/>
                        </a:rPr>
                        <a:t> Madera Community Hospital Madera</a:t>
                      </a:r>
                      <a:endParaRPr lang="en-US" sz="900" dirty="0">
                        <a:effectLst/>
                        <a:latin typeface="Calibri"/>
                        <a:ea typeface="Calibri"/>
                        <a:cs typeface="Times New Roman"/>
                      </a:endParaRPr>
                    </a:p>
                  </a:txBody>
                  <a:tcPr marL="53481" marR="53481" marT="0" marB="0"/>
                </a:tc>
                <a:tc>
                  <a:txBody>
                    <a:bodyPr/>
                    <a:lstStyle/>
                    <a:p>
                      <a:pPr marL="0" marR="0" algn="ctr">
                        <a:lnSpc>
                          <a:spcPct val="115000"/>
                        </a:lnSpc>
                        <a:spcBef>
                          <a:spcPts val="0"/>
                        </a:spcBef>
                        <a:spcAft>
                          <a:spcPts val="0"/>
                        </a:spcAft>
                      </a:pPr>
                      <a:r>
                        <a:rPr lang="en-US" sz="700" cap="all" dirty="0">
                          <a:effectLst/>
                        </a:rPr>
                        <a:t> </a:t>
                      </a:r>
                      <a:endParaRPr lang="en-US" sz="900" dirty="0">
                        <a:effectLst/>
                        <a:latin typeface="Calibri"/>
                        <a:ea typeface="Calibri"/>
                        <a:cs typeface="Times New Roman"/>
                      </a:endParaRPr>
                    </a:p>
                  </a:txBody>
                  <a:tcPr marL="53481" marR="53481" marT="0" marB="0"/>
                </a:tc>
              </a:tr>
            </a:tbl>
          </a:graphicData>
        </a:graphic>
      </p:graphicFrame>
    </p:spTree>
    <p:extLst>
      <p:ext uri="{BB962C8B-B14F-4D97-AF65-F5344CB8AC3E}">
        <p14:creationId xmlns:p14="http://schemas.microsoft.com/office/powerpoint/2010/main" val="14393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252" y="585544"/>
            <a:ext cx="8458200" cy="5693866"/>
          </a:xfrm>
          <a:prstGeom prst="rect">
            <a:avLst/>
          </a:prstGeom>
          <a:noFill/>
        </p:spPr>
        <p:txBody>
          <a:bodyPr wrap="square" rtlCol="0">
            <a:spAutoFit/>
          </a:bodyPr>
          <a:lstStyle/>
          <a:p>
            <a:pPr algn="ctr"/>
            <a:r>
              <a:rPr lang="en-US" sz="3600" b="1" dirty="0" smtClean="0"/>
              <a:t>Summer School</a:t>
            </a:r>
          </a:p>
          <a:p>
            <a:pPr marL="571500" indent="-571500">
              <a:buFont typeface="Wingdings" pitchFamily="2" charset="2"/>
              <a:buChar char="Ø"/>
            </a:pPr>
            <a:endParaRPr lang="en-US" sz="3600" b="1" dirty="0" smtClean="0"/>
          </a:p>
          <a:p>
            <a:endParaRPr lang="en-US" sz="3600" b="1" dirty="0"/>
          </a:p>
          <a:p>
            <a:r>
              <a:rPr lang="en-US" sz="3600" b="1" dirty="0"/>
              <a:t>Possible FTES Targets (approx. 50% from Summer 2012 schedule) </a:t>
            </a:r>
          </a:p>
          <a:p>
            <a:endParaRPr lang="en-US" sz="3600" b="1" dirty="0"/>
          </a:p>
          <a:p>
            <a:r>
              <a:rPr lang="en-US" sz="3600" b="1" dirty="0"/>
              <a:t>Madera Center 		22.3 FTES</a:t>
            </a:r>
          </a:p>
          <a:p>
            <a:r>
              <a:rPr lang="en-US" sz="3600" b="1" dirty="0"/>
              <a:t>Oakhurst Campus 	  3.8 FTES</a:t>
            </a:r>
          </a:p>
          <a:p>
            <a:endParaRPr lang="en-US" sz="3600" b="1" dirty="0"/>
          </a:p>
          <a:p>
            <a:endParaRPr lang="en-US" sz="2000" b="1" dirty="0" smtClean="0"/>
          </a:p>
          <a:p>
            <a:endParaRPr lang="en-US" sz="2000" b="1" dirty="0"/>
          </a:p>
        </p:txBody>
      </p:sp>
    </p:spTree>
    <p:extLst>
      <p:ext uri="{BB962C8B-B14F-4D97-AF65-F5344CB8AC3E}">
        <p14:creationId xmlns:p14="http://schemas.microsoft.com/office/powerpoint/2010/main" val="20535303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252" y="585544"/>
            <a:ext cx="8458200" cy="9571851"/>
          </a:xfrm>
          <a:prstGeom prst="rect">
            <a:avLst/>
          </a:prstGeom>
          <a:noFill/>
        </p:spPr>
        <p:txBody>
          <a:bodyPr wrap="square" rtlCol="0">
            <a:spAutoFit/>
          </a:bodyPr>
          <a:lstStyle/>
          <a:p>
            <a:pPr algn="ctr"/>
            <a:r>
              <a:rPr lang="en-US" sz="3600" b="1" dirty="0" smtClean="0"/>
              <a:t>Faculty Association</a:t>
            </a:r>
          </a:p>
          <a:p>
            <a:pPr marL="571500" indent="-571500">
              <a:buFont typeface="Wingdings" pitchFamily="2" charset="2"/>
              <a:buChar char="Ø"/>
            </a:pPr>
            <a:endParaRPr lang="en-US" sz="3600" b="1" dirty="0" smtClean="0"/>
          </a:p>
          <a:p>
            <a:pPr marL="571500" indent="-571500">
              <a:buFont typeface="Wingdings" pitchFamily="2" charset="2"/>
              <a:buChar char="Ø"/>
            </a:pPr>
            <a:endParaRPr lang="en-US" sz="3600" b="1" dirty="0" smtClean="0"/>
          </a:p>
          <a:p>
            <a:r>
              <a:rPr lang="en-US" sz="3600" b="1" dirty="0" smtClean="0"/>
              <a:t>Jay Leech is the Faculty Association President for Madera and Oakhurst.</a:t>
            </a:r>
          </a:p>
          <a:p>
            <a:endParaRPr lang="en-US" sz="3600" b="1" dirty="0" smtClean="0"/>
          </a:p>
          <a:p>
            <a:r>
              <a:rPr lang="en-US" sz="3600" b="1" dirty="0" smtClean="0"/>
              <a:t>Division Representative's </a:t>
            </a:r>
          </a:p>
          <a:p>
            <a:pPr marL="571500" indent="-571500">
              <a:buFontTx/>
              <a:buChar char="-"/>
            </a:pPr>
            <a:r>
              <a:rPr lang="en-US" sz="3600" b="1" dirty="0" smtClean="0"/>
              <a:t>Dr. Derek Dormedy – Math and Science</a:t>
            </a:r>
          </a:p>
          <a:p>
            <a:pPr marL="571500" indent="-571500">
              <a:buFontTx/>
              <a:buChar char="-"/>
            </a:pPr>
            <a:r>
              <a:rPr lang="en-US" sz="3600" b="1" dirty="0"/>
              <a:t>Dr. Brad Millar – Humanities</a:t>
            </a:r>
          </a:p>
          <a:p>
            <a:endParaRPr lang="en-US" sz="3600" b="1" dirty="0" smtClean="0"/>
          </a:p>
          <a:p>
            <a:endParaRPr lang="en-US" sz="3600" b="1" dirty="0"/>
          </a:p>
          <a:p>
            <a:endParaRPr lang="en-US" sz="3600" b="1" dirty="0" smtClean="0"/>
          </a:p>
          <a:p>
            <a:endParaRPr lang="en-US" sz="3600" b="1" dirty="0"/>
          </a:p>
          <a:p>
            <a:endParaRPr lang="en-US" sz="3600" b="1" dirty="0" smtClean="0"/>
          </a:p>
          <a:p>
            <a:endParaRPr lang="en-US" sz="3600" b="1" dirty="0"/>
          </a:p>
          <a:p>
            <a:endParaRPr lang="en-US" sz="2000" b="1" dirty="0" smtClean="0"/>
          </a:p>
          <a:p>
            <a:endParaRPr lang="en-US" sz="2000" b="1" dirty="0"/>
          </a:p>
        </p:txBody>
      </p:sp>
    </p:spTree>
    <p:extLst>
      <p:ext uri="{BB962C8B-B14F-4D97-AF65-F5344CB8AC3E}">
        <p14:creationId xmlns:p14="http://schemas.microsoft.com/office/powerpoint/2010/main" val="20975977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252" y="585544"/>
            <a:ext cx="8458200" cy="9941183"/>
          </a:xfrm>
          <a:prstGeom prst="rect">
            <a:avLst/>
          </a:prstGeom>
          <a:noFill/>
        </p:spPr>
        <p:txBody>
          <a:bodyPr wrap="square" rtlCol="0">
            <a:spAutoFit/>
          </a:bodyPr>
          <a:lstStyle/>
          <a:p>
            <a:pPr algn="ctr"/>
            <a:r>
              <a:rPr lang="en-US" sz="3600" b="1" dirty="0" smtClean="0"/>
              <a:t>North Centers Existing Committees – </a:t>
            </a:r>
          </a:p>
          <a:p>
            <a:pPr algn="ctr"/>
            <a:r>
              <a:rPr lang="en-US" sz="3600" b="1" dirty="0" smtClean="0"/>
              <a:t>Reedley College</a:t>
            </a:r>
          </a:p>
          <a:p>
            <a:endParaRPr lang="en-US" sz="2400" dirty="0" smtClean="0"/>
          </a:p>
          <a:p>
            <a:r>
              <a:rPr lang="en-US" sz="2400" dirty="0" smtClean="0"/>
              <a:t>The </a:t>
            </a:r>
            <a:r>
              <a:rPr lang="en-US" sz="2400" dirty="0"/>
              <a:t>role of the subcommittee is to develop expertise in its defined area and make appropriate recommendations to the full committee on all matters under the jurisdiction of the Reedley College __________  Committee.   Should the Madera Center/Oakhurst Campus subcommittee receive separate funding, the allocation of that funding shall be the purview of the subcommittee.   The subcommittee will maintain a balanced composition that includes no more than one member each from Academic Senate, CSEA, ASB, and Administration as voting members of the committee</a:t>
            </a:r>
            <a:r>
              <a:rPr lang="en-US" sz="2400" dirty="0" smtClean="0"/>
              <a:t>.</a:t>
            </a:r>
            <a:endParaRPr lang="en-US" sz="2400" b="1" dirty="0"/>
          </a:p>
          <a:p>
            <a:endParaRPr lang="en-US" sz="3600" b="1" dirty="0" smtClean="0"/>
          </a:p>
          <a:p>
            <a:endParaRPr lang="en-US" sz="3600" b="1" dirty="0"/>
          </a:p>
          <a:p>
            <a:endParaRPr lang="en-US" sz="3600" b="1" dirty="0" smtClean="0"/>
          </a:p>
          <a:p>
            <a:endParaRPr lang="en-US" sz="3600" b="1" dirty="0"/>
          </a:p>
          <a:p>
            <a:endParaRPr lang="en-US" sz="3600" b="1" dirty="0" smtClean="0"/>
          </a:p>
          <a:p>
            <a:endParaRPr lang="en-US" sz="3600" b="1" dirty="0"/>
          </a:p>
          <a:p>
            <a:endParaRPr lang="en-US" sz="2000" b="1" dirty="0" smtClean="0"/>
          </a:p>
          <a:p>
            <a:endParaRPr lang="en-US" sz="2000" b="1" dirty="0"/>
          </a:p>
        </p:txBody>
      </p:sp>
    </p:spTree>
    <p:extLst>
      <p:ext uri="{BB962C8B-B14F-4D97-AF65-F5344CB8AC3E}">
        <p14:creationId xmlns:p14="http://schemas.microsoft.com/office/powerpoint/2010/main" val="26940030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252" y="585544"/>
            <a:ext cx="8458200" cy="9756517"/>
          </a:xfrm>
          <a:prstGeom prst="rect">
            <a:avLst/>
          </a:prstGeom>
          <a:noFill/>
        </p:spPr>
        <p:txBody>
          <a:bodyPr wrap="square" rtlCol="0">
            <a:spAutoFit/>
          </a:bodyPr>
          <a:lstStyle/>
          <a:p>
            <a:pPr algn="ctr"/>
            <a:r>
              <a:rPr lang="en-US" sz="3600" b="1" dirty="0" smtClean="0"/>
              <a:t>Madera Center/Oakhurst Campus</a:t>
            </a:r>
          </a:p>
          <a:p>
            <a:pPr algn="ctr"/>
            <a:r>
              <a:rPr lang="en-US" sz="3600" b="1" dirty="0" smtClean="0"/>
              <a:t>Strategic Plan</a:t>
            </a:r>
          </a:p>
          <a:p>
            <a:r>
              <a:rPr lang="en-US" sz="1200" dirty="0"/>
              <a:t>Greetings Reedley College, Madera Center and Oakhurst Campus colleagues!</a:t>
            </a:r>
          </a:p>
          <a:p>
            <a:r>
              <a:rPr lang="en-US" sz="1200" dirty="0"/>
              <a:t> </a:t>
            </a:r>
          </a:p>
          <a:p>
            <a:r>
              <a:rPr lang="en-US" sz="1200" dirty="0"/>
              <a:t>Our 2013-2017 Reedley College Strategic Planning Workshop will be held Friday, September 28 from 1 to 5 pm. You see from the distribution list above that leaders from all three campuses have been invited. The Reedley College Strategic Planning Committee has been working for some time now in preparation for this very important workshop. </a:t>
            </a:r>
          </a:p>
          <a:p>
            <a:r>
              <a:rPr lang="en-US" sz="1200" dirty="0"/>
              <a:t> </a:t>
            </a:r>
          </a:p>
          <a:p>
            <a:r>
              <a:rPr lang="en-US" sz="1200" dirty="0"/>
              <a:t>As many of you are aware this year we have been charged with updating our strategic plan in alignment with the district. In order to facilitate this process the Reedley College Strategic Planning Committee will conduct two internal scans. The first internal scan will be in the form of this September 28th Strategic Planning Workshop. You have been selected for your knowledge and willingness to contribute to past college/campus improvement and planning efforts. We need your expertise! </a:t>
            </a:r>
          </a:p>
          <a:p>
            <a:r>
              <a:rPr lang="en-US" sz="1200" dirty="0"/>
              <a:t> </a:t>
            </a:r>
          </a:p>
          <a:p>
            <a:r>
              <a:rPr lang="en-US" sz="1200" dirty="0"/>
              <a:t>Intended outcomes for the September 28</a:t>
            </a:r>
            <a:r>
              <a:rPr lang="en-US" sz="1200" baseline="30000" dirty="0"/>
              <a:t>th</a:t>
            </a:r>
            <a:r>
              <a:rPr lang="en-US" sz="1200" dirty="0"/>
              <a:t> Reedley College Strategic Planning meeting are: 1) address critical areas of concern for an internal survey, 2) establish goals; 3) establish preliminary objectives needed to address our goals; 4) examine alignment of the district strategic plan and the relevance of our current strategic plan. Final outcomes of this September 28</a:t>
            </a:r>
            <a:r>
              <a:rPr lang="en-US" sz="1200" baseline="30000" dirty="0"/>
              <a:t>th</a:t>
            </a:r>
            <a:r>
              <a:rPr lang="en-US" sz="1200" dirty="0"/>
              <a:t>  workshop will drive a campus-wide survey as the second internal scan to be administered before the end of November.</a:t>
            </a:r>
          </a:p>
          <a:p>
            <a:r>
              <a:rPr lang="en-US" sz="1200" dirty="0"/>
              <a:t> </a:t>
            </a:r>
          </a:p>
          <a:p>
            <a:r>
              <a:rPr lang="en-US" sz="1200" dirty="0"/>
              <a:t>Although this will not be a </a:t>
            </a:r>
            <a:r>
              <a:rPr lang="en-US" sz="1200" dirty="0" err="1"/>
              <a:t>Charrette</a:t>
            </a:r>
            <a:r>
              <a:rPr lang="en-US" sz="1200" dirty="0"/>
              <a:t>, the style and structure will be similar as each task will have a time limit. Your participation will help us determine the strategic focus our college will take for the next four years. Please mark your calendar for the afternoon of Friday, September 28 for this vital workshop. Please make every effort to attend this one purposeful workshop. Please send regrets only to Diana Rodriquez. </a:t>
            </a:r>
          </a:p>
          <a:p>
            <a:r>
              <a:rPr lang="en-US" sz="1200" dirty="0"/>
              <a:t> </a:t>
            </a:r>
          </a:p>
          <a:p>
            <a:r>
              <a:rPr lang="en-US" sz="1200" dirty="0"/>
              <a:t>Thanks so much for continued contributions to our college. Refreshments will be served. MW</a:t>
            </a:r>
          </a:p>
          <a:p>
            <a:endParaRPr lang="en-US" sz="3600" b="1" dirty="0" smtClean="0"/>
          </a:p>
          <a:p>
            <a:endParaRPr lang="en-US" sz="3600" b="1" dirty="0"/>
          </a:p>
          <a:p>
            <a:endParaRPr lang="en-US" sz="3600" b="1" dirty="0" smtClean="0"/>
          </a:p>
          <a:p>
            <a:endParaRPr lang="en-US" sz="3600" b="1" dirty="0"/>
          </a:p>
          <a:p>
            <a:endParaRPr lang="en-US" sz="3600" b="1" dirty="0" smtClean="0"/>
          </a:p>
          <a:p>
            <a:endParaRPr lang="en-US" sz="3600" b="1" dirty="0"/>
          </a:p>
          <a:p>
            <a:endParaRPr lang="en-US" sz="2000" b="1" dirty="0" smtClean="0"/>
          </a:p>
          <a:p>
            <a:endParaRPr lang="en-US" sz="2000" b="1" dirty="0"/>
          </a:p>
        </p:txBody>
      </p:sp>
    </p:spTree>
    <p:extLst>
      <p:ext uri="{BB962C8B-B14F-4D97-AF65-F5344CB8AC3E}">
        <p14:creationId xmlns:p14="http://schemas.microsoft.com/office/powerpoint/2010/main" val="3699915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252" y="585544"/>
            <a:ext cx="8458200" cy="6801862"/>
          </a:xfrm>
          <a:prstGeom prst="rect">
            <a:avLst/>
          </a:prstGeom>
          <a:noFill/>
        </p:spPr>
        <p:txBody>
          <a:bodyPr wrap="square" rtlCol="0">
            <a:spAutoFit/>
          </a:bodyPr>
          <a:lstStyle/>
          <a:p>
            <a:pPr algn="ctr"/>
            <a:r>
              <a:rPr lang="en-US" sz="3600" b="1" dirty="0" smtClean="0"/>
              <a:t>Student Aides</a:t>
            </a:r>
          </a:p>
          <a:p>
            <a:pPr marL="571500" indent="-571500">
              <a:buFont typeface="Wingdings" pitchFamily="2" charset="2"/>
              <a:buChar char="Ø"/>
            </a:pPr>
            <a:endParaRPr lang="en-US" sz="3600" b="1" dirty="0" smtClean="0"/>
          </a:p>
          <a:p>
            <a:endParaRPr lang="en-US" sz="3600" b="1" dirty="0" smtClean="0"/>
          </a:p>
          <a:p>
            <a:r>
              <a:rPr lang="en-US" sz="3600" b="1" dirty="0"/>
              <a:t>The budget is </a:t>
            </a:r>
            <a:r>
              <a:rPr lang="en-US" sz="3600" b="1"/>
              <a:t>being </a:t>
            </a:r>
            <a:r>
              <a:rPr lang="en-US" sz="3600" b="1" smtClean="0"/>
              <a:t>reviewed </a:t>
            </a:r>
            <a:r>
              <a:rPr lang="en-US" sz="3600" b="1" dirty="0"/>
              <a:t>for the Tutorial Student Aides.  </a:t>
            </a:r>
          </a:p>
          <a:p>
            <a:endParaRPr lang="en-US" sz="3600" b="1" dirty="0" smtClean="0"/>
          </a:p>
          <a:p>
            <a:endParaRPr lang="en-US" sz="3600" b="1" dirty="0"/>
          </a:p>
          <a:p>
            <a:endParaRPr lang="en-US" sz="3600" b="1" dirty="0" smtClean="0"/>
          </a:p>
          <a:p>
            <a:endParaRPr lang="en-US" sz="3600" b="1" dirty="0"/>
          </a:p>
          <a:p>
            <a:endParaRPr lang="en-US" sz="3600" b="1" dirty="0" smtClean="0"/>
          </a:p>
          <a:p>
            <a:endParaRPr lang="en-US" sz="3600" b="1" dirty="0"/>
          </a:p>
          <a:p>
            <a:endParaRPr lang="en-US" sz="2000" b="1" dirty="0" smtClean="0"/>
          </a:p>
          <a:p>
            <a:endParaRPr lang="en-US" sz="2000" b="1" dirty="0"/>
          </a:p>
        </p:txBody>
      </p:sp>
    </p:spTree>
    <p:extLst>
      <p:ext uri="{BB962C8B-B14F-4D97-AF65-F5344CB8AC3E}">
        <p14:creationId xmlns:p14="http://schemas.microsoft.com/office/powerpoint/2010/main" val="2609026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152400"/>
            <a:ext cx="8229600" cy="792162"/>
          </a:xfrm>
        </p:spPr>
        <p:txBody>
          <a:bodyPr>
            <a:normAutofit/>
          </a:bodyPr>
          <a:lstStyle/>
          <a:p>
            <a:r>
              <a:rPr lang="en-US" sz="2400" dirty="0" smtClean="0"/>
              <a:t>Madera Center Upward Bound Grant</a:t>
            </a:r>
            <a:endParaRPr lang="en-US" sz="2400" dirty="0"/>
          </a:p>
        </p:txBody>
      </p:sp>
      <p:sp>
        <p:nvSpPr>
          <p:cNvPr id="4" name="Text Placeholder 3"/>
          <p:cNvSpPr>
            <a:spLocks noGrp="1"/>
          </p:cNvSpPr>
          <p:nvPr>
            <p:ph type="body" idx="4294967295"/>
          </p:nvPr>
        </p:nvSpPr>
        <p:spPr>
          <a:xfrm>
            <a:off x="0" y="990600"/>
            <a:ext cx="4040188" cy="381000"/>
          </a:xfrm>
        </p:spPr>
        <p:txBody>
          <a:bodyPr>
            <a:normAutofit fontScale="92500" lnSpcReduction="20000"/>
          </a:bodyPr>
          <a:lstStyle/>
          <a:p>
            <a:pPr algn="ctr"/>
            <a:r>
              <a:rPr lang="en-US" dirty="0" smtClean="0"/>
              <a:t>2007 - 2012</a:t>
            </a:r>
            <a:endParaRPr lang="en-US" dirty="0"/>
          </a:p>
        </p:txBody>
      </p:sp>
      <p:sp>
        <p:nvSpPr>
          <p:cNvPr id="3" name="Content Placeholder 2"/>
          <p:cNvSpPr>
            <a:spLocks noGrp="1"/>
          </p:cNvSpPr>
          <p:nvPr>
            <p:ph sz="half" idx="4294967295"/>
          </p:nvPr>
        </p:nvSpPr>
        <p:spPr>
          <a:xfrm>
            <a:off x="150812" y="1417637"/>
            <a:ext cx="4040188" cy="4525963"/>
          </a:xfrm>
        </p:spPr>
        <p:txBody>
          <a:bodyPr>
            <a:noAutofit/>
          </a:bodyPr>
          <a:lstStyle/>
          <a:p>
            <a:pPr lvl="1"/>
            <a:r>
              <a:rPr lang="en-US" sz="1600" dirty="0" smtClean="0"/>
              <a:t>1 Counselor/Coordinator for 177 duty days</a:t>
            </a:r>
          </a:p>
          <a:p>
            <a:pPr lvl="1"/>
            <a:r>
              <a:rPr lang="en-US" sz="1600" dirty="0" smtClean="0"/>
              <a:t>1 Program Assistant for 19 hours per week</a:t>
            </a:r>
          </a:p>
          <a:p>
            <a:pPr lvl="1"/>
            <a:r>
              <a:rPr lang="en-US" sz="1600" dirty="0"/>
              <a:t> </a:t>
            </a:r>
            <a:r>
              <a:rPr lang="en-US" sz="1600" dirty="0" smtClean="0"/>
              <a:t>50 students served for Madera High Schools</a:t>
            </a:r>
          </a:p>
          <a:p>
            <a:pPr lvl="1"/>
            <a:r>
              <a:rPr lang="en-US" sz="1600" dirty="0" smtClean="0"/>
              <a:t>Tutorial one day a week at each site</a:t>
            </a:r>
          </a:p>
          <a:p>
            <a:pPr marL="120650" lvl="1" indent="0">
              <a:buNone/>
            </a:pPr>
            <a:endParaRPr lang="en-US" sz="1600" dirty="0" smtClean="0"/>
          </a:p>
          <a:p>
            <a:pPr marL="120650" lvl="1" indent="0">
              <a:buNone/>
            </a:pPr>
            <a:r>
              <a:rPr lang="en-US" sz="1600" b="1" i="1" u="sng" dirty="0" smtClean="0"/>
              <a:t>Note: </a:t>
            </a:r>
            <a:r>
              <a:rPr lang="en-US" sz="1600" dirty="0" smtClean="0"/>
              <a:t>New UB Director met with parents and students on September 28</a:t>
            </a:r>
            <a:r>
              <a:rPr lang="en-US" sz="1600" baseline="30000" dirty="0" smtClean="0"/>
              <a:t>th</a:t>
            </a:r>
            <a:r>
              <a:rPr lang="en-US" sz="1600" dirty="0" smtClean="0"/>
              <a:t> to discuss revised UB program.  Student excited about the new faculty and access to college Math/Science faculty. Parents comments were excited about the increase in services for their children. Wanted to invite family and friends to learn more about the UB programs.</a:t>
            </a:r>
          </a:p>
          <a:p>
            <a:pPr marL="457200" lvl="1" indent="0">
              <a:buNone/>
            </a:pPr>
            <a:endParaRPr lang="en-US" sz="1600" dirty="0"/>
          </a:p>
        </p:txBody>
      </p:sp>
      <p:sp>
        <p:nvSpPr>
          <p:cNvPr id="5" name="Text Placeholder 4"/>
          <p:cNvSpPr>
            <a:spLocks noGrp="1"/>
          </p:cNvSpPr>
          <p:nvPr>
            <p:ph type="body" sz="quarter" idx="4294967295"/>
          </p:nvPr>
        </p:nvSpPr>
        <p:spPr>
          <a:xfrm>
            <a:off x="5102225" y="914400"/>
            <a:ext cx="4041775" cy="457200"/>
          </a:xfrm>
        </p:spPr>
        <p:txBody>
          <a:bodyPr>
            <a:normAutofit/>
          </a:bodyPr>
          <a:lstStyle/>
          <a:p>
            <a:pPr algn="ctr"/>
            <a:r>
              <a:rPr lang="en-US" sz="2200" dirty="0" smtClean="0"/>
              <a:t>2012 - 2017</a:t>
            </a:r>
            <a:endParaRPr lang="en-US" sz="2200" dirty="0"/>
          </a:p>
        </p:txBody>
      </p:sp>
      <p:sp>
        <p:nvSpPr>
          <p:cNvPr id="6" name="Content Placeholder 5"/>
          <p:cNvSpPr>
            <a:spLocks noGrp="1"/>
          </p:cNvSpPr>
          <p:nvPr>
            <p:ph sz="quarter" idx="4294967295"/>
          </p:nvPr>
        </p:nvSpPr>
        <p:spPr>
          <a:xfrm>
            <a:off x="4953000" y="1447800"/>
            <a:ext cx="4041775" cy="5105400"/>
          </a:xfrm>
        </p:spPr>
        <p:txBody>
          <a:bodyPr>
            <a:noAutofit/>
          </a:bodyPr>
          <a:lstStyle/>
          <a:p>
            <a:r>
              <a:rPr lang="en-US" sz="1400" dirty="0" smtClean="0"/>
              <a:t>1 Program Assistant </a:t>
            </a:r>
            <a:r>
              <a:rPr lang="en-US" sz="1400" b="1" i="1" u="sng" dirty="0" smtClean="0"/>
              <a:t>full- time </a:t>
            </a:r>
            <a:r>
              <a:rPr lang="en-US" sz="1400" dirty="0" smtClean="0"/>
              <a:t>for renewed UB grant</a:t>
            </a:r>
          </a:p>
          <a:p>
            <a:r>
              <a:rPr lang="en-US" sz="1400" dirty="0" smtClean="0"/>
              <a:t>1 Program Assistant </a:t>
            </a:r>
            <a:r>
              <a:rPr lang="en-US" sz="1400" b="1" i="1" u="sng" dirty="0" smtClean="0"/>
              <a:t>full-time </a:t>
            </a:r>
            <a:r>
              <a:rPr lang="en-US" sz="1400" dirty="0" smtClean="0"/>
              <a:t>for new UBMS grant</a:t>
            </a:r>
          </a:p>
          <a:p>
            <a:r>
              <a:rPr lang="en-US" sz="1400" dirty="0" smtClean="0"/>
              <a:t>1 Adjunct Counselor for UB/UBMS grants</a:t>
            </a:r>
          </a:p>
          <a:p>
            <a:r>
              <a:rPr lang="en-US" sz="1400" b="1" i="1" u="sng" dirty="0" smtClean="0"/>
              <a:t>65 students served</a:t>
            </a:r>
            <a:r>
              <a:rPr lang="en-US" sz="1400" dirty="0" smtClean="0"/>
              <a:t> for renewed UB grant</a:t>
            </a:r>
          </a:p>
          <a:p>
            <a:r>
              <a:rPr lang="en-US" sz="1400" b="1" i="1" u="sng" dirty="0" smtClean="0"/>
              <a:t>60 students served </a:t>
            </a:r>
            <a:r>
              <a:rPr lang="en-US" sz="1400" dirty="0" smtClean="0"/>
              <a:t>for new UBMS grant</a:t>
            </a:r>
          </a:p>
          <a:p>
            <a:r>
              <a:rPr lang="en-US" sz="1400" b="1" i="1" u="sng" dirty="0" smtClean="0"/>
              <a:t>Increased Tutorial Services to 2 days </a:t>
            </a:r>
            <a:r>
              <a:rPr lang="en-US" sz="1400" dirty="0" smtClean="0"/>
              <a:t>a week at each school site</a:t>
            </a:r>
          </a:p>
          <a:p>
            <a:r>
              <a:rPr lang="en-US" sz="1400" b="1" i="1" u="sng" dirty="0" smtClean="0"/>
              <a:t>Added Credential Faculty </a:t>
            </a:r>
            <a:r>
              <a:rPr lang="en-US" sz="1400" dirty="0" smtClean="0"/>
              <a:t>to Saturday Academic Sessions and Summer Program</a:t>
            </a:r>
          </a:p>
          <a:p>
            <a:r>
              <a:rPr lang="en-US" sz="1400" b="1" i="1" u="sng" dirty="0" smtClean="0"/>
              <a:t>Added High School Elective Credit </a:t>
            </a:r>
            <a:r>
              <a:rPr lang="en-US" sz="1400" dirty="0" smtClean="0"/>
              <a:t>to count toward high school graduation</a:t>
            </a:r>
          </a:p>
          <a:p>
            <a:r>
              <a:rPr lang="en-US" sz="1400" b="1" i="1" u="sng" dirty="0" smtClean="0"/>
              <a:t>Added College Math and Science faculty </a:t>
            </a:r>
            <a:r>
              <a:rPr lang="en-US" sz="1400" dirty="0" smtClean="0"/>
              <a:t>to work with students</a:t>
            </a:r>
          </a:p>
          <a:p>
            <a:r>
              <a:rPr lang="en-US" sz="1400" b="1" i="1" u="sng" dirty="0" smtClean="0"/>
              <a:t>Added Residential Living Component </a:t>
            </a:r>
          </a:p>
          <a:p>
            <a:r>
              <a:rPr lang="en-US" sz="1400" b="1" i="1" u="sng" dirty="0" smtClean="0"/>
              <a:t>Increased student contact hours </a:t>
            </a:r>
            <a:r>
              <a:rPr lang="en-US" sz="1400" dirty="0" smtClean="0"/>
              <a:t>with additional services and additional staff</a:t>
            </a:r>
          </a:p>
          <a:p>
            <a:pPr marL="0" indent="0">
              <a:buNone/>
            </a:pPr>
            <a:endParaRPr lang="en-US" sz="1400" dirty="0" smtClean="0"/>
          </a:p>
          <a:p>
            <a:pPr marL="0" indent="0">
              <a:buNone/>
            </a:pPr>
            <a:endParaRPr lang="en-US" sz="1400" dirty="0"/>
          </a:p>
        </p:txBody>
      </p:sp>
    </p:spTree>
    <p:extLst>
      <p:ext uri="{BB962C8B-B14F-4D97-AF65-F5344CB8AC3E}">
        <p14:creationId xmlns:p14="http://schemas.microsoft.com/office/powerpoint/2010/main" val="10822493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319" y="381000"/>
            <a:ext cx="8458200" cy="4031873"/>
          </a:xfrm>
          <a:prstGeom prst="rect">
            <a:avLst/>
          </a:prstGeom>
          <a:noFill/>
        </p:spPr>
        <p:txBody>
          <a:bodyPr wrap="square" rtlCol="0">
            <a:spAutoFit/>
          </a:bodyPr>
          <a:lstStyle/>
          <a:p>
            <a:pPr algn="ctr"/>
            <a:r>
              <a:rPr lang="en-US" sz="3600" b="1" dirty="0" smtClean="0">
                <a:hlinkClick r:id="rId2" action="ppaction://hlinkfile"/>
              </a:rPr>
              <a:t>Draft</a:t>
            </a:r>
            <a:r>
              <a:rPr lang="en-US" sz="3600" b="1" dirty="0" smtClean="0"/>
              <a:t> Budget Request Worksheet</a:t>
            </a:r>
          </a:p>
          <a:p>
            <a:pPr marL="571500" indent="-571500">
              <a:buFont typeface="Wingdings" pitchFamily="2" charset="2"/>
              <a:buChar char="Ø"/>
            </a:pPr>
            <a:endParaRPr lang="en-US" sz="3600" b="1" dirty="0" smtClean="0"/>
          </a:p>
          <a:p>
            <a:endParaRPr lang="en-US" sz="3600" b="1" dirty="0" smtClean="0"/>
          </a:p>
          <a:p>
            <a:endParaRPr lang="en-US" sz="3600" b="1" dirty="0"/>
          </a:p>
          <a:p>
            <a:endParaRPr lang="en-US" sz="3600" b="1" dirty="0" smtClean="0"/>
          </a:p>
          <a:p>
            <a:endParaRPr lang="en-US" sz="3600" b="1" dirty="0"/>
          </a:p>
          <a:p>
            <a:endParaRPr lang="en-US" sz="2000" b="1" dirty="0" smtClean="0"/>
          </a:p>
          <a:p>
            <a:endParaRPr lang="en-US" sz="2000" b="1" dirty="0"/>
          </a:p>
        </p:txBody>
      </p:sp>
      <p:graphicFrame>
        <p:nvGraphicFramePr>
          <p:cNvPr id="4" name="Table 3"/>
          <p:cNvGraphicFramePr>
            <a:graphicFrameLocks noGrp="1"/>
          </p:cNvGraphicFramePr>
          <p:nvPr>
            <p:extLst>
              <p:ext uri="{D42A27DB-BD31-4B8C-83A1-F6EECF244321}">
                <p14:modId xmlns:p14="http://schemas.microsoft.com/office/powerpoint/2010/main" val="4265651422"/>
              </p:ext>
            </p:extLst>
          </p:nvPr>
        </p:nvGraphicFramePr>
        <p:xfrm>
          <a:off x="228602" y="990601"/>
          <a:ext cx="8762997" cy="5715004"/>
        </p:xfrm>
        <a:graphic>
          <a:graphicData uri="http://schemas.openxmlformats.org/drawingml/2006/table">
            <a:tbl>
              <a:tblPr>
                <a:tableStyleId>{5C22544A-7EE6-4342-B048-85BDC9FD1C3A}</a:tableStyleId>
              </a:tblPr>
              <a:tblGrid>
                <a:gridCol w="285749"/>
                <a:gridCol w="1088283"/>
                <a:gridCol w="129701"/>
                <a:gridCol w="121596"/>
                <a:gridCol w="115516"/>
                <a:gridCol w="1088283"/>
                <a:gridCol w="405320"/>
                <a:gridCol w="372893"/>
                <a:gridCol w="372893"/>
                <a:gridCol w="372893"/>
                <a:gridCol w="526914"/>
                <a:gridCol w="526914"/>
                <a:gridCol w="389106"/>
                <a:gridCol w="372893"/>
                <a:gridCol w="2594043"/>
              </a:tblGrid>
              <a:tr h="105721">
                <a:tc>
                  <a:txBody>
                    <a:bodyPr/>
                    <a:lstStyle/>
                    <a:p>
                      <a:pPr algn="l" fontAlgn="b"/>
                      <a:endParaRPr lang="en-US" sz="400" b="0" i="0" u="none" strike="noStrike" dirty="0">
                        <a:effectLst/>
                        <a:latin typeface="Arial"/>
                      </a:endParaRPr>
                    </a:p>
                  </a:txBody>
                  <a:tcPr marL="3451" marR="3451" marT="3451" marB="0" anchor="b"/>
                </a:tc>
                <a:tc gridSpan="6">
                  <a:txBody>
                    <a:bodyPr/>
                    <a:lstStyle/>
                    <a:p>
                      <a:pPr algn="ctr" fontAlgn="b"/>
                      <a:r>
                        <a:rPr lang="en-US" sz="600" u="none" strike="noStrike">
                          <a:effectLst/>
                        </a:rPr>
                        <a:t>REEDLEY COLLEGE</a:t>
                      </a:r>
                      <a:endParaRPr lang="en-US" sz="600" b="1" i="0" u="none" strike="noStrike">
                        <a:effectLst/>
                        <a:latin typeface="Arial"/>
                      </a:endParaRPr>
                    </a:p>
                  </a:txBody>
                  <a:tcPr marL="3451" marR="3451" marT="3451"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r>
              <a:tr h="151479">
                <a:tc>
                  <a:txBody>
                    <a:bodyPr/>
                    <a:lstStyle/>
                    <a:p>
                      <a:pPr algn="l" fontAlgn="b"/>
                      <a:endParaRPr lang="en-US" sz="400" b="0" i="0" u="none" strike="noStrike">
                        <a:effectLst/>
                        <a:latin typeface="Arial"/>
                      </a:endParaRPr>
                    </a:p>
                  </a:txBody>
                  <a:tcPr marL="3451" marR="3451" marT="3451" marB="0" anchor="b"/>
                </a:tc>
                <a:tc rowSpan="3" gridSpan="6">
                  <a:txBody>
                    <a:bodyPr/>
                    <a:lstStyle/>
                    <a:p>
                      <a:pPr algn="ctr" fontAlgn="ctr"/>
                      <a:r>
                        <a:rPr lang="en-US" sz="600" u="none" strike="noStrike">
                          <a:effectLst/>
                        </a:rPr>
                        <a:t>2013/14 BUDGET WORKSHEET</a:t>
                      </a:r>
                      <a:endParaRPr lang="en-US" sz="600" b="1" i="0" u="none" strike="noStrike">
                        <a:effectLst/>
                        <a:latin typeface="Arial"/>
                      </a:endParaRPr>
                    </a:p>
                  </a:txBody>
                  <a:tcPr marL="3451" marR="3451" marT="3451" marB="0" anchor="ct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r" fontAlgn="b"/>
                      <a:r>
                        <a:rPr lang="en-US" sz="400" u="none" strike="noStrike">
                          <a:effectLst/>
                        </a:rPr>
                        <a:t>Department</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Public Information Office</a:t>
                      </a:r>
                      <a:endParaRPr lang="en-US" sz="400" b="0" i="0" u="none" strike="noStrike">
                        <a:effectLst/>
                        <a:latin typeface="Arial"/>
                      </a:endParaRPr>
                    </a:p>
                  </a:txBody>
                  <a:tcPr marL="3451" marR="3451" marT="3451" marB="0" anchor="b"/>
                </a:tc>
              </a:tr>
              <a:tr h="151479">
                <a:tc>
                  <a:txBody>
                    <a:bodyPr/>
                    <a:lstStyle/>
                    <a:p>
                      <a:pPr algn="l" fontAlgn="b"/>
                      <a:endParaRPr lang="en-US" sz="400" b="0" i="0" u="none" strike="noStrike">
                        <a:effectLst/>
                        <a:latin typeface="Arial"/>
                      </a:endParaRPr>
                    </a:p>
                  </a:txBody>
                  <a:tcPr marL="3451" marR="3451" marT="3451" marB="0" anchor="b"/>
                </a:tc>
                <a:tc gridSpan="6"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r" fontAlgn="b"/>
                      <a:r>
                        <a:rPr lang="en-US" sz="400" u="none" strike="noStrike">
                          <a:effectLst/>
                        </a:rPr>
                        <a:t>Unit Code</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114000</a:t>
                      </a:r>
                      <a:endParaRPr lang="en-US" sz="400" b="0" i="0" u="none" strike="noStrike">
                        <a:effectLst/>
                        <a:latin typeface="Arial"/>
                      </a:endParaRPr>
                    </a:p>
                  </a:txBody>
                  <a:tcPr marL="3451" marR="3451" marT="3451" marB="0" anchor="b"/>
                </a:tc>
              </a:tr>
              <a:tr h="225297">
                <a:tc>
                  <a:txBody>
                    <a:bodyPr/>
                    <a:lstStyle/>
                    <a:p>
                      <a:pPr algn="l" fontAlgn="b"/>
                      <a:endParaRPr lang="en-US" sz="400" b="0" i="0" u="none" strike="noStrike">
                        <a:effectLst/>
                        <a:latin typeface="Arial"/>
                      </a:endParaRPr>
                    </a:p>
                  </a:txBody>
                  <a:tcPr marL="3451" marR="3451" marT="3451" marB="0" anchor="b"/>
                </a:tc>
                <a:tc gridSpan="6"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r" fontAlgn="b"/>
                      <a:r>
                        <a:rPr lang="en-US" sz="400" u="none" strike="noStrike">
                          <a:effectLst/>
                        </a:rPr>
                        <a:t>Contact Person</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Lucy Ruiz</a:t>
                      </a:r>
                      <a:endParaRPr lang="en-US" sz="400" b="0" i="0" u="none" strike="noStrike">
                        <a:effectLst/>
                        <a:latin typeface="Arial"/>
                      </a:endParaRPr>
                    </a:p>
                  </a:txBody>
                  <a:tcPr marL="3451" marR="3451" marT="3451" marB="0" anchor="b"/>
                </a:tc>
              </a:tr>
              <a:tr h="71762">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solidFill>
                          <a:srgbClr val="FF0000"/>
                        </a:solidFill>
                        <a:effectLst/>
                        <a:latin typeface="Arial"/>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r>
              <a:tr h="71762">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solidFill>
                          <a:srgbClr val="FF0000"/>
                        </a:solidFill>
                        <a:effectLst/>
                        <a:latin typeface="Arial"/>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r>
              <a:tr h="479266">
                <a:tc>
                  <a:txBody>
                    <a:bodyPr/>
                    <a:lstStyle/>
                    <a:p>
                      <a:pPr algn="ctr" fontAlgn="b"/>
                      <a:r>
                        <a:rPr lang="en-US" sz="400" u="none" strike="noStrike">
                          <a:effectLst/>
                        </a:rPr>
                        <a:t>1000's-3000's Accts</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Temporary Labor w/Benefits (student workers, lab aides, etc.) excludes adjunct faculty</a:t>
                      </a:r>
                      <a:endParaRPr lang="en-US" sz="400" b="1" i="0" u="none" strike="noStrike">
                        <a:effectLst/>
                        <a:latin typeface="Arial Narrow"/>
                      </a:endParaRPr>
                    </a:p>
                  </a:txBody>
                  <a:tcPr marL="3451" marR="3451" marT="3451" marB="0" anchor="b"/>
                </a:tc>
                <a:tc>
                  <a:txBody>
                    <a:bodyPr/>
                    <a:lstStyle/>
                    <a:p>
                      <a:pPr algn="r" fontAlgn="b"/>
                      <a:r>
                        <a:rPr lang="en-US" sz="400" u="none" strike="noStrike">
                          <a:effectLst/>
                        </a:rPr>
                        <a:t>Alt. Funding Source</a:t>
                      </a:r>
                      <a:endParaRPr lang="en-US" sz="400" b="1" i="0" u="none" strike="noStrike">
                        <a:effectLst/>
                        <a:latin typeface="Arial Narrow"/>
                      </a:endParaRPr>
                    </a:p>
                  </a:txBody>
                  <a:tcPr marL="3451" marR="3451" marT="3451" marB="0" vert="vert270" anchor="b"/>
                </a:tc>
                <a:tc>
                  <a:txBody>
                    <a:bodyPr/>
                    <a:lstStyle/>
                    <a:p>
                      <a:pPr algn="r" fontAlgn="b"/>
                      <a:r>
                        <a:rPr lang="en-US" sz="400" u="none" strike="noStrike">
                          <a:effectLst/>
                        </a:rPr>
                        <a:t>One Time Project</a:t>
                      </a:r>
                      <a:endParaRPr lang="en-US" sz="400" b="1" i="0" u="none" strike="noStrike">
                        <a:effectLst/>
                        <a:latin typeface="Arial Narrow"/>
                      </a:endParaRPr>
                    </a:p>
                  </a:txBody>
                  <a:tcPr marL="3451" marR="3451" marT="3451" marB="0" vert="vert270" anchor="b"/>
                </a:tc>
                <a:tc>
                  <a:txBody>
                    <a:bodyPr/>
                    <a:lstStyle/>
                    <a:p>
                      <a:pPr algn="r" fontAlgn="b"/>
                      <a:r>
                        <a:rPr lang="en-US" sz="400" u="none" strike="noStrike">
                          <a:effectLst/>
                        </a:rPr>
                        <a:t>Priority</a:t>
                      </a:r>
                      <a:endParaRPr lang="en-US" sz="400" b="1" i="0" u="none" strike="noStrike">
                        <a:effectLst/>
                        <a:latin typeface="Arial Narrow"/>
                      </a:endParaRPr>
                    </a:p>
                  </a:txBody>
                  <a:tcPr marL="3451" marR="3451" marT="3451" marB="0" vert="vert270" anchor="b"/>
                </a:tc>
                <a:tc>
                  <a:txBody>
                    <a:bodyPr/>
                    <a:lstStyle/>
                    <a:p>
                      <a:pPr algn="l" fontAlgn="b"/>
                      <a:r>
                        <a:rPr lang="en-US" sz="400" u="none" strike="noStrike">
                          <a:effectLst/>
                        </a:rPr>
                        <a:t>Description of Requested Expenditure</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 2009/10 Actuals </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 2010/11 Actuals </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 2011/12 Actuals </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 2012/13 Budget </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 TOTAL 2013/14 Request </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Link to Program Review Substantiated Goal</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Link to College Goals</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Request Link to Strategic Plan Initiative/ Goal #</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Justification for Expenditure</a:t>
                      </a:r>
                      <a:endParaRPr lang="en-US" sz="400" b="1" i="0" u="none" strike="noStrike">
                        <a:effectLst/>
                        <a:latin typeface="Arial"/>
                      </a:endParaRPr>
                    </a:p>
                  </a:txBody>
                  <a:tcPr marL="3451" marR="3451" marT="3451" marB="0" anchor="b"/>
                </a:tc>
              </a:tr>
              <a:tr h="65359">
                <a:tc>
                  <a:txBody>
                    <a:bodyPr/>
                    <a:lstStyle/>
                    <a:p>
                      <a:pPr algn="r" fontAlgn="b"/>
                      <a:r>
                        <a:rPr lang="en-US" sz="300" u="none" strike="noStrike">
                          <a:effectLst/>
                        </a:rPr>
                        <a:t>92310</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Student Workers</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r" fontAlgn="b"/>
                      <a:r>
                        <a:rPr lang="en-US" sz="300" u="none" strike="noStrike">
                          <a:effectLst/>
                        </a:rPr>
                        <a:t>2</a:t>
                      </a:r>
                      <a:endParaRPr lang="en-US" sz="300" b="0" i="0" u="none" strike="noStrike">
                        <a:solidFill>
                          <a:srgbClr val="FF0000"/>
                        </a:solidFill>
                        <a:effectLst/>
                        <a:latin typeface="Arial"/>
                      </a:endParaRPr>
                    </a:p>
                  </a:txBody>
                  <a:tcPr marL="3451" marR="3451" marT="3451" marB="0" anchor="b"/>
                </a:tc>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11,433 </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3,528 </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1,792 </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7,548 </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2,000 </a:t>
                      </a:r>
                      <a:endParaRPr lang="en-US" sz="300" b="0" i="0" u="none" strike="noStrike">
                        <a:solidFill>
                          <a:srgbClr val="FF0000"/>
                        </a:solidFill>
                        <a:effectLst/>
                        <a:latin typeface="Arial"/>
                      </a:endParaRPr>
                    </a:p>
                  </a:txBody>
                  <a:tcPr marL="3451" marR="3451" marT="3451" marB="0" anchor="b"/>
                </a:tc>
                <a:tc>
                  <a:txBody>
                    <a:bodyPr/>
                    <a:lstStyle/>
                    <a:p>
                      <a:pPr algn="ctr" fontAlgn="b"/>
                      <a:r>
                        <a:rPr lang="en-US" sz="300" u="none" strike="noStrike">
                          <a:effectLst/>
                        </a:rPr>
                        <a:t> Y </a:t>
                      </a:r>
                      <a:endParaRPr lang="en-US" sz="300" b="0" i="0" u="none" strike="noStrike">
                        <a:solidFill>
                          <a:srgbClr val="FF0000"/>
                        </a:solidFill>
                        <a:effectLst/>
                        <a:latin typeface="Arial"/>
                      </a:endParaRPr>
                    </a:p>
                  </a:txBody>
                  <a:tcPr marL="3451" marR="3451" marT="3451" marB="0" anchor="b"/>
                </a:tc>
                <a:tc>
                  <a:txBody>
                    <a:bodyPr/>
                    <a:lstStyle/>
                    <a:p>
                      <a:pPr algn="l" fontAlgn="b"/>
                      <a:r>
                        <a:rPr lang="en-US" sz="300" u="none" strike="noStrike">
                          <a:effectLst/>
                        </a:rPr>
                        <a:t> </a:t>
                      </a:r>
                      <a:endParaRPr lang="en-US" sz="300" b="0" i="0" u="none" strike="noStrike">
                        <a:solidFill>
                          <a:srgbClr val="FF0000"/>
                        </a:solidFill>
                        <a:effectLst/>
                        <a:latin typeface="Arial"/>
                      </a:endParaRPr>
                    </a:p>
                  </a:txBody>
                  <a:tcPr marL="3451" marR="3451" marT="3451" marB="0" anchor="b"/>
                </a:tc>
                <a:tc>
                  <a:txBody>
                    <a:bodyPr/>
                    <a:lstStyle/>
                    <a:p>
                      <a:pPr algn="l" fontAlgn="t"/>
                      <a:r>
                        <a:rPr lang="en-US" sz="300" u="none" strike="noStrike">
                          <a:effectLst/>
                        </a:rPr>
                        <a:t>1.1; 1.4; 2.1</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Support PIO coverage at all RC events</a:t>
                      </a:r>
                      <a:endParaRPr lang="en-US" sz="300" b="0" i="0" u="none" strike="noStrike">
                        <a:solidFill>
                          <a:srgbClr val="FF0000"/>
                        </a:solidFill>
                        <a:effectLst/>
                        <a:latin typeface="Arial"/>
                      </a:endParaRPr>
                    </a:p>
                  </a:txBody>
                  <a:tcPr marL="3451" marR="3451" marT="3451" marB="0"/>
                </a:tc>
              </a:tr>
              <a:tr h="65359">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dirty="0">
                          <a:effectLst/>
                        </a:rPr>
                        <a:t> </a:t>
                      </a:r>
                      <a:r>
                        <a:rPr lang="en-US" sz="300" u="none" strike="noStrike" dirty="0" smtClean="0">
                          <a:effectLst/>
                        </a:rPr>
                        <a:t>E:\Reedley College\13-14 Budget Master Worksheet.xlsx</a:t>
                      </a:r>
                      <a:endParaRPr lang="en-US" sz="300" b="0" i="0" u="none" strike="noStrike" dirty="0">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a:endParaRPr>
                    </a:p>
                  </a:txBody>
                  <a:tcPr marL="3451" marR="3451" marT="3451" marB="0"/>
                </a:tc>
              </a:tr>
              <a:tr h="65359">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dirty="0">
                          <a:effectLst/>
                        </a:rPr>
                        <a:t> </a:t>
                      </a:r>
                      <a:endParaRPr lang="en-US" sz="300" b="0" i="0" u="none" strike="noStrike" dirty="0">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a:endParaRPr>
                    </a:p>
                  </a:txBody>
                  <a:tcPr marL="3451" marR="3451" marT="3451" marB="0"/>
                </a:tc>
              </a:tr>
              <a:tr h="65359">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a:endParaRPr>
                    </a:p>
                  </a:txBody>
                  <a:tcPr marL="3451" marR="3451" marT="3451" marB="0"/>
                </a:tc>
              </a:tr>
              <a:tr h="139680">
                <a:tc>
                  <a:txBody>
                    <a:bodyPr/>
                    <a:lstStyle/>
                    <a:p>
                      <a:pPr algn="l" fontAlgn="b"/>
                      <a:r>
                        <a:rPr lang="en-US" sz="400" u="none" strike="noStrike">
                          <a:effectLst/>
                        </a:rPr>
                        <a:t> </a:t>
                      </a:r>
                      <a:endParaRPr lang="en-US" sz="400" b="0" i="0" u="none" strike="noStrike">
                        <a:effectLst/>
                        <a:latin typeface="Arial"/>
                      </a:endParaRPr>
                    </a:p>
                  </a:txBody>
                  <a:tcPr marL="3451" marR="3451" marT="3451" marB="0" anchor="b"/>
                </a:tc>
                <a:tc>
                  <a:txBody>
                    <a:bodyPr/>
                    <a:lstStyle/>
                    <a:p>
                      <a:pPr algn="r" fontAlgn="b"/>
                      <a:r>
                        <a:rPr lang="en-US" sz="400" u="none" strike="noStrike">
                          <a:effectLst/>
                        </a:rPr>
                        <a:t>Subtotal of Temporary Labor/Benefits </a:t>
                      </a:r>
                      <a:endParaRPr lang="en-US" sz="400" b="1" i="0" u="none" strike="noStrike">
                        <a:effectLst/>
                        <a:latin typeface="Arial Narrow"/>
                      </a:endParaRPr>
                    </a:p>
                  </a:txBody>
                  <a:tcPr marL="3451" marR="3451" marT="3451" marB="0" anchor="b"/>
                </a:tc>
                <a:tc>
                  <a:txBody>
                    <a:bodyPr/>
                    <a:lstStyle/>
                    <a:p>
                      <a:pPr algn="r" fontAlgn="b"/>
                      <a:r>
                        <a:rPr lang="en-US" sz="400" u="none" strike="noStrike">
                          <a:effectLst/>
                        </a:rPr>
                        <a:t> </a:t>
                      </a:r>
                      <a:endParaRPr lang="en-US" sz="400" b="1" i="0" u="none" strike="noStrike">
                        <a:effectLst/>
                        <a:latin typeface="Arial Narrow"/>
                      </a:endParaRPr>
                    </a:p>
                  </a:txBody>
                  <a:tcPr marL="3451" marR="3451" marT="3451" marB="0" anchor="b"/>
                </a:tc>
                <a:tc>
                  <a:txBody>
                    <a:bodyPr/>
                    <a:lstStyle/>
                    <a:p>
                      <a:pPr algn="r" fontAlgn="b"/>
                      <a:r>
                        <a:rPr lang="en-US" sz="400" u="none" strike="noStrike">
                          <a:effectLst/>
                        </a:rPr>
                        <a:t> </a:t>
                      </a:r>
                      <a:endParaRPr lang="en-US" sz="400" b="1" i="0" u="none" strike="noStrike">
                        <a:effectLst/>
                        <a:latin typeface="Arial Narrow"/>
                      </a:endParaRPr>
                    </a:p>
                  </a:txBody>
                  <a:tcPr marL="3451" marR="3451" marT="3451" marB="0" anchor="b"/>
                </a:tc>
                <a:tc>
                  <a:txBody>
                    <a:bodyPr/>
                    <a:lstStyle/>
                    <a:p>
                      <a:pPr algn="r" fontAlgn="b"/>
                      <a:r>
                        <a:rPr lang="en-US" sz="400" u="none" strike="noStrike">
                          <a:effectLst/>
                        </a:rPr>
                        <a:t> </a:t>
                      </a:r>
                      <a:endParaRPr lang="en-US" sz="400" b="1" i="0" u="none" strike="noStrike">
                        <a:solidFill>
                          <a:srgbClr val="FF0000"/>
                        </a:solidFill>
                        <a:effectLst/>
                        <a:latin typeface="Arial Narrow"/>
                      </a:endParaRPr>
                    </a:p>
                  </a:txBody>
                  <a:tcPr marL="3451" marR="3451" marT="3451" marB="0" anchor="b"/>
                </a:tc>
                <a:tc>
                  <a:txBody>
                    <a:bodyPr/>
                    <a:lstStyle/>
                    <a:p>
                      <a:pPr algn="r" fontAlgn="b"/>
                      <a:r>
                        <a:rPr lang="en-US" sz="400" u="none" strike="noStrike">
                          <a:effectLst/>
                        </a:rPr>
                        <a:t> </a:t>
                      </a:r>
                      <a:endParaRPr lang="en-US" sz="400" b="1" i="0" u="none" strike="noStrike">
                        <a:effectLst/>
                        <a:latin typeface="Arial Narrow"/>
                      </a:endParaRPr>
                    </a:p>
                  </a:txBody>
                  <a:tcPr marL="3451" marR="3451" marT="3451" marB="0" anchor="b"/>
                </a:tc>
                <a:tc>
                  <a:txBody>
                    <a:bodyPr/>
                    <a:lstStyle/>
                    <a:p>
                      <a:pPr algn="l" fontAlgn="b"/>
                      <a:r>
                        <a:rPr lang="en-US" sz="400" u="none" strike="noStrike">
                          <a:effectLst/>
                        </a:rPr>
                        <a:t>    11,433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3,528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1,792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7,548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2,000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a:t>
                      </a:r>
                      <a:endParaRPr lang="en-US" sz="400" b="1" i="0" u="none" strike="noStrike">
                        <a:effectLst/>
                        <a:latin typeface="Arial"/>
                      </a:endParaRPr>
                    </a:p>
                  </a:txBody>
                  <a:tcPr marL="3451" marR="3451" marT="3451" marB="0" anchor="b"/>
                </a:tc>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r>
              <a:tr h="71762">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solidFill>
                          <a:srgbClr val="FF0000"/>
                        </a:solidFill>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ctr" fontAlgn="b"/>
                      <a:r>
                        <a:rPr lang="en-US" sz="400" u="none" strike="noStrike">
                          <a:effectLst/>
                        </a:rPr>
                        <a:t> </a:t>
                      </a:r>
                      <a:endParaRPr lang="en-US" sz="400" b="1"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r>
              <a:tr h="479266">
                <a:tc>
                  <a:txBody>
                    <a:bodyPr/>
                    <a:lstStyle/>
                    <a:p>
                      <a:pPr algn="ctr" fontAlgn="b"/>
                      <a:r>
                        <a:rPr lang="en-US" sz="400" u="none" strike="noStrike">
                          <a:effectLst/>
                        </a:rPr>
                        <a:t>4000's Accts</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Supplies, Food, Materials</a:t>
                      </a:r>
                      <a:endParaRPr lang="en-US" sz="400" b="1" i="0" u="none" strike="noStrike">
                        <a:effectLst/>
                        <a:latin typeface="Arial Narrow"/>
                      </a:endParaRPr>
                    </a:p>
                  </a:txBody>
                  <a:tcPr marL="3451" marR="3451" marT="3451" marB="0" anchor="b"/>
                </a:tc>
                <a:tc>
                  <a:txBody>
                    <a:bodyPr/>
                    <a:lstStyle/>
                    <a:p>
                      <a:pPr algn="l" fontAlgn="b"/>
                      <a:r>
                        <a:rPr lang="en-US" sz="400" u="none" strike="noStrike">
                          <a:effectLst/>
                        </a:rPr>
                        <a:t> </a:t>
                      </a:r>
                      <a:endParaRPr lang="en-US" sz="400" b="1" i="0" u="none" strike="noStrike">
                        <a:effectLst/>
                        <a:latin typeface="Arial Narrow"/>
                      </a:endParaRPr>
                    </a:p>
                  </a:txBody>
                  <a:tcPr marL="3451" marR="3451" marT="3451" marB="0" anchor="b"/>
                </a:tc>
                <a:tc>
                  <a:txBody>
                    <a:bodyPr/>
                    <a:lstStyle/>
                    <a:p>
                      <a:pPr algn="l" fontAlgn="b"/>
                      <a:r>
                        <a:rPr lang="en-US" sz="400" u="none" strike="noStrike">
                          <a:effectLst/>
                        </a:rPr>
                        <a:t> </a:t>
                      </a:r>
                      <a:endParaRPr lang="en-US" sz="400" b="1" i="0" u="none" strike="noStrike">
                        <a:effectLst/>
                        <a:latin typeface="Arial Narrow"/>
                      </a:endParaRPr>
                    </a:p>
                  </a:txBody>
                  <a:tcPr marL="3451" marR="3451" marT="3451" marB="0" anchor="b"/>
                </a:tc>
                <a:tc>
                  <a:txBody>
                    <a:bodyPr/>
                    <a:lstStyle/>
                    <a:p>
                      <a:pPr algn="l" fontAlgn="b"/>
                      <a:r>
                        <a:rPr lang="en-US" sz="400" u="none" strike="noStrike">
                          <a:effectLst/>
                        </a:rPr>
                        <a:t> </a:t>
                      </a:r>
                      <a:endParaRPr lang="en-US" sz="400" b="1" i="0" u="none" strike="noStrike">
                        <a:solidFill>
                          <a:srgbClr val="FF0000"/>
                        </a:solidFill>
                        <a:effectLst/>
                        <a:latin typeface="Arial Narrow"/>
                      </a:endParaRPr>
                    </a:p>
                  </a:txBody>
                  <a:tcPr marL="3451" marR="3451" marT="3451" marB="0" anchor="b"/>
                </a:tc>
                <a:tc>
                  <a:txBody>
                    <a:bodyPr/>
                    <a:lstStyle/>
                    <a:p>
                      <a:pPr algn="l" fontAlgn="b"/>
                      <a:r>
                        <a:rPr lang="en-US" sz="400" u="none" strike="noStrike" dirty="0">
                          <a:effectLst/>
                        </a:rPr>
                        <a:t>Description of Requested Expenditure</a:t>
                      </a:r>
                      <a:endParaRPr lang="en-US" sz="400" b="1" i="0" u="none" strike="noStrike" dirty="0">
                        <a:effectLst/>
                        <a:latin typeface="Arial Narrow"/>
                      </a:endParaRPr>
                    </a:p>
                  </a:txBody>
                  <a:tcPr marL="3451" marR="3451" marT="3451" marB="0" anchor="b"/>
                </a:tc>
                <a:tc>
                  <a:txBody>
                    <a:bodyPr/>
                    <a:lstStyle/>
                    <a:p>
                      <a:pPr algn="ctr" fontAlgn="b"/>
                      <a:r>
                        <a:rPr lang="en-US" sz="400" u="none" strike="noStrike">
                          <a:effectLst/>
                        </a:rPr>
                        <a:t> 2009/10 Actuals </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 2010/11 Actuals </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 2011/12 Actuals </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 2012/13 Budget </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 TOTAL 2013/14 Request </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Link to Program Review Substantiated Goal</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Link to College Goals</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Request Link to Strategic Plan Initiative/ Goal #</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Justification for Expenditure</a:t>
                      </a:r>
                      <a:endParaRPr lang="en-US" sz="400" b="1" i="0" u="none" strike="noStrike">
                        <a:effectLst/>
                        <a:latin typeface="Arial"/>
                      </a:endParaRPr>
                    </a:p>
                  </a:txBody>
                  <a:tcPr marL="3451" marR="3451" marT="3451" marB="0" anchor="b"/>
                </a:tc>
              </a:tr>
              <a:tr h="105721">
                <a:tc>
                  <a:txBody>
                    <a:bodyPr/>
                    <a:lstStyle/>
                    <a:p>
                      <a:pPr algn="r" fontAlgn="b"/>
                      <a:r>
                        <a:rPr lang="en-US" sz="300" u="none" strike="noStrike">
                          <a:effectLst/>
                        </a:rPr>
                        <a:t>94410</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Office Supplies</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r" fontAlgn="b"/>
                      <a:r>
                        <a:rPr lang="en-US" sz="300" u="none" strike="noStrike">
                          <a:effectLst/>
                        </a:rPr>
                        <a:t>1</a:t>
                      </a:r>
                      <a:endParaRPr lang="en-US" sz="300" b="0" i="0" u="none" strike="noStrike">
                        <a:solidFill>
                          <a:srgbClr val="FF0000"/>
                        </a:solidFill>
                        <a:effectLst/>
                        <a:latin typeface="Arial"/>
                      </a:endParaRPr>
                    </a:p>
                  </a:txBody>
                  <a:tcPr marL="3451" marR="3451" marT="3451" marB="0" anchor="b"/>
                </a:tc>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244 </a:t>
                      </a:r>
                      <a:endParaRPr lang="en-US" sz="300" b="0" i="0" u="none" strike="noStrike">
                        <a:effectLst/>
                        <a:latin typeface="Arial"/>
                      </a:endParaRPr>
                    </a:p>
                  </a:txBody>
                  <a:tcPr marL="3451" marR="3451" marT="3451" marB="0" anchor="b"/>
                </a:tc>
                <a:tc>
                  <a:txBody>
                    <a:bodyPr/>
                    <a:lstStyle/>
                    <a:p>
                      <a:pPr algn="l" fontAlgn="t"/>
                      <a:r>
                        <a:rPr lang="en-US" sz="300" u="none" strike="noStrike">
                          <a:effectLst/>
                        </a:rPr>
                        <a:t>            617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322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500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750 </a:t>
                      </a:r>
                      <a:endParaRPr lang="en-US" sz="300" b="0" i="0" u="none" strike="noStrike">
                        <a:solidFill>
                          <a:srgbClr val="FF0000"/>
                        </a:solidFill>
                        <a:effectLst/>
                        <a:latin typeface="Arial Narrow"/>
                      </a:endParaRPr>
                    </a:p>
                  </a:txBody>
                  <a:tcPr marL="3451" marR="3451" marT="3451" marB="0"/>
                </a:tc>
                <a:tc>
                  <a:txBody>
                    <a:bodyPr/>
                    <a:lstStyle/>
                    <a:p>
                      <a:pPr algn="ctr" fontAlgn="t"/>
                      <a:r>
                        <a:rPr lang="en-US" sz="300" u="none" strike="noStrike">
                          <a:effectLst/>
                        </a:rPr>
                        <a:t> Y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1.1; 1.4; 2.1</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Pens, paper, ink cartridges, film, and misc office supplies to supprt PIO office</a:t>
                      </a:r>
                      <a:endParaRPr lang="en-US" sz="300" b="0" i="0" u="none" strike="noStrike">
                        <a:solidFill>
                          <a:srgbClr val="FF0000"/>
                        </a:solidFill>
                        <a:effectLst/>
                        <a:latin typeface="Arial"/>
                      </a:endParaRPr>
                    </a:p>
                  </a:txBody>
                  <a:tcPr marL="3451" marR="3451" marT="3451" marB="0"/>
                </a:tc>
              </a:tr>
              <a:tr h="65359">
                <a:tc>
                  <a:txBody>
                    <a:bodyPr/>
                    <a:lstStyle/>
                    <a:p>
                      <a:pPr algn="r" fontAlgn="b"/>
                      <a:r>
                        <a:rPr lang="en-US" sz="300" u="none" strike="noStrike">
                          <a:effectLst/>
                        </a:rPr>
                        <a:t>94410</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Office Supplies</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L</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a:t>
                      </a:r>
                      <a:endParaRPr lang="en-US" sz="300" b="0" i="0" u="none" strike="noStrike">
                        <a:solidFill>
                          <a:srgbClr val="FF0000"/>
                        </a:solidFill>
                        <a:effectLst/>
                        <a:latin typeface="Arial"/>
                      </a:endParaRPr>
                    </a:p>
                  </a:txBody>
                  <a:tcPr marL="3451" marR="3451" marT="3451" marB="0" anchor="b"/>
                </a:tc>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250 </a:t>
                      </a:r>
                      <a:endParaRPr lang="en-US" sz="300" b="0" i="0" u="none" strike="noStrike">
                        <a:effectLst/>
                        <a:latin typeface="Arial"/>
                      </a:endParaRPr>
                    </a:p>
                  </a:txBody>
                  <a:tcPr marL="3451" marR="3451" marT="3451" marB="0" anchor="b"/>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17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ctr"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a:endParaRPr>
                    </a:p>
                  </a:txBody>
                  <a:tcPr marL="3451" marR="3451" marT="3451" marB="0"/>
                </a:tc>
              </a:tr>
              <a:tr h="105721">
                <a:tc>
                  <a:txBody>
                    <a:bodyPr/>
                    <a:lstStyle/>
                    <a:p>
                      <a:pPr algn="r" fontAlgn="b"/>
                      <a:r>
                        <a:rPr lang="en-US" sz="300" u="none" strike="noStrike">
                          <a:effectLst/>
                        </a:rPr>
                        <a:t>94490</a:t>
                      </a:r>
                      <a:endParaRPr lang="en-US" sz="300" b="0" i="0" u="none" strike="noStrike">
                        <a:effectLst/>
                        <a:latin typeface="Arial"/>
                      </a:endParaRPr>
                    </a:p>
                  </a:txBody>
                  <a:tcPr marL="3451" marR="3451" marT="3451" marB="0" anchor="b"/>
                </a:tc>
                <a:tc>
                  <a:txBody>
                    <a:bodyPr/>
                    <a:lstStyle/>
                    <a:p>
                      <a:pPr algn="l" fontAlgn="t"/>
                      <a:r>
                        <a:rPr lang="en-US" sz="300" u="none" strike="noStrike">
                          <a:effectLst/>
                        </a:rPr>
                        <a:t>Other Supplies</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r" fontAlgn="t"/>
                      <a:r>
                        <a:rPr lang="en-US" sz="300" u="none" strike="noStrike">
                          <a:effectLst/>
                        </a:rPr>
                        <a:t>2</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645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1,499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2,211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5,000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1,500 </a:t>
                      </a:r>
                      <a:endParaRPr lang="en-US" sz="300" b="0" i="0" u="none" strike="noStrike">
                        <a:solidFill>
                          <a:srgbClr val="FF0000"/>
                        </a:solidFill>
                        <a:effectLst/>
                        <a:latin typeface="Arial Narrow"/>
                      </a:endParaRPr>
                    </a:p>
                  </a:txBody>
                  <a:tcPr marL="3451" marR="3451" marT="3451" marB="0"/>
                </a:tc>
                <a:tc>
                  <a:txBody>
                    <a:bodyPr/>
                    <a:lstStyle/>
                    <a:p>
                      <a:pPr algn="ctr" fontAlgn="t"/>
                      <a:r>
                        <a:rPr lang="en-US" sz="300" u="none" strike="noStrike">
                          <a:effectLst/>
                        </a:rPr>
                        <a:t> Y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1.1; 1.4; 2.1</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Special events needs (Fresno Fair, Back to School Night) to promote RC</a:t>
                      </a:r>
                      <a:endParaRPr lang="en-US" sz="300" b="0" i="0" u="none" strike="noStrike">
                        <a:solidFill>
                          <a:srgbClr val="FF0000"/>
                        </a:solidFill>
                        <a:effectLst/>
                        <a:latin typeface="Arial"/>
                      </a:endParaRPr>
                    </a:p>
                  </a:txBody>
                  <a:tcPr marL="3451" marR="3451" marT="3451" marB="0"/>
                </a:tc>
              </a:tr>
              <a:tr h="105721">
                <a:tc>
                  <a:txBody>
                    <a:bodyPr/>
                    <a:lstStyle/>
                    <a:p>
                      <a:pPr algn="r" fontAlgn="b"/>
                      <a:r>
                        <a:rPr lang="en-US" sz="300" u="none" strike="noStrike">
                          <a:effectLst/>
                        </a:rPr>
                        <a:t>94510</a:t>
                      </a:r>
                      <a:endParaRPr lang="en-US" sz="300" b="0" i="0" u="none" strike="noStrike">
                        <a:effectLst/>
                        <a:latin typeface="Arial"/>
                      </a:endParaRPr>
                    </a:p>
                  </a:txBody>
                  <a:tcPr marL="3451" marR="3451" marT="3451" marB="0" anchor="b"/>
                </a:tc>
                <a:tc>
                  <a:txBody>
                    <a:bodyPr/>
                    <a:lstStyle/>
                    <a:p>
                      <a:pPr algn="l" fontAlgn="t"/>
                      <a:r>
                        <a:rPr lang="en-US" sz="300" u="none" strike="noStrike">
                          <a:effectLst/>
                        </a:rPr>
                        <a:t>Newspaper</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r" fontAlgn="t"/>
                      <a:r>
                        <a:rPr lang="en-US" sz="300" u="none" strike="noStrike">
                          <a:effectLst/>
                        </a:rPr>
                        <a:t>2</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1,122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612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257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2,000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500 </a:t>
                      </a:r>
                      <a:endParaRPr lang="en-US" sz="300" b="0" i="0" u="none" strike="noStrike">
                        <a:solidFill>
                          <a:srgbClr val="FF0000"/>
                        </a:solidFill>
                        <a:effectLst/>
                        <a:latin typeface="Arial Narrow"/>
                      </a:endParaRPr>
                    </a:p>
                  </a:txBody>
                  <a:tcPr marL="3451" marR="3451" marT="3451" marB="0"/>
                </a:tc>
                <a:tc>
                  <a:txBody>
                    <a:bodyPr/>
                    <a:lstStyle/>
                    <a:p>
                      <a:pPr algn="ctr" fontAlgn="t"/>
                      <a:r>
                        <a:rPr lang="en-US" sz="300" u="none" strike="noStrike">
                          <a:effectLst/>
                        </a:rPr>
                        <a:t> Y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1.1; 1.4; 2.1</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Media coverage for college in local commuity</a:t>
                      </a:r>
                      <a:endParaRPr lang="en-US" sz="300" b="0" i="0" u="none" strike="noStrike">
                        <a:solidFill>
                          <a:srgbClr val="FF0000"/>
                        </a:solidFill>
                        <a:effectLst/>
                        <a:latin typeface="Arial"/>
                      </a:endParaRPr>
                    </a:p>
                  </a:txBody>
                  <a:tcPr marL="3451" marR="3451" marT="3451" marB="0"/>
                </a:tc>
              </a:tr>
              <a:tr h="105721">
                <a:tc>
                  <a:txBody>
                    <a:bodyPr/>
                    <a:lstStyle/>
                    <a:p>
                      <a:pPr algn="r" fontAlgn="b"/>
                      <a:r>
                        <a:rPr lang="en-US" sz="300" u="none" strike="noStrike">
                          <a:effectLst/>
                        </a:rPr>
                        <a:t>94510</a:t>
                      </a:r>
                      <a:endParaRPr lang="en-US" sz="300" b="0" i="0" u="none" strike="noStrike">
                        <a:effectLst/>
                        <a:latin typeface="Arial"/>
                      </a:endParaRPr>
                    </a:p>
                  </a:txBody>
                  <a:tcPr marL="3451" marR="3451" marT="3451" marB="0" anchor="b"/>
                </a:tc>
                <a:tc>
                  <a:txBody>
                    <a:bodyPr/>
                    <a:lstStyle/>
                    <a:p>
                      <a:pPr algn="l" fontAlgn="t"/>
                      <a:r>
                        <a:rPr lang="en-US" sz="300" u="none" strike="noStrike">
                          <a:effectLst/>
                        </a:rPr>
                        <a:t>Newspaper</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L</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r" fontAlgn="t"/>
                      <a:r>
                        <a:rPr lang="en-US" sz="300" u="none" strike="noStrike">
                          <a:effectLst/>
                        </a:rPr>
                        <a:t>3</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97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758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1,163 </a:t>
                      </a:r>
                      <a:endParaRPr lang="en-US" sz="300" b="0" i="0" u="none" strike="noStrike">
                        <a:effectLst/>
                        <a:latin typeface="Arial Narrow"/>
                      </a:endParaRPr>
                    </a:p>
                  </a:txBody>
                  <a:tcPr marL="3451" marR="3451" marT="3451" marB="0"/>
                </a:tc>
                <a:tc>
                  <a:txBody>
                    <a:bodyPr/>
                    <a:lstStyle/>
                    <a:p>
                      <a:pPr algn="l" fontAlgn="t"/>
                      <a:endParaRPr lang="en-US" sz="300" b="0" i="0" u="none" strike="noStrike">
                        <a:effectLst/>
                        <a:latin typeface="Arial Narrow"/>
                      </a:endParaRPr>
                    </a:p>
                  </a:txBody>
                  <a:tcPr marL="3451" marR="3451" marT="3451" marB="0"/>
                </a:tc>
                <a:tc>
                  <a:txBody>
                    <a:bodyPr/>
                    <a:lstStyle/>
                    <a:p>
                      <a:pPr algn="l" fontAlgn="t"/>
                      <a:r>
                        <a:rPr lang="en-US" sz="300" u="none" strike="noStrike">
                          <a:effectLst/>
                        </a:rPr>
                        <a:t>                     250 </a:t>
                      </a:r>
                      <a:endParaRPr lang="en-US" sz="300" b="0" i="0" u="none" strike="noStrike">
                        <a:solidFill>
                          <a:srgbClr val="FF0000"/>
                        </a:solidFill>
                        <a:effectLst/>
                        <a:latin typeface="Arial Narrow"/>
                      </a:endParaRPr>
                    </a:p>
                  </a:txBody>
                  <a:tcPr marL="3451" marR="3451" marT="3451" marB="0"/>
                </a:tc>
                <a:tc>
                  <a:txBody>
                    <a:bodyPr/>
                    <a:lstStyle/>
                    <a:p>
                      <a:pPr algn="ctr" fontAlgn="t"/>
                      <a:r>
                        <a:rPr lang="en-US" sz="300" u="none" strike="noStrike">
                          <a:effectLst/>
                        </a:rPr>
                        <a:t> Y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1.1; 1.4; 2.1</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Expand media coverage to outlying communities PR for RC</a:t>
                      </a:r>
                      <a:endParaRPr lang="en-US" sz="300" b="0" i="0" u="none" strike="noStrike">
                        <a:solidFill>
                          <a:srgbClr val="FF0000"/>
                        </a:solidFill>
                        <a:effectLst/>
                        <a:latin typeface="Arial"/>
                      </a:endParaRPr>
                    </a:p>
                  </a:txBody>
                  <a:tcPr marL="3451" marR="3451" marT="3451" marB="0"/>
                </a:tc>
              </a:tr>
              <a:tr h="71762">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400" u="none" strike="noStrike">
                          <a:effectLst/>
                        </a:rPr>
                        <a:t> </a:t>
                      </a:r>
                      <a:endParaRPr lang="en-US" sz="4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a:endParaRPr>
                    </a:p>
                  </a:txBody>
                  <a:tcPr marL="3451" marR="3451" marT="3451" marB="0"/>
                </a:tc>
              </a:tr>
              <a:tr h="71762">
                <a:tc>
                  <a:txBody>
                    <a:bodyPr/>
                    <a:lstStyle/>
                    <a:p>
                      <a:pPr algn="l" fontAlgn="b"/>
                      <a:r>
                        <a:rPr lang="en-US" sz="400" u="none" strike="noStrike">
                          <a:effectLst/>
                        </a:rPr>
                        <a:t> </a:t>
                      </a:r>
                      <a:endParaRPr lang="en-US" sz="400" b="0" i="0" u="none" strike="noStrike">
                        <a:effectLst/>
                        <a:latin typeface="Arial"/>
                      </a:endParaRPr>
                    </a:p>
                  </a:txBody>
                  <a:tcPr marL="3451" marR="3451" marT="3451" marB="0" anchor="b"/>
                </a:tc>
                <a:tc>
                  <a:txBody>
                    <a:bodyPr/>
                    <a:lstStyle/>
                    <a:p>
                      <a:pPr algn="r" fontAlgn="b"/>
                      <a:r>
                        <a:rPr lang="en-US" sz="400" u="none" strike="noStrike">
                          <a:effectLst/>
                        </a:rPr>
                        <a:t>Subtotal of Supplies</a:t>
                      </a:r>
                      <a:endParaRPr lang="en-US" sz="400" b="1" i="0" u="none" strike="noStrike">
                        <a:effectLst/>
                        <a:latin typeface="Arial Narrow"/>
                      </a:endParaRPr>
                    </a:p>
                  </a:txBody>
                  <a:tcPr marL="3451" marR="3451" marT="3451" marB="0" anchor="b"/>
                </a:tc>
                <a:tc>
                  <a:txBody>
                    <a:bodyPr/>
                    <a:lstStyle/>
                    <a:p>
                      <a:pPr algn="r" fontAlgn="b"/>
                      <a:r>
                        <a:rPr lang="en-US" sz="400" u="none" strike="noStrike">
                          <a:effectLst/>
                        </a:rPr>
                        <a:t> </a:t>
                      </a:r>
                      <a:endParaRPr lang="en-US" sz="400" b="1" i="0" u="none" strike="noStrike">
                        <a:effectLst/>
                        <a:latin typeface="Arial Narrow"/>
                      </a:endParaRPr>
                    </a:p>
                  </a:txBody>
                  <a:tcPr marL="3451" marR="3451" marT="3451" marB="0" anchor="b"/>
                </a:tc>
                <a:tc>
                  <a:txBody>
                    <a:bodyPr/>
                    <a:lstStyle/>
                    <a:p>
                      <a:pPr algn="r" fontAlgn="b"/>
                      <a:r>
                        <a:rPr lang="en-US" sz="400" u="none" strike="noStrike">
                          <a:effectLst/>
                        </a:rPr>
                        <a:t> </a:t>
                      </a:r>
                      <a:endParaRPr lang="en-US" sz="400" b="1" i="0" u="none" strike="noStrike">
                        <a:effectLst/>
                        <a:latin typeface="Arial Narrow"/>
                      </a:endParaRPr>
                    </a:p>
                  </a:txBody>
                  <a:tcPr marL="3451" marR="3451" marT="3451" marB="0" anchor="b"/>
                </a:tc>
                <a:tc>
                  <a:txBody>
                    <a:bodyPr/>
                    <a:lstStyle/>
                    <a:p>
                      <a:pPr algn="r" fontAlgn="b"/>
                      <a:r>
                        <a:rPr lang="en-US" sz="400" u="none" strike="noStrike">
                          <a:effectLst/>
                        </a:rPr>
                        <a:t> </a:t>
                      </a:r>
                      <a:endParaRPr lang="en-US" sz="400" b="1" i="0" u="none" strike="noStrike">
                        <a:solidFill>
                          <a:srgbClr val="FF0000"/>
                        </a:solidFill>
                        <a:effectLst/>
                        <a:latin typeface="Arial Narrow"/>
                      </a:endParaRPr>
                    </a:p>
                  </a:txBody>
                  <a:tcPr marL="3451" marR="3451" marT="3451" marB="0" anchor="b"/>
                </a:tc>
                <a:tc>
                  <a:txBody>
                    <a:bodyPr/>
                    <a:lstStyle/>
                    <a:p>
                      <a:pPr algn="r" fontAlgn="b"/>
                      <a:r>
                        <a:rPr lang="en-US" sz="400" u="none" strike="noStrike">
                          <a:effectLst/>
                        </a:rPr>
                        <a:t> </a:t>
                      </a:r>
                      <a:endParaRPr lang="en-US" sz="400" b="1" i="0" u="none" strike="noStrike">
                        <a:effectLst/>
                        <a:latin typeface="Arial Narrow"/>
                      </a:endParaRPr>
                    </a:p>
                  </a:txBody>
                  <a:tcPr marL="3451" marR="3451" marT="3451" marB="0" anchor="b"/>
                </a:tc>
                <a:tc>
                  <a:txBody>
                    <a:bodyPr/>
                    <a:lstStyle/>
                    <a:p>
                      <a:pPr algn="l" fontAlgn="b"/>
                      <a:r>
                        <a:rPr lang="en-US" sz="400" u="none" strike="noStrike">
                          <a:effectLst/>
                        </a:rPr>
                        <a:t>      2,358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3,486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3,953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7,517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3,000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a:t>
                      </a:r>
                      <a:endParaRPr lang="en-US" sz="400" b="0" i="0" u="none" strike="noStrike">
                        <a:effectLst/>
                        <a:latin typeface="Arial"/>
                      </a:endParaRPr>
                    </a:p>
                  </a:txBody>
                  <a:tcPr marL="3451" marR="3451" marT="3451" marB="0" anchor="b"/>
                </a:tc>
              </a:tr>
              <a:tr h="71762">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solidFill>
                          <a:srgbClr val="FF0000"/>
                        </a:solidFill>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r>
              <a:tr h="479266">
                <a:tc>
                  <a:txBody>
                    <a:bodyPr/>
                    <a:lstStyle/>
                    <a:p>
                      <a:pPr algn="ctr" fontAlgn="b"/>
                      <a:r>
                        <a:rPr lang="en-US" sz="400" u="none" strike="noStrike">
                          <a:effectLst/>
                        </a:rPr>
                        <a:t>5000's Accts</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Services, travel, guest speakers, memberships/dues</a:t>
                      </a:r>
                      <a:endParaRPr lang="en-US" sz="400" b="1" i="0" u="none" strike="noStrike">
                        <a:effectLst/>
                        <a:latin typeface="Arial Narrow"/>
                      </a:endParaRPr>
                    </a:p>
                  </a:txBody>
                  <a:tcPr marL="3451" marR="3451" marT="3451" marB="0" anchor="b"/>
                </a:tc>
                <a:tc>
                  <a:txBody>
                    <a:bodyPr/>
                    <a:lstStyle/>
                    <a:p>
                      <a:pPr algn="l" fontAlgn="b"/>
                      <a:r>
                        <a:rPr lang="en-US" sz="400" u="none" strike="noStrike">
                          <a:effectLst/>
                        </a:rPr>
                        <a:t> </a:t>
                      </a:r>
                      <a:endParaRPr lang="en-US" sz="400" b="1" i="0" u="none" strike="noStrike">
                        <a:effectLst/>
                        <a:latin typeface="Arial Narrow"/>
                      </a:endParaRPr>
                    </a:p>
                  </a:txBody>
                  <a:tcPr marL="3451" marR="3451" marT="3451" marB="0" anchor="b"/>
                </a:tc>
                <a:tc>
                  <a:txBody>
                    <a:bodyPr/>
                    <a:lstStyle/>
                    <a:p>
                      <a:pPr algn="l" fontAlgn="b"/>
                      <a:r>
                        <a:rPr lang="en-US" sz="400" u="none" strike="noStrike">
                          <a:effectLst/>
                        </a:rPr>
                        <a:t> </a:t>
                      </a:r>
                      <a:endParaRPr lang="en-US" sz="400" b="1" i="0" u="none" strike="noStrike">
                        <a:effectLst/>
                        <a:latin typeface="Arial Narrow"/>
                      </a:endParaRPr>
                    </a:p>
                  </a:txBody>
                  <a:tcPr marL="3451" marR="3451" marT="3451" marB="0" anchor="b"/>
                </a:tc>
                <a:tc>
                  <a:txBody>
                    <a:bodyPr/>
                    <a:lstStyle/>
                    <a:p>
                      <a:pPr algn="l" fontAlgn="b"/>
                      <a:r>
                        <a:rPr lang="en-US" sz="400" u="none" strike="noStrike">
                          <a:effectLst/>
                        </a:rPr>
                        <a:t> </a:t>
                      </a:r>
                      <a:endParaRPr lang="en-US" sz="400" b="1" i="0" u="none" strike="noStrike">
                        <a:solidFill>
                          <a:srgbClr val="FF0000"/>
                        </a:solidFill>
                        <a:effectLst/>
                        <a:latin typeface="Arial Narrow"/>
                      </a:endParaRPr>
                    </a:p>
                  </a:txBody>
                  <a:tcPr marL="3451" marR="3451" marT="3451" marB="0" anchor="b"/>
                </a:tc>
                <a:tc>
                  <a:txBody>
                    <a:bodyPr/>
                    <a:lstStyle/>
                    <a:p>
                      <a:pPr algn="l" fontAlgn="b"/>
                      <a:r>
                        <a:rPr lang="en-US" sz="400" u="none" strike="noStrike">
                          <a:effectLst/>
                        </a:rPr>
                        <a:t>Description of Requested Expenditure</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 2009/10 Actuals </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 2010/11 Actuals </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 2011/12 Actuals </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 2012/13 Budget </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 TOTAL 2013/14 Request </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Link to Program Review Substantiated Goal</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Link to College Goals</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Request Link to Strategic Plan Initiative/ Goal #</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Justification for Expenditure</a:t>
                      </a:r>
                      <a:endParaRPr lang="en-US" sz="400" b="1" i="0" u="none" strike="noStrike">
                        <a:effectLst/>
                        <a:latin typeface="Arial"/>
                      </a:endParaRPr>
                    </a:p>
                  </a:txBody>
                  <a:tcPr marL="3451" marR="3451" marT="3451" marB="0" anchor="b"/>
                </a:tc>
              </a:tr>
              <a:tr h="71762">
                <a:tc>
                  <a:txBody>
                    <a:bodyPr/>
                    <a:lstStyle/>
                    <a:p>
                      <a:pPr algn="r" fontAlgn="b"/>
                      <a:r>
                        <a:rPr lang="en-US" sz="300" u="none" strike="noStrike">
                          <a:effectLst/>
                        </a:rPr>
                        <a:t>95520</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Consultant Services</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L</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a:t>
                      </a:r>
                      <a:endParaRPr lang="en-US" sz="300" b="0" i="0" u="none" strike="noStrike">
                        <a:solidFill>
                          <a:srgbClr val="FF0000"/>
                        </a:solidFill>
                        <a:effectLst/>
                        <a:latin typeface="Arial"/>
                      </a:endParaRPr>
                    </a:p>
                  </a:txBody>
                  <a:tcPr marL="3451" marR="3451" marT="3451" marB="0" anchor="b"/>
                </a:tc>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11 </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ctr" fontAlgn="b"/>
                      <a:r>
                        <a:rPr lang="en-US" sz="400" u="none" strike="noStrike">
                          <a:effectLst/>
                        </a:rPr>
                        <a:t> </a:t>
                      </a:r>
                      <a:endParaRPr lang="en-US" sz="400" b="1" i="0" u="none" strike="noStrike">
                        <a:effectLst/>
                        <a:latin typeface="Arial Narrow"/>
                      </a:endParaRPr>
                    </a:p>
                  </a:txBody>
                  <a:tcPr marL="3451" marR="3451" marT="3451" marB="0" anchor="b"/>
                </a:tc>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   </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   </a:t>
                      </a:r>
                      <a:endParaRPr lang="en-US" sz="300" b="0" i="0" u="none" strike="noStrike">
                        <a:effectLst/>
                        <a:latin typeface="Arial"/>
                      </a:endParaRPr>
                    </a:p>
                  </a:txBody>
                  <a:tcPr marL="3451" marR="3451" marT="3451" marB="0" anchor="b"/>
                </a:tc>
                <a:tc>
                  <a:txBody>
                    <a:bodyPr/>
                    <a:lstStyle/>
                    <a:p>
                      <a:pPr algn="l" fontAlgn="t"/>
                      <a:r>
                        <a:rPr lang="en-US" sz="400" u="none" strike="noStrike">
                          <a:effectLst/>
                        </a:rPr>
                        <a:t> </a:t>
                      </a:r>
                      <a:endParaRPr lang="en-US" sz="400" b="0" i="0" u="none" strike="noStrike">
                        <a:effectLst/>
                        <a:latin typeface="Arial"/>
                      </a:endParaRPr>
                    </a:p>
                  </a:txBody>
                  <a:tcPr marL="3451" marR="3451" marT="3451" marB="0"/>
                </a:tc>
              </a:tr>
              <a:tr h="65359">
                <a:tc>
                  <a:txBody>
                    <a:bodyPr/>
                    <a:lstStyle/>
                    <a:p>
                      <a:pPr algn="r" fontAlgn="b"/>
                      <a:r>
                        <a:rPr lang="en-US" sz="300" u="none" strike="noStrike">
                          <a:effectLst/>
                        </a:rPr>
                        <a:t>95310</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Conference</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r" fontAlgn="b"/>
                      <a:r>
                        <a:rPr lang="en-US" sz="300" u="none" strike="noStrike">
                          <a:effectLst/>
                        </a:rPr>
                        <a:t>3</a:t>
                      </a:r>
                      <a:endParaRPr lang="en-US" sz="300" b="0" i="0" u="none" strike="noStrike">
                        <a:solidFill>
                          <a:srgbClr val="FF0000"/>
                        </a:solidFill>
                        <a:effectLst/>
                        <a:latin typeface="Arial"/>
                      </a:endParaRPr>
                    </a:p>
                  </a:txBody>
                  <a:tcPr marL="3451" marR="3451" marT="3451" marB="0" anchor="b"/>
                </a:tc>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676 </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725 </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750 </a:t>
                      </a:r>
                      <a:endParaRPr lang="en-US" sz="300" b="0" i="0" u="none" strike="noStrike">
                        <a:solidFill>
                          <a:srgbClr val="FF0000"/>
                        </a:solidFill>
                        <a:effectLst/>
                        <a:latin typeface="Arial"/>
                      </a:endParaRPr>
                    </a:p>
                  </a:txBody>
                  <a:tcPr marL="3451" marR="3451" marT="3451" marB="0" anchor="b"/>
                </a:tc>
                <a:tc>
                  <a:txBody>
                    <a:bodyPr/>
                    <a:lstStyle/>
                    <a:p>
                      <a:pPr algn="ctr" fontAlgn="t"/>
                      <a:r>
                        <a:rPr lang="en-US" sz="300" u="none" strike="noStrike">
                          <a:effectLst/>
                        </a:rPr>
                        <a:t> Y </a:t>
                      </a:r>
                      <a:endParaRPr lang="en-US" sz="300" b="0" i="0" u="none" strike="noStrike">
                        <a:solidFill>
                          <a:srgbClr val="FF0000"/>
                        </a:solidFill>
                        <a:effectLst/>
                        <a:latin typeface="Arial Narrow"/>
                      </a:endParaRPr>
                    </a:p>
                  </a:txBody>
                  <a:tcPr marL="3451" marR="3451" marT="3451" marB="0"/>
                </a:tc>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r" fontAlgn="b"/>
                      <a:r>
                        <a:rPr lang="en-US" sz="300" u="none" strike="noStrike">
                          <a:effectLst/>
                        </a:rPr>
                        <a:t>1.3</a:t>
                      </a:r>
                      <a:endParaRPr lang="en-US" sz="300" b="0" i="0" u="none" strike="noStrike">
                        <a:solidFill>
                          <a:srgbClr val="FF0000"/>
                        </a:solidFill>
                        <a:effectLst/>
                        <a:latin typeface="Arial"/>
                      </a:endParaRPr>
                    </a:p>
                  </a:txBody>
                  <a:tcPr marL="3451" marR="3451" marT="3451" marB="0" anchor="b"/>
                </a:tc>
                <a:tc>
                  <a:txBody>
                    <a:bodyPr/>
                    <a:lstStyle/>
                    <a:p>
                      <a:pPr algn="l" fontAlgn="t"/>
                      <a:r>
                        <a:rPr lang="en-US" sz="300" u="none" strike="noStrike">
                          <a:effectLst/>
                        </a:rPr>
                        <a:t>Conference related to Branding Techniques</a:t>
                      </a:r>
                      <a:endParaRPr lang="en-US" sz="300" b="0" i="0" u="none" strike="noStrike">
                        <a:solidFill>
                          <a:srgbClr val="FF0000"/>
                        </a:solidFill>
                        <a:effectLst/>
                        <a:latin typeface="Arial"/>
                      </a:endParaRPr>
                    </a:p>
                  </a:txBody>
                  <a:tcPr marL="3451" marR="3451" marT="3451" marB="0"/>
                </a:tc>
              </a:tr>
              <a:tr h="71762">
                <a:tc>
                  <a:txBody>
                    <a:bodyPr/>
                    <a:lstStyle/>
                    <a:p>
                      <a:pPr algn="r" fontAlgn="b"/>
                      <a:r>
                        <a:rPr lang="en-US" sz="300" u="none" strike="noStrike">
                          <a:effectLst/>
                        </a:rPr>
                        <a:t>95330</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Hosting Events/Workshops</a:t>
                      </a:r>
                      <a:endParaRPr lang="en-US" sz="300" b="0" i="0" u="none" strike="noStrike">
                        <a:effectLst/>
                        <a:latin typeface="Arial"/>
                      </a:endParaRPr>
                    </a:p>
                  </a:txBody>
                  <a:tcPr marL="3451" marR="3451" marT="3451" marB="0" anchor="b"/>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b"/>
                      <a:r>
                        <a:rPr lang="en-US" sz="300" u="none" strike="noStrike">
                          <a:effectLst/>
                        </a:rPr>
                        <a:t>             49 </a:t>
                      </a:r>
                      <a:endParaRPr lang="en-US" sz="300" b="0" i="0" u="none" strike="noStrike">
                        <a:effectLst/>
                        <a:latin typeface="Arial"/>
                      </a:endParaRPr>
                    </a:p>
                  </a:txBody>
                  <a:tcPr marL="3451" marR="3451" marT="3451" marB="0" anchor="b"/>
                </a:tc>
                <a:tc>
                  <a:txBody>
                    <a:bodyPr/>
                    <a:lstStyle/>
                    <a:p>
                      <a:pPr algn="l" fontAlgn="t"/>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400" u="none" strike="noStrike">
                          <a:effectLst/>
                        </a:rPr>
                        <a:t> </a:t>
                      </a:r>
                      <a:endParaRPr lang="en-US" sz="400" b="0" i="0" u="none" strike="noStrike">
                        <a:effectLst/>
                        <a:latin typeface="Arial Narrow"/>
                      </a:endParaRPr>
                    </a:p>
                  </a:txBody>
                  <a:tcPr marL="3451" marR="3451" marT="3451" marB="0"/>
                </a:tc>
                <a:tc>
                  <a:txBody>
                    <a:bodyPr/>
                    <a:lstStyle/>
                    <a:p>
                      <a:pPr algn="l" fontAlgn="t"/>
                      <a:r>
                        <a:rPr lang="en-US" sz="400" u="none" strike="noStrike">
                          <a:effectLst/>
                        </a:rPr>
                        <a:t> </a:t>
                      </a:r>
                      <a:endParaRPr lang="en-US" sz="400" b="0" i="0" u="none" strike="noStrike">
                        <a:effectLst/>
                        <a:latin typeface="Arial"/>
                      </a:endParaRPr>
                    </a:p>
                  </a:txBody>
                  <a:tcPr marL="3451" marR="3451" marT="3451" marB="0"/>
                </a:tc>
              </a:tr>
              <a:tr h="105721">
                <a:tc>
                  <a:txBody>
                    <a:bodyPr/>
                    <a:lstStyle/>
                    <a:p>
                      <a:pPr algn="r" fontAlgn="b"/>
                      <a:r>
                        <a:rPr lang="en-US" sz="300" u="none" strike="noStrike">
                          <a:effectLst/>
                        </a:rPr>
                        <a:t>95710</a:t>
                      </a:r>
                      <a:endParaRPr lang="en-US" sz="300" b="0" i="0" u="none" strike="noStrike">
                        <a:effectLst/>
                        <a:latin typeface="Arial"/>
                      </a:endParaRPr>
                    </a:p>
                  </a:txBody>
                  <a:tcPr marL="3451" marR="3451" marT="3451" marB="0" anchor="b"/>
                </a:tc>
                <a:tc>
                  <a:txBody>
                    <a:bodyPr/>
                    <a:lstStyle/>
                    <a:p>
                      <a:pPr algn="l" fontAlgn="t"/>
                      <a:r>
                        <a:rPr lang="en-US" sz="300" u="none" strike="noStrike">
                          <a:effectLst/>
                        </a:rPr>
                        <a:t>Advertising</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r" fontAlgn="t"/>
                      <a:r>
                        <a:rPr lang="en-US" sz="300" u="none" strike="noStrike">
                          <a:effectLst/>
                        </a:rPr>
                        <a:t>3</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2,111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900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486 </a:t>
                      </a:r>
                      <a:endParaRPr lang="en-US" sz="300" b="0" i="0" u="none" strike="noStrike">
                        <a:effectLst/>
                        <a:latin typeface="Arial Narrow"/>
                      </a:endParaRPr>
                    </a:p>
                  </a:txBody>
                  <a:tcPr marL="3451" marR="3451" marT="3451" marB="0"/>
                </a:tc>
                <a:tc>
                  <a:txBody>
                    <a:bodyPr/>
                    <a:lstStyle/>
                    <a:p>
                      <a:pPr algn="l" fontAlgn="t"/>
                      <a:endParaRPr lang="en-US" sz="300" b="0" i="0" u="none" strike="noStrike">
                        <a:effectLst/>
                        <a:latin typeface="Arial Narrow"/>
                      </a:endParaRPr>
                    </a:p>
                  </a:txBody>
                  <a:tcPr marL="3451" marR="3451" marT="3451" marB="0"/>
                </a:tc>
                <a:tc>
                  <a:txBody>
                    <a:bodyPr/>
                    <a:lstStyle/>
                    <a:p>
                      <a:pPr algn="l" fontAlgn="t"/>
                      <a:r>
                        <a:rPr lang="en-US" sz="300" u="none" strike="noStrike">
                          <a:effectLst/>
                        </a:rPr>
                        <a:t>                     500 </a:t>
                      </a:r>
                      <a:endParaRPr lang="en-US" sz="300" b="0" i="0" u="none" strike="noStrike">
                        <a:solidFill>
                          <a:srgbClr val="FF0000"/>
                        </a:solidFill>
                        <a:effectLst/>
                        <a:latin typeface="Arial Narrow"/>
                      </a:endParaRPr>
                    </a:p>
                  </a:txBody>
                  <a:tcPr marL="3451" marR="3451" marT="3451" marB="0"/>
                </a:tc>
                <a:tc>
                  <a:txBody>
                    <a:bodyPr/>
                    <a:lstStyle/>
                    <a:p>
                      <a:pPr algn="ctr" fontAlgn="t"/>
                      <a:r>
                        <a:rPr lang="en-US" sz="300" u="none" strike="noStrike">
                          <a:effectLst/>
                        </a:rPr>
                        <a:t> Y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r" fontAlgn="t"/>
                      <a:r>
                        <a:rPr lang="en-US" sz="400" u="none" strike="noStrike">
                          <a:effectLst/>
                        </a:rPr>
                        <a:t>1.3</a:t>
                      </a:r>
                      <a:endParaRPr lang="en-US" sz="4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Advertising for special events in local news, radio spots</a:t>
                      </a:r>
                      <a:endParaRPr lang="en-US" sz="300" b="0" i="0" u="none" strike="noStrike">
                        <a:solidFill>
                          <a:srgbClr val="FF0000"/>
                        </a:solidFill>
                        <a:effectLst/>
                        <a:latin typeface="Arial"/>
                      </a:endParaRPr>
                    </a:p>
                  </a:txBody>
                  <a:tcPr marL="3451" marR="3451" marT="3451" marB="0"/>
                </a:tc>
              </a:tr>
              <a:tr h="71762">
                <a:tc>
                  <a:txBody>
                    <a:bodyPr/>
                    <a:lstStyle/>
                    <a:p>
                      <a:pPr algn="r" fontAlgn="b"/>
                      <a:r>
                        <a:rPr lang="en-US" sz="300" u="none" strike="noStrike">
                          <a:effectLst/>
                        </a:rPr>
                        <a:t>95710</a:t>
                      </a:r>
                      <a:endParaRPr lang="en-US" sz="300" b="0" i="0" u="none" strike="noStrike">
                        <a:effectLst/>
                        <a:latin typeface="Arial"/>
                      </a:endParaRPr>
                    </a:p>
                  </a:txBody>
                  <a:tcPr marL="3451" marR="3451" marT="3451" marB="0" anchor="b"/>
                </a:tc>
                <a:tc>
                  <a:txBody>
                    <a:bodyPr/>
                    <a:lstStyle/>
                    <a:p>
                      <a:pPr algn="l" fontAlgn="t"/>
                      <a:r>
                        <a:rPr lang="en-US" sz="300" u="none" strike="noStrike">
                          <a:effectLst/>
                        </a:rPr>
                        <a:t>Advertising</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L</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620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530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115 </a:t>
                      </a:r>
                      <a:endParaRPr lang="en-US" sz="300" b="0" i="0" u="none" strike="noStrike">
                        <a:effectLst/>
                        <a:latin typeface="Arial Narrow"/>
                      </a:endParaRPr>
                    </a:p>
                  </a:txBody>
                  <a:tcPr marL="3451" marR="3451" marT="3451" marB="0"/>
                </a:tc>
                <a:tc>
                  <a:txBody>
                    <a:bodyPr/>
                    <a:lstStyle/>
                    <a:p>
                      <a:pPr algn="l" fontAlgn="t"/>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400" u="none" strike="noStrike" dirty="0">
                          <a:effectLst/>
                        </a:rPr>
                        <a:t> </a:t>
                      </a:r>
                      <a:endParaRPr lang="en-US" sz="400" b="0" i="0" u="none" strike="noStrike" dirty="0">
                        <a:effectLst/>
                        <a:latin typeface="Arial"/>
                      </a:endParaRPr>
                    </a:p>
                  </a:txBody>
                  <a:tcPr marL="3451" marR="3451" marT="3451" marB="0"/>
                </a:tc>
              </a:tr>
              <a:tr h="105721">
                <a:tc>
                  <a:txBody>
                    <a:bodyPr/>
                    <a:lstStyle/>
                    <a:p>
                      <a:pPr algn="r" fontAlgn="b"/>
                      <a:r>
                        <a:rPr lang="en-US" sz="300" u="none" strike="noStrike">
                          <a:effectLst/>
                        </a:rPr>
                        <a:t>95720</a:t>
                      </a:r>
                      <a:endParaRPr lang="en-US" sz="300" b="0" i="0" u="none" strike="noStrike">
                        <a:effectLst/>
                        <a:latin typeface="Arial"/>
                      </a:endParaRPr>
                    </a:p>
                  </a:txBody>
                  <a:tcPr marL="3451" marR="3451" marT="3451" marB="0" anchor="b"/>
                </a:tc>
                <a:tc>
                  <a:txBody>
                    <a:bodyPr/>
                    <a:lstStyle/>
                    <a:p>
                      <a:pPr algn="l" fontAlgn="t"/>
                      <a:r>
                        <a:rPr lang="en-US" sz="300" u="none" strike="noStrike">
                          <a:effectLst/>
                        </a:rPr>
                        <a:t>Printing/Binding/Duplicating</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29,382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12,613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7,719 </a:t>
                      </a:r>
                      <a:endParaRPr lang="en-US" sz="300" b="0" i="0" u="none" strike="noStrike">
                        <a:effectLst/>
                        <a:latin typeface="Arial Narrow"/>
                      </a:endParaRPr>
                    </a:p>
                  </a:txBody>
                  <a:tcPr marL="3451" marR="3451" marT="3451" marB="0"/>
                </a:tc>
                <a:tc>
                  <a:txBody>
                    <a:bodyPr/>
                    <a:lstStyle/>
                    <a:p>
                      <a:pPr algn="l" fontAlgn="t"/>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400" u="none" strike="noStrike">
                          <a:effectLst/>
                        </a:rPr>
                        <a:t> </a:t>
                      </a:r>
                      <a:endParaRPr lang="en-US" sz="400" b="0" i="0" u="none" strike="noStrike">
                        <a:effectLst/>
                        <a:latin typeface="Arial"/>
                      </a:endParaRPr>
                    </a:p>
                  </a:txBody>
                  <a:tcPr marL="3451" marR="3451" marT="3451" marB="0"/>
                </a:tc>
              </a:tr>
              <a:tr h="105721">
                <a:tc>
                  <a:txBody>
                    <a:bodyPr/>
                    <a:lstStyle/>
                    <a:p>
                      <a:pPr algn="r" fontAlgn="b"/>
                      <a:r>
                        <a:rPr lang="en-US" sz="300" u="none" strike="noStrike">
                          <a:effectLst/>
                        </a:rPr>
                        <a:t>95720</a:t>
                      </a:r>
                      <a:endParaRPr lang="en-US" sz="300" b="0" i="0" u="none" strike="noStrike">
                        <a:effectLst/>
                        <a:latin typeface="Arial"/>
                      </a:endParaRPr>
                    </a:p>
                  </a:txBody>
                  <a:tcPr marL="3451" marR="3451" marT="3451" marB="0" anchor="b"/>
                </a:tc>
                <a:tc>
                  <a:txBody>
                    <a:bodyPr/>
                    <a:lstStyle/>
                    <a:p>
                      <a:pPr algn="l" fontAlgn="t"/>
                      <a:r>
                        <a:rPr lang="en-US" sz="300" u="none" strike="noStrike">
                          <a:effectLst/>
                        </a:rPr>
                        <a:t>Printing/Binding/Duplicating</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L</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r" fontAlgn="t"/>
                      <a:r>
                        <a:rPr lang="en-US" sz="300" u="none" strike="noStrike">
                          <a:effectLst/>
                        </a:rPr>
                        <a:t>1</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2,518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23,943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8,153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10,000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2,000 </a:t>
                      </a:r>
                      <a:endParaRPr lang="en-US" sz="300" b="0" i="0" u="none" strike="noStrike">
                        <a:solidFill>
                          <a:srgbClr val="FF0000"/>
                        </a:solidFill>
                        <a:effectLst/>
                        <a:latin typeface="Arial Narrow"/>
                      </a:endParaRPr>
                    </a:p>
                  </a:txBody>
                  <a:tcPr marL="3451" marR="3451" marT="3451" marB="0"/>
                </a:tc>
                <a:tc>
                  <a:txBody>
                    <a:bodyPr/>
                    <a:lstStyle/>
                    <a:p>
                      <a:pPr algn="ctr" fontAlgn="t"/>
                      <a:r>
                        <a:rPr lang="en-US" sz="300" u="none" strike="noStrike">
                          <a:effectLst/>
                        </a:rPr>
                        <a:t> Y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5; 6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1.1; 1.4; 2.1</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letterhead, mailers</a:t>
                      </a:r>
                      <a:endParaRPr lang="en-US" sz="300" b="0" i="0" u="none" strike="noStrike">
                        <a:solidFill>
                          <a:srgbClr val="FF0000"/>
                        </a:solidFill>
                        <a:effectLst/>
                        <a:latin typeface="Arial"/>
                      </a:endParaRPr>
                    </a:p>
                  </a:txBody>
                  <a:tcPr marL="3451" marR="3451" marT="3451" marB="0"/>
                </a:tc>
              </a:tr>
              <a:tr h="71762">
                <a:tc>
                  <a:txBody>
                    <a:bodyPr/>
                    <a:lstStyle/>
                    <a:p>
                      <a:pPr algn="r" fontAlgn="b"/>
                      <a:r>
                        <a:rPr lang="en-US" sz="300" u="none" strike="noStrike">
                          <a:effectLst/>
                        </a:rPr>
                        <a:t>95990</a:t>
                      </a:r>
                      <a:endParaRPr lang="en-US" sz="300" b="0" i="0" u="none" strike="noStrike">
                        <a:effectLst/>
                        <a:latin typeface="Arial"/>
                      </a:endParaRPr>
                    </a:p>
                  </a:txBody>
                  <a:tcPr marL="3451" marR="3451" marT="3451" marB="0" anchor="b"/>
                </a:tc>
                <a:tc>
                  <a:txBody>
                    <a:bodyPr/>
                    <a:lstStyle/>
                    <a:p>
                      <a:pPr algn="l" fontAlgn="t"/>
                      <a:r>
                        <a:rPr lang="en-US" sz="300" u="none" strike="noStrike">
                          <a:effectLst/>
                        </a:rPr>
                        <a:t>Miscellaneous</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126 </a:t>
                      </a:r>
                      <a:endParaRPr lang="en-US" sz="300" b="0" i="0" u="none" strike="noStrike">
                        <a:effectLst/>
                        <a:latin typeface="Arial Narrow"/>
                      </a:endParaRPr>
                    </a:p>
                  </a:txBody>
                  <a:tcPr marL="3451" marR="3451" marT="3451" marB="0"/>
                </a:tc>
                <a:tc>
                  <a:txBody>
                    <a:bodyPr/>
                    <a:lstStyle/>
                    <a:p>
                      <a:pPr algn="l" fontAlgn="t"/>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400" u="none" strike="noStrike">
                          <a:effectLst/>
                        </a:rPr>
                        <a:t> </a:t>
                      </a:r>
                      <a:endParaRPr lang="en-US" sz="400" b="0" i="0" u="none" strike="noStrike">
                        <a:effectLst/>
                        <a:latin typeface="Arial Narrow"/>
                      </a:endParaRPr>
                    </a:p>
                  </a:txBody>
                  <a:tcPr marL="3451" marR="3451" marT="3451" marB="0"/>
                </a:tc>
                <a:tc>
                  <a:txBody>
                    <a:bodyPr/>
                    <a:lstStyle/>
                    <a:p>
                      <a:pPr algn="l" fontAlgn="t"/>
                      <a:r>
                        <a:rPr lang="en-US" sz="400" u="none" strike="noStrike">
                          <a:effectLst/>
                        </a:rPr>
                        <a:t> </a:t>
                      </a:r>
                      <a:endParaRPr lang="en-US" sz="400" b="0" i="0" u="none" strike="noStrike">
                        <a:effectLst/>
                        <a:latin typeface="Arial"/>
                      </a:endParaRPr>
                    </a:p>
                  </a:txBody>
                  <a:tcPr marL="3451" marR="3451" marT="3451" marB="0"/>
                </a:tc>
              </a:tr>
              <a:tr h="71762">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400" u="none" strike="noStrike">
                          <a:effectLst/>
                        </a:rPr>
                        <a:t> </a:t>
                      </a:r>
                      <a:endParaRPr lang="en-US" sz="400" b="0" i="0" u="none" strike="noStrike">
                        <a:effectLst/>
                        <a:latin typeface="Arial Narrow"/>
                      </a:endParaRPr>
                    </a:p>
                  </a:txBody>
                  <a:tcPr marL="3451" marR="3451" marT="3451" marB="0"/>
                </a:tc>
                <a:tc>
                  <a:txBody>
                    <a:bodyPr/>
                    <a:lstStyle/>
                    <a:p>
                      <a:pPr algn="l" fontAlgn="t"/>
                      <a:r>
                        <a:rPr lang="en-US" sz="400" u="none" strike="noStrike">
                          <a:effectLst/>
                        </a:rPr>
                        <a:t> </a:t>
                      </a:r>
                      <a:endParaRPr lang="en-US" sz="400" b="0" i="0" u="none" strike="noStrike">
                        <a:effectLst/>
                        <a:latin typeface="Arial"/>
                      </a:endParaRPr>
                    </a:p>
                  </a:txBody>
                  <a:tcPr marL="3451" marR="3451" marT="3451" marB="0"/>
                </a:tc>
              </a:tr>
              <a:tr h="71762">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400" u="none" strike="noStrike">
                          <a:effectLst/>
                        </a:rPr>
                        <a:t> </a:t>
                      </a:r>
                      <a:endParaRPr lang="en-US" sz="400" b="0" i="0" u="none" strike="noStrike">
                        <a:effectLst/>
                        <a:latin typeface="Arial Narrow"/>
                      </a:endParaRPr>
                    </a:p>
                  </a:txBody>
                  <a:tcPr marL="3451" marR="3451" marT="3451" marB="0"/>
                </a:tc>
                <a:tc>
                  <a:txBody>
                    <a:bodyPr/>
                    <a:lstStyle/>
                    <a:p>
                      <a:pPr algn="l" fontAlgn="t"/>
                      <a:r>
                        <a:rPr lang="en-US" sz="400" u="none" strike="noStrike">
                          <a:effectLst/>
                        </a:rPr>
                        <a:t> </a:t>
                      </a:r>
                      <a:endParaRPr lang="en-US" sz="400" b="0" i="0" u="none" strike="noStrike">
                        <a:effectLst/>
                        <a:latin typeface="Arial"/>
                      </a:endParaRPr>
                    </a:p>
                  </a:txBody>
                  <a:tcPr marL="3451" marR="3451" marT="3451" marB="0"/>
                </a:tc>
              </a:tr>
              <a:tr h="71762">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400" u="none" strike="noStrike">
                          <a:effectLst/>
                        </a:rPr>
                        <a:t> </a:t>
                      </a:r>
                      <a:endParaRPr lang="en-US" sz="400" b="0" i="0" u="none" strike="noStrike">
                        <a:effectLst/>
                        <a:latin typeface="Arial Narrow"/>
                      </a:endParaRPr>
                    </a:p>
                  </a:txBody>
                  <a:tcPr marL="3451" marR="3451" marT="3451" marB="0"/>
                </a:tc>
                <a:tc>
                  <a:txBody>
                    <a:bodyPr/>
                    <a:lstStyle/>
                    <a:p>
                      <a:pPr algn="l" fontAlgn="t"/>
                      <a:r>
                        <a:rPr lang="en-US" sz="400" u="none" strike="noStrike">
                          <a:effectLst/>
                        </a:rPr>
                        <a:t> </a:t>
                      </a:r>
                      <a:endParaRPr lang="en-US" sz="400" b="0" i="0" u="none" strike="noStrike">
                        <a:effectLst/>
                        <a:latin typeface="Arial"/>
                      </a:endParaRPr>
                    </a:p>
                  </a:txBody>
                  <a:tcPr marL="3451" marR="3451" marT="3451" marB="0"/>
                </a:tc>
              </a:tr>
              <a:tr h="71762">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400" u="none" strike="noStrike">
                          <a:effectLst/>
                        </a:rPr>
                        <a:t> </a:t>
                      </a:r>
                      <a:endParaRPr lang="en-US" sz="400" b="0" i="0" u="none" strike="noStrike">
                        <a:effectLst/>
                        <a:latin typeface="Arial Narrow"/>
                      </a:endParaRPr>
                    </a:p>
                  </a:txBody>
                  <a:tcPr marL="3451" marR="3451" marT="3451" marB="0"/>
                </a:tc>
                <a:tc>
                  <a:txBody>
                    <a:bodyPr/>
                    <a:lstStyle/>
                    <a:p>
                      <a:pPr algn="l" fontAlgn="t"/>
                      <a:r>
                        <a:rPr lang="en-US" sz="400" u="none" strike="noStrike">
                          <a:effectLst/>
                        </a:rPr>
                        <a:t> </a:t>
                      </a:r>
                      <a:endParaRPr lang="en-US" sz="400" b="0" i="0" u="none" strike="noStrike">
                        <a:effectLst/>
                        <a:latin typeface="Arial"/>
                      </a:endParaRPr>
                    </a:p>
                  </a:txBody>
                  <a:tcPr marL="3451" marR="3451" marT="3451" marB="0"/>
                </a:tc>
              </a:tr>
              <a:tr h="71762">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400" u="none" strike="noStrike">
                          <a:effectLst/>
                        </a:rPr>
                        <a:t> </a:t>
                      </a:r>
                      <a:endParaRPr lang="en-US" sz="400" b="0" i="0" u="none" strike="noStrike">
                        <a:effectLst/>
                        <a:latin typeface="Arial Narrow"/>
                      </a:endParaRPr>
                    </a:p>
                  </a:txBody>
                  <a:tcPr marL="3451" marR="3451" marT="3451" marB="0"/>
                </a:tc>
                <a:tc>
                  <a:txBody>
                    <a:bodyPr/>
                    <a:lstStyle/>
                    <a:p>
                      <a:pPr algn="l" fontAlgn="t"/>
                      <a:r>
                        <a:rPr lang="en-US" sz="400" u="none" strike="noStrike">
                          <a:effectLst/>
                        </a:rPr>
                        <a:t> </a:t>
                      </a:r>
                      <a:endParaRPr lang="en-US" sz="400" b="0" i="0" u="none" strike="noStrike">
                        <a:effectLst/>
                        <a:latin typeface="Arial"/>
                      </a:endParaRPr>
                    </a:p>
                  </a:txBody>
                  <a:tcPr marL="3451" marR="3451" marT="3451" marB="0"/>
                </a:tc>
              </a:tr>
              <a:tr h="71762">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400" u="none" strike="noStrike">
                          <a:effectLst/>
                        </a:rPr>
                        <a:t> </a:t>
                      </a:r>
                      <a:endParaRPr lang="en-US" sz="400" b="0" i="0" u="none" strike="noStrike">
                        <a:effectLst/>
                        <a:latin typeface="Arial Narrow"/>
                      </a:endParaRPr>
                    </a:p>
                  </a:txBody>
                  <a:tcPr marL="3451" marR="3451" marT="3451" marB="0"/>
                </a:tc>
                <a:tc>
                  <a:txBody>
                    <a:bodyPr/>
                    <a:lstStyle/>
                    <a:p>
                      <a:pPr algn="l" fontAlgn="t"/>
                      <a:r>
                        <a:rPr lang="en-US" sz="400" u="none" strike="noStrike">
                          <a:effectLst/>
                        </a:rPr>
                        <a:t> </a:t>
                      </a:r>
                      <a:endParaRPr lang="en-US" sz="400" b="0" i="0" u="none" strike="noStrike">
                        <a:effectLst/>
                        <a:latin typeface="Arial"/>
                      </a:endParaRPr>
                    </a:p>
                  </a:txBody>
                  <a:tcPr marL="3451" marR="3451" marT="3451" marB="0"/>
                </a:tc>
              </a:tr>
              <a:tr h="139680">
                <a:tc>
                  <a:txBody>
                    <a:bodyPr/>
                    <a:lstStyle/>
                    <a:p>
                      <a:pPr algn="l" fontAlgn="b"/>
                      <a:r>
                        <a:rPr lang="en-US" sz="400" u="none" strike="noStrike">
                          <a:effectLst/>
                        </a:rPr>
                        <a:t> </a:t>
                      </a:r>
                      <a:endParaRPr lang="en-US" sz="400" b="0" i="0" u="none" strike="noStrike">
                        <a:effectLst/>
                        <a:latin typeface="Arial"/>
                      </a:endParaRPr>
                    </a:p>
                  </a:txBody>
                  <a:tcPr marL="3451" marR="3451" marT="3451" marB="0" anchor="b"/>
                </a:tc>
                <a:tc>
                  <a:txBody>
                    <a:bodyPr/>
                    <a:lstStyle/>
                    <a:p>
                      <a:pPr algn="r" fontAlgn="b"/>
                      <a:r>
                        <a:rPr lang="en-US" sz="400" u="none" strike="noStrike">
                          <a:effectLst/>
                        </a:rPr>
                        <a:t>Subtotal of Services/Travel</a:t>
                      </a:r>
                      <a:endParaRPr lang="en-US" sz="400" b="1" i="0" u="none" strike="noStrike">
                        <a:effectLst/>
                        <a:latin typeface="Arial Narrow"/>
                      </a:endParaRPr>
                    </a:p>
                  </a:txBody>
                  <a:tcPr marL="3451" marR="3451" marT="3451" marB="0" anchor="b"/>
                </a:tc>
                <a:tc>
                  <a:txBody>
                    <a:bodyPr/>
                    <a:lstStyle/>
                    <a:p>
                      <a:pPr algn="r" fontAlgn="b"/>
                      <a:r>
                        <a:rPr lang="en-US" sz="400" u="none" strike="noStrike">
                          <a:effectLst/>
                        </a:rPr>
                        <a:t> </a:t>
                      </a:r>
                      <a:endParaRPr lang="en-US" sz="400" b="1" i="0" u="none" strike="noStrike">
                        <a:effectLst/>
                        <a:latin typeface="Arial Narrow"/>
                      </a:endParaRPr>
                    </a:p>
                  </a:txBody>
                  <a:tcPr marL="3451" marR="3451" marT="3451" marB="0" anchor="b"/>
                </a:tc>
                <a:tc>
                  <a:txBody>
                    <a:bodyPr/>
                    <a:lstStyle/>
                    <a:p>
                      <a:pPr algn="r" fontAlgn="b"/>
                      <a:r>
                        <a:rPr lang="en-US" sz="400" u="none" strike="noStrike">
                          <a:effectLst/>
                        </a:rPr>
                        <a:t> </a:t>
                      </a:r>
                      <a:endParaRPr lang="en-US" sz="400" b="1" i="0" u="none" strike="noStrike">
                        <a:effectLst/>
                        <a:latin typeface="Arial Narrow"/>
                      </a:endParaRPr>
                    </a:p>
                  </a:txBody>
                  <a:tcPr marL="3451" marR="3451" marT="3451" marB="0" anchor="b"/>
                </a:tc>
                <a:tc>
                  <a:txBody>
                    <a:bodyPr/>
                    <a:lstStyle/>
                    <a:p>
                      <a:pPr algn="r" fontAlgn="b"/>
                      <a:r>
                        <a:rPr lang="en-US" sz="400" u="none" strike="noStrike">
                          <a:effectLst/>
                        </a:rPr>
                        <a:t> </a:t>
                      </a:r>
                      <a:endParaRPr lang="en-US" sz="400" b="1" i="0" u="none" strike="noStrike">
                        <a:solidFill>
                          <a:srgbClr val="FF0000"/>
                        </a:solidFill>
                        <a:effectLst/>
                        <a:latin typeface="Arial Narrow"/>
                      </a:endParaRPr>
                    </a:p>
                  </a:txBody>
                  <a:tcPr marL="3451" marR="3451" marT="3451" marB="0" anchor="b"/>
                </a:tc>
                <a:tc>
                  <a:txBody>
                    <a:bodyPr/>
                    <a:lstStyle/>
                    <a:p>
                      <a:pPr algn="r" fontAlgn="b"/>
                      <a:r>
                        <a:rPr lang="en-US" sz="400" u="none" strike="noStrike">
                          <a:effectLst/>
                        </a:rPr>
                        <a:t> </a:t>
                      </a:r>
                      <a:endParaRPr lang="en-US" sz="400" b="1" i="0" u="none" strike="noStrike">
                        <a:effectLst/>
                        <a:latin typeface="Arial Narrow"/>
                      </a:endParaRPr>
                    </a:p>
                  </a:txBody>
                  <a:tcPr marL="3451" marR="3451" marT="3451" marB="0" anchor="b"/>
                </a:tc>
                <a:tc>
                  <a:txBody>
                    <a:bodyPr/>
                    <a:lstStyle/>
                    <a:p>
                      <a:pPr algn="l" fontAlgn="b"/>
                      <a:r>
                        <a:rPr lang="en-US" sz="400" u="none" strike="noStrike">
                          <a:effectLst/>
                        </a:rPr>
                        <a:t>    34,631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38,673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17,373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10,000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3,250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a:t>
                      </a:r>
                      <a:endParaRPr lang="en-US" sz="400" b="0" i="0" u="none" strike="noStrike">
                        <a:effectLst/>
                        <a:latin typeface="Arial"/>
                      </a:endParaRPr>
                    </a:p>
                  </a:txBody>
                  <a:tcPr marL="3451" marR="3451" marT="3451" marB="0" anchor="b"/>
                </a:tc>
              </a:tr>
              <a:tr h="71762">
                <a:tc>
                  <a:txBody>
                    <a:bodyPr/>
                    <a:lstStyle/>
                    <a:p>
                      <a:pPr algn="l" fontAlgn="b"/>
                      <a:endParaRPr lang="en-US" sz="400" b="0" i="0" u="none" strike="noStrike">
                        <a:effectLst/>
                        <a:latin typeface="Arial"/>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solidFill>
                          <a:srgbClr val="FF0000"/>
                        </a:solidFill>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Narrow"/>
                      </a:endParaRPr>
                    </a:p>
                  </a:txBody>
                  <a:tcPr marL="3451" marR="3451" marT="3451" marB="0" anchor="b"/>
                </a:tc>
                <a:tc>
                  <a:txBody>
                    <a:bodyPr/>
                    <a:lstStyle/>
                    <a:p>
                      <a:pPr algn="l" fontAlgn="b"/>
                      <a:endParaRPr lang="en-US" sz="400" b="0" i="0" u="none" strike="noStrike">
                        <a:effectLst/>
                        <a:latin typeface="Arial"/>
                      </a:endParaRPr>
                    </a:p>
                  </a:txBody>
                  <a:tcPr marL="3451" marR="3451" marT="3451" marB="0" anchor="b"/>
                </a:tc>
              </a:tr>
              <a:tr h="479266">
                <a:tc>
                  <a:txBody>
                    <a:bodyPr/>
                    <a:lstStyle/>
                    <a:p>
                      <a:pPr algn="ctr" fontAlgn="b"/>
                      <a:r>
                        <a:rPr lang="en-US" sz="400" u="none" strike="noStrike">
                          <a:effectLst/>
                        </a:rPr>
                        <a:t>6000's Accts</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Equipment (new or replacement)</a:t>
                      </a:r>
                      <a:endParaRPr lang="en-US" sz="400" b="1" i="0" u="none" strike="noStrike">
                        <a:effectLst/>
                        <a:latin typeface="Arial Narrow"/>
                      </a:endParaRPr>
                    </a:p>
                  </a:txBody>
                  <a:tcPr marL="3451" marR="3451" marT="3451" marB="0" anchor="b"/>
                </a:tc>
                <a:tc>
                  <a:txBody>
                    <a:bodyPr/>
                    <a:lstStyle/>
                    <a:p>
                      <a:pPr algn="l" fontAlgn="b"/>
                      <a:r>
                        <a:rPr lang="en-US" sz="400" u="none" strike="noStrike">
                          <a:effectLst/>
                        </a:rPr>
                        <a:t> </a:t>
                      </a:r>
                      <a:endParaRPr lang="en-US" sz="400" b="1" i="0" u="none" strike="noStrike">
                        <a:effectLst/>
                        <a:latin typeface="Arial Narrow"/>
                      </a:endParaRPr>
                    </a:p>
                  </a:txBody>
                  <a:tcPr marL="3451" marR="3451" marT="3451" marB="0" anchor="b"/>
                </a:tc>
                <a:tc>
                  <a:txBody>
                    <a:bodyPr/>
                    <a:lstStyle/>
                    <a:p>
                      <a:pPr algn="l" fontAlgn="b"/>
                      <a:r>
                        <a:rPr lang="en-US" sz="400" u="none" strike="noStrike">
                          <a:effectLst/>
                        </a:rPr>
                        <a:t> </a:t>
                      </a:r>
                      <a:endParaRPr lang="en-US" sz="400" b="1" i="0" u="none" strike="noStrike">
                        <a:effectLst/>
                        <a:latin typeface="Arial Narrow"/>
                      </a:endParaRPr>
                    </a:p>
                  </a:txBody>
                  <a:tcPr marL="3451" marR="3451" marT="3451" marB="0" anchor="b"/>
                </a:tc>
                <a:tc>
                  <a:txBody>
                    <a:bodyPr/>
                    <a:lstStyle/>
                    <a:p>
                      <a:pPr algn="l" fontAlgn="b"/>
                      <a:r>
                        <a:rPr lang="en-US" sz="400" u="none" strike="noStrike">
                          <a:effectLst/>
                        </a:rPr>
                        <a:t> </a:t>
                      </a:r>
                      <a:endParaRPr lang="en-US" sz="400" b="1" i="0" u="none" strike="noStrike">
                        <a:solidFill>
                          <a:srgbClr val="FF0000"/>
                        </a:solidFill>
                        <a:effectLst/>
                        <a:latin typeface="Arial Narrow"/>
                      </a:endParaRPr>
                    </a:p>
                  </a:txBody>
                  <a:tcPr marL="3451" marR="3451" marT="3451" marB="0" anchor="b"/>
                </a:tc>
                <a:tc>
                  <a:txBody>
                    <a:bodyPr/>
                    <a:lstStyle/>
                    <a:p>
                      <a:pPr algn="l" fontAlgn="b"/>
                      <a:r>
                        <a:rPr lang="en-US" sz="400" u="none" strike="noStrike">
                          <a:effectLst/>
                        </a:rPr>
                        <a:t>Description of Requested Expenditure</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 2009/10 Actuals </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 2010/11 Actuals </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 2011/12 Actuals </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 2012/13 Budget </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 TOTAL 2013/14 Request </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Link to Program Review Substantiated Goal</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Link to College Goals</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Request Link to Strategic Plan Initiative/ Goal #</a:t>
                      </a:r>
                      <a:endParaRPr lang="en-US" sz="400" b="1" i="0" u="none" strike="noStrike">
                        <a:effectLst/>
                        <a:latin typeface="Arial Narrow"/>
                      </a:endParaRPr>
                    </a:p>
                  </a:txBody>
                  <a:tcPr marL="3451" marR="3451" marT="3451" marB="0" anchor="b"/>
                </a:tc>
                <a:tc>
                  <a:txBody>
                    <a:bodyPr/>
                    <a:lstStyle/>
                    <a:p>
                      <a:pPr algn="ctr" fontAlgn="b"/>
                      <a:r>
                        <a:rPr lang="en-US" sz="400" u="none" strike="noStrike">
                          <a:effectLst/>
                        </a:rPr>
                        <a:t>Justification for Expenditure</a:t>
                      </a:r>
                      <a:endParaRPr lang="en-US" sz="400" b="1" i="0" u="none" strike="noStrike">
                        <a:effectLst/>
                        <a:latin typeface="Arial"/>
                      </a:endParaRPr>
                    </a:p>
                  </a:txBody>
                  <a:tcPr marL="3451" marR="3451" marT="3451" marB="0" anchor="b"/>
                </a:tc>
              </a:tr>
              <a:tr h="105721">
                <a:tc>
                  <a:txBody>
                    <a:bodyPr/>
                    <a:lstStyle/>
                    <a:p>
                      <a:pPr algn="r" fontAlgn="b"/>
                      <a:r>
                        <a:rPr lang="en-US" sz="300" u="none" strike="noStrike">
                          <a:effectLst/>
                        </a:rPr>
                        <a:t>96510</a:t>
                      </a:r>
                      <a:endParaRPr lang="en-US" sz="300" b="0" i="0" u="none" strike="noStrike">
                        <a:solidFill>
                          <a:srgbClr val="FF0000"/>
                        </a:solidFill>
                        <a:effectLst/>
                        <a:latin typeface="Arial"/>
                      </a:endParaRPr>
                    </a:p>
                  </a:txBody>
                  <a:tcPr marL="3451" marR="3451" marT="3451" marB="0" anchor="b"/>
                </a:tc>
                <a:tc>
                  <a:txBody>
                    <a:bodyPr/>
                    <a:lstStyle/>
                    <a:p>
                      <a:pPr algn="l" fontAlgn="t"/>
                      <a:r>
                        <a:rPr lang="en-US" sz="300" u="none" strike="noStrike">
                          <a:effectLst/>
                        </a:rPr>
                        <a:t>Instr Equip &gt;$200 Life &gt;1yr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Y</a:t>
                      </a:r>
                      <a:endParaRPr lang="en-US" sz="300" b="0" i="0" u="none" strike="noStrike">
                        <a:solidFill>
                          <a:srgbClr val="FF0000"/>
                        </a:solidFill>
                        <a:effectLst/>
                        <a:latin typeface="Arial Narrow"/>
                      </a:endParaRPr>
                    </a:p>
                  </a:txBody>
                  <a:tcPr marL="3451" marR="3451" marT="3451" marB="0"/>
                </a:tc>
                <a:tc>
                  <a:txBody>
                    <a:bodyPr/>
                    <a:lstStyle/>
                    <a:p>
                      <a:pPr algn="r" fontAlgn="t"/>
                      <a:r>
                        <a:rPr lang="en-US" sz="300" u="none" strike="noStrike">
                          <a:effectLst/>
                        </a:rPr>
                        <a:t>2</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Camera</a:t>
                      </a:r>
                      <a:endParaRPr lang="en-US" sz="300" b="0" i="0" u="none" strike="noStrike">
                        <a:solidFill>
                          <a:srgbClr val="FF0000"/>
                        </a:solidFill>
                        <a:effectLst/>
                        <a:latin typeface="Arial Narrow"/>
                      </a:endParaRPr>
                    </a:p>
                  </a:txBody>
                  <a:tcPr marL="3451" marR="3451" marT="3451" marB="0"/>
                </a:tc>
                <a:tc>
                  <a:txBody>
                    <a:bodyPr/>
                    <a:lstStyle/>
                    <a:p>
                      <a:pPr algn="ctr"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ctr"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ctr"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ctr"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r" fontAlgn="t"/>
                      <a:r>
                        <a:rPr lang="en-US" sz="300" u="none" strike="noStrike">
                          <a:effectLst/>
                        </a:rPr>
                        <a:t>                  1,000 </a:t>
                      </a:r>
                      <a:endParaRPr lang="en-US" sz="300" b="0" i="0" u="none" strike="noStrike">
                        <a:solidFill>
                          <a:srgbClr val="FF0000"/>
                        </a:solidFill>
                        <a:effectLst/>
                        <a:latin typeface="Arial Narrow"/>
                      </a:endParaRPr>
                    </a:p>
                  </a:txBody>
                  <a:tcPr marL="3451" marR="3451" marT="3451" marB="0"/>
                </a:tc>
                <a:tc>
                  <a:txBody>
                    <a:bodyPr/>
                    <a:lstStyle/>
                    <a:p>
                      <a:pPr algn="r"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r"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r" fontAlgn="t"/>
                      <a:r>
                        <a:rPr lang="en-US" sz="300" u="none" strike="noStrike">
                          <a:effectLst/>
                        </a:rPr>
                        <a:t>1.1; 1.4; 2.1</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Purchase new camera to support PIO of college in community</a:t>
                      </a:r>
                      <a:endParaRPr lang="en-US" sz="300" b="0" i="0" u="none" strike="noStrike">
                        <a:solidFill>
                          <a:srgbClr val="FF0000"/>
                        </a:solidFill>
                        <a:effectLst/>
                        <a:latin typeface="Arial"/>
                      </a:endParaRPr>
                    </a:p>
                  </a:txBody>
                  <a:tcPr marL="3451" marR="3451" marT="3451" marB="0"/>
                </a:tc>
              </a:tr>
              <a:tr h="71762">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ctr"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ctr"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ctr"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ctr"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r"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r"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r"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r" fontAlgn="t"/>
                      <a:r>
                        <a:rPr lang="en-US" sz="400" u="none" strike="noStrike">
                          <a:effectLst/>
                        </a:rPr>
                        <a:t> </a:t>
                      </a:r>
                      <a:endParaRPr lang="en-US" sz="400" b="0" i="0" u="none" strike="noStrike">
                        <a:effectLst/>
                        <a:latin typeface="Arial Narrow"/>
                      </a:endParaRPr>
                    </a:p>
                  </a:txBody>
                  <a:tcPr marL="3451" marR="3451" marT="3451" marB="0"/>
                </a:tc>
                <a:tc>
                  <a:txBody>
                    <a:bodyPr/>
                    <a:lstStyle/>
                    <a:p>
                      <a:pPr algn="l" fontAlgn="t"/>
                      <a:r>
                        <a:rPr lang="en-US" sz="400" u="none" strike="noStrike">
                          <a:effectLst/>
                        </a:rPr>
                        <a:t> </a:t>
                      </a:r>
                      <a:endParaRPr lang="en-US" sz="400" b="0" i="0" u="none" strike="noStrike">
                        <a:effectLst/>
                        <a:latin typeface="Arial"/>
                      </a:endParaRPr>
                    </a:p>
                  </a:txBody>
                  <a:tcPr marL="3451" marR="3451" marT="3451" marB="0"/>
                </a:tc>
              </a:tr>
              <a:tr h="71762">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t"/>
                      <a:r>
                        <a:rPr lang="en-US" sz="300" u="none" strike="noStrike">
                          <a:effectLst/>
                        </a:rPr>
                        <a:t> </a:t>
                      </a:r>
                      <a:endParaRPr lang="en-US" sz="300" b="0" i="0" u="none" strike="noStrike">
                        <a:effectLst/>
                        <a:latin typeface="Arial"/>
                      </a:endParaRPr>
                    </a:p>
                  </a:txBody>
                  <a:tcPr marL="3451" marR="3451" marT="3451" marB="0"/>
                </a:tc>
                <a:tc>
                  <a:txBody>
                    <a:bodyPr/>
                    <a:lstStyle/>
                    <a:p>
                      <a:pPr algn="l" fontAlgn="t"/>
                      <a:r>
                        <a:rPr lang="en-US" sz="300" u="none" strike="noStrike">
                          <a:effectLst/>
                        </a:rPr>
                        <a:t> </a:t>
                      </a:r>
                      <a:endParaRPr lang="en-US" sz="300" b="0" i="0" u="none" strike="noStrike">
                        <a:effectLst/>
                        <a:latin typeface="Arial"/>
                      </a:endParaRPr>
                    </a:p>
                  </a:txBody>
                  <a:tcPr marL="3451" marR="3451" marT="3451" marB="0"/>
                </a:tc>
                <a:tc>
                  <a:txBody>
                    <a:bodyPr/>
                    <a:lstStyle/>
                    <a:p>
                      <a:pPr algn="l" fontAlgn="t"/>
                      <a:r>
                        <a:rPr lang="en-US" sz="300" u="none" strike="noStrike">
                          <a:effectLst/>
                        </a:rPr>
                        <a:t> </a:t>
                      </a:r>
                      <a:endParaRPr lang="en-US" sz="300" b="0" i="0" u="none" strike="noStrike">
                        <a:effectLst/>
                        <a:latin typeface="Arial"/>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a:endParaRPr>
                    </a:p>
                  </a:txBody>
                  <a:tcPr marL="3451" marR="3451" marT="3451" marB="0"/>
                </a:tc>
                <a:tc>
                  <a:txBody>
                    <a:bodyPr/>
                    <a:lstStyle/>
                    <a:p>
                      <a:pPr algn="l" fontAlgn="t"/>
                      <a:r>
                        <a:rPr lang="en-US" sz="300" u="none" strike="noStrike">
                          <a:effectLst/>
                        </a:rPr>
                        <a:t> </a:t>
                      </a:r>
                      <a:endParaRPr lang="en-US" sz="300" b="0" i="0" u="none" strike="noStrike">
                        <a:effectLst/>
                        <a:latin typeface="Arial"/>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400" u="none" strike="noStrike">
                          <a:effectLst/>
                        </a:rPr>
                        <a:t> </a:t>
                      </a:r>
                      <a:endParaRPr lang="en-US" sz="400" b="0" i="0" u="none" strike="noStrike">
                        <a:effectLst/>
                        <a:latin typeface="Arial Narrow"/>
                      </a:endParaRPr>
                    </a:p>
                  </a:txBody>
                  <a:tcPr marL="3451" marR="3451" marT="3451" marB="0"/>
                </a:tc>
                <a:tc>
                  <a:txBody>
                    <a:bodyPr/>
                    <a:lstStyle/>
                    <a:p>
                      <a:pPr algn="l" fontAlgn="t"/>
                      <a:r>
                        <a:rPr lang="en-US" sz="400" u="none" strike="noStrike">
                          <a:effectLst/>
                        </a:rPr>
                        <a:t> </a:t>
                      </a:r>
                      <a:endParaRPr lang="en-US" sz="400" b="0" i="0" u="none" strike="noStrike">
                        <a:effectLst/>
                        <a:latin typeface="Arial"/>
                      </a:endParaRPr>
                    </a:p>
                  </a:txBody>
                  <a:tcPr marL="3451" marR="3451" marT="3451" marB="0"/>
                </a:tc>
              </a:tr>
              <a:tr h="71762">
                <a:tc>
                  <a:txBody>
                    <a:bodyPr/>
                    <a:lstStyle/>
                    <a:p>
                      <a:pPr algn="l" fontAlgn="b"/>
                      <a:r>
                        <a:rPr lang="en-US" sz="300" u="none" strike="noStrike">
                          <a:effectLst/>
                        </a:rPr>
                        <a:t> </a:t>
                      </a:r>
                      <a:endParaRPr lang="en-US" sz="300" b="0" i="0" u="none" strike="noStrike">
                        <a:effectLst/>
                        <a:latin typeface="Arial"/>
                      </a:endParaRPr>
                    </a:p>
                  </a:txBody>
                  <a:tcPr marL="3451" marR="3451" marT="3451" marB="0" anchor="b"/>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solidFill>
                          <a:srgbClr val="FF0000"/>
                        </a:solidFill>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300" u="none" strike="noStrike">
                          <a:effectLst/>
                        </a:rPr>
                        <a:t> </a:t>
                      </a:r>
                      <a:endParaRPr lang="en-US" sz="300" b="0" i="0" u="none" strike="noStrike">
                        <a:effectLst/>
                        <a:latin typeface="Arial Narrow"/>
                      </a:endParaRPr>
                    </a:p>
                  </a:txBody>
                  <a:tcPr marL="3451" marR="3451" marT="3451" marB="0"/>
                </a:tc>
                <a:tc>
                  <a:txBody>
                    <a:bodyPr/>
                    <a:lstStyle/>
                    <a:p>
                      <a:pPr algn="l" fontAlgn="t"/>
                      <a:r>
                        <a:rPr lang="en-US" sz="400" u="none" strike="noStrike">
                          <a:effectLst/>
                        </a:rPr>
                        <a:t> </a:t>
                      </a:r>
                      <a:endParaRPr lang="en-US" sz="400" b="0" i="0" u="none" strike="noStrike">
                        <a:effectLst/>
                        <a:latin typeface="Arial Narrow"/>
                      </a:endParaRPr>
                    </a:p>
                  </a:txBody>
                  <a:tcPr marL="3451" marR="3451" marT="3451" marB="0"/>
                </a:tc>
                <a:tc>
                  <a:txBody>
                    <a:bodyPr/>
                    <a:lstStyle/>
                    <a:p>
                      <a:pPr algn="l" fontAlgn="t"/>
                      <a:r>
                        <a:rPr lang="en-US" sz="400" u="none" strike="noStrike">
                          <a:effectLst/>
                        </a:rPr>
                        <a:t> </a:t>
                      </a:r>
                      <a:endParaRPr lang="en-US" sz="400" b="0" i="0" u="none" strike="noStrike">
                        <a:effectLst/>
                        <a:latin typeface="Arial"/>
                      </a:endParaRPr>
                    </a:p>
                  </a:txBody>
                  <a:tcPr marL="3451" marR="3451" marT="3451" marB="0"/>
                </a:tc>
              </a:tr>
              <a:tr h="71762">
                <a:tc>
                  <a:txBody>
                    <a:bodyPr/>
                    <a:lstStyle/>
                    <a:p>
                      <a:pPr algn="l" fontAlgn="b"/>
                      <a:r>
                        <a:rPr lang="en-US" sz="400" u="none" strike="noStrike">
                          <a:effectLst/>
                        </a:rPr>
                        <a:t> </a:t>
                      </a:r>
                      <a:endParaRPr lang="en-US" sz="400" b="0" i="0" u="none" strike="noStrike">
                        <a:effectLst/>
                        <a:latin typeface="Arial"/>
                      </a:endParaRPr>
                    </a:p>
                  </a:txBody>
                  <a:tcPr marL="3451" marR="3451" marT="3451" marB="0" anchor="b"/>
                </a:tc>
                <a:tc>
                  <a:txBody>
                    <a:bodyPr/>
                    <a:lstStyle/>
                    <a:p>
                      <a:pPr algn="r" fontAlgn="b"/>
                      <a:r>
                        <a:rPr lang="en-US" sz="400" u="none" strike="noStrike">
                          <a:effectLst/>
                        </a:rPr>
                        <a:t>Subtotal of Equipment</a:t>
                      </a:r>
                      <a:endParaRPr lang="en-US" sz="400" b="1" i="0" u="none" strike="noStrike">
                        <a:effectLst/>
                        <a:latin typeface="Arial Narrow"/>
                      </a:endParaRPr>
                    </a:p>
                  </a:txBody>
                  <a:tcPr marL="3451" marR="3451" marT="3451" marB="0" anchor="b"/>
                </a:tc>
                <a:tc>
                  <a:txBody>
                    <a:bodyPr/>
                    <a:lstStyle/>
                    <a:p>
                      <a:pPr algn="r" fontAlgn="b"/>
                      <a:r>
                        <a:rPr lang="en-US" sz="400" u="none" strike="noStrike">
                          <a:effectLst/>
                        </a:rPr>
                        <a:t> </a:t>
                      </a:r>
                      <a:endParaRPr lang="en-US" sz="400" b="1" i="0" u="none" strike="noStrike">
                        <a:effectLst/>
                        <a:latin typeface="Arial Narrow"/>
                      </a:endParaRPr>
                    </a:p>
                  </a:txBody>
                  <a:tcPr marL="3451" marR="3451" marT="3451" marB="0" anchor="b"/>
                </a:tc>
                <a:tc>
                  <a:txBody>
                    <a:bodyPr/>
                    <a:lstStyle/>
                    <a:p>
                      <a:pPr algn="r" fontAlgn="b"/>
                      <a:r>
                        <a:rPr lang="en-US" sz="400" u="none" strike="noStrike">
                          <a:effectLst/>
                        </a:rPr>
                        <a:t> </a:t>
                      </a:r>
                      <a:endParaRPr lang="en-US" sz="400" b="1" i="0" u="none" strike="noStrike">
                        <a:effectLst/>
                        <a:latin typeface="Arial Narrow"/>
                      </a:endParaRPr>
                    </a:p>
                  </a:txBody>
                  <a:tcPr marL="3451" marR="3451" marT="3451" marB="0" anchor="b"/>
                </a:tc>
                <a:tc>
                  <a:txBody>
                    <a:bodyPr/>
                    <a:lstStyle/>
                    <a:p>
                      <a:pPr algn="r" fontAlgn="b"/>
                      <a:r>
                        <a:rPr lang="en-US" sz="400" u="none" strike="noStrike">
                          <a:effectLst/>
                        </a:rPr>
                        <a:t> </a:t>
                      </a:r>
                      <a:endParaRPr lang="en-US" sz="400" b="1" i="0" u="none" strike="noStrike">
                        <a:solidFill>
                          <a:srgbClr val="FF0000"/>
                        </a:solidFill>
                        <a:effectLst/>
                        <a:latin typeface="Arial Narrow"/>
                      </a:endParaRPr>
                    </a:p>
                  </a:txBody>
                  <a:tcPr marL="3451" marR="3451" marT="3451" marB="0" anchor="b"/>
                </a:tc>
                <a:tc>
                  <a:txBody>
                    <a:bodyPr/>
                    <a:lstStyle/>
                    <a:p>
                      <a:pPr algn="r" fontAlgn="b"/>
                      <a:r>
                        <a:rPr lang="en-US" sz="400" u="none" strike="noStrike">
                          <a:effectLst/>
                        </a:rPr>
                        <a:t> </a:t>
                      </a:r>
                      <a:endParaRPr lang="en-US" sz="400" b="1" i="0" u="none" strike="noStrike">
                        <a:effectLst/>
                        <a:latin typeface="Arial Narrow"/>
                      </a:endParaRPr>
                    </a:p>
                  </a:txBody>
                  <a:tcPr marL="3451" marR="3451" marT="3451" marB="0" anchor="b"/>
                </a:tc>
                <a:tc>
                  <a:txBody>
                    <a:bodyPr/>
                    <a:lstStyle/>
                    <a:p>
                      <a:pPr algn="l" fontAlgn="b"/>
                      <a:r>
                        <a:rPr lang="en-US" sz="400" u="none" strike="noStrike">
                          <a:effectLst/>
                        </a:rPr>
                        <a:t>           -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1,000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a:t>
                      </a:r>
                      <a:endParaRPr lang="en-US" sz="400" b="0" i="0" u="none" strike="noStrike">
                        <a:effectLst/>
                        <a:latin typeface="Arial"/>
                      </a:endParaRPr>
                    </a:p>
                  </a:txBody>
                  <a:tcPr marL="3451" marR="3451" marT="3451" marB="0" anchor="b"/>
                </a:tc>
              </a:tr>
              <a:tr h="139680">
                <a:tc>
                  <a:txBody>
                    <a:bodyPr/>
                    <a:lstStyle/>
                    <a:p>
                      <a:pPr algn="l" fontAlgn="b"/>
                      <a:r>
                        <a:rPr lang="en-US" sz="400" u="none" strike="noStrike">
                          <a:effectLst/>
                        </a:rPr>
                        <a:t> </a:t>
                      </a:r>
                      <a:endParaRPr lang="en-US" sz="400" b="0" i="0" u="none" strike="noStrike">
                        <a:effectLst/>
                        <a:latin typeface="Arial"/>
                      </a:endParaRPr>
                    </a:p>
                  </a:txBody>
                  <a:tcPr marL="3451" marR="3451" marT="3451" marB="0" anchor="b"/>
                </a:tc>
                <a:tc>
                  <a:txBody>
                    <a:bodyPr/>
                    <a:lstStyle/>
                    <a:p>
                      <a:pPr algn="l" fontAlgn="b"/>
                      <a:r>
                        <a:rPr lang="en-US" sz="400" u="none" strike="noStrike">
                          <a:effectLst/>
                        </a:rPr>
                        <a:t>TOTAL OF BUDGET REQUEST</a:t>
                      </a:r>
                      <a:endParaRPr lang="en-US" sz="400" b="1" i="0" u="none" strike="noStrike">
                        <a:effectLst/>
                        <a:latin typeface="Arial Narrow"/>
                      </a:endParaRPr>
                    </a:p>
                  </a:txBody>
                  <a:tcPr marL="3451" marR="3451" marT="3451" marB="0" anchor="b"/>
                </a:tc>
                <a:tc>
                  <a:txBody>
                    <a:bodyPr/>
                    <a:lstStyle/>
                    <a:p>
                      <a:pPr algn="l" fontAlgn="b"/>
                      <a:r>
                        <a:rPr lang="en-US" sz="400" u="none" strike="noStrike">
                          <a:effectLst/>
                        </a:rPr>
                        <a:t> </a:t>
                      </a:r>
                      <a:endParaRPr lang="en-US" sz="400" b="1" i="0" u="none" strike="noStrike">
                        <a:effectLst/>
                        <a:latin typeface="Arial Narrow"/>
                      </a:endParaRPr>
                    </a:p>
                  </a:txBody>
                  <a:tcPr marL="3451" marR="3451" marT="3451" marB="0" anchor="b"/>
                </a:tc>
                <a:tc>
                  <a:txBody>
                    <a:bodyPr/>
                    <a:lstStyle/>
                    <a:p>
                      <a:pPr algn="l" fontAlgn="b"/>
                      <a:r>
                        <a:rPr lang="en-US" sz="400" u="none" strike="noStrike">
                          <a:effectLst/>
                        </a:rPr>
                        <a:t> </a:t>
                      </a:r>
                      <a:endParaRPr lang="en-US" sz="400" b="1" i="0" u="none" strike="noStrike">
                        <a:effectLst/>
                        <a:latin typeface="Arial Narrow"/>
                      </a:endParaRPr>
                    </a:p>
                  </a:txBody>
                  <a:tcPr marL="3451" marR="3451" marT="3451" marB="0" anchor="b"/>
                </a:tc>
                <a:tc>
                  <a:txBody>
                    <a:bodyPr/>
                    <a:lstStyle/>
                    <a:p>
                      <a:pPr algn="l" fontAlgn="b"/>
                      <a:r>
                        <a:rPr lang="en-US" sz="400" u="none" strike="noStrike">
                          <a:effectLst/>
                        </a:rPr>
                        <a:t> </a:t>
                      </a:r>
                      <a:endParaRPr lang="en-US" sz="400" b="1" i="0" u="none" strike="noStrike">
                        <a:solidFill>
                          <a:srgbClr val="FF0000"/>
                        </a:solidFill>
                        <a:effectLst/>
                        <a:latin typeface="Arial Narrow"/>
                      </a:endParaRPr>
                    </a:p>
                  </a:txBody>
                  <a:tcPr marL="3451" marR="3451" marT="3451" marB="0" anchor="b"/>
                </a:tc>
                <a:tc>
                  <a:txBody>
                    <a:bodyPr/>
                    <a:lstStyle/>
                    <a:p>
                      <a:pPr algn="l" fontAlgn="b"/>
                      <a:r>
                        <a:rPr lang="en-US" sz="400" u="none" strike="noStrike">
                          <a:effectLst/>
                        </a:rPr>
                        <a:t> </a:t>
                      </a:r>
                      <a:endParaRPr lang="en-US" sz="400" b="1" i="0" u="none" strike="noStrike">
                        <a:effectLst/>
                        <a:latin typeface="Arial Narrow"/>
                      </a:endParaRPr>
                    </a:p>
                  </a:txBody>
                  <a:tcPr marL="3451" marR="3451" marT="3451" marB="0" anchor="b"/>
                </a:tc>
                <a:tc>
                  <a:txBody>
                    <a:bodyPr/>
                    <a:lstStyle/>
                    <a:p>
                      <a:pPr algn="l" fontAlgn="b"/>
                      <a:r>
                        <a:rPr lang="en-US" sz="400" u="none" strike="noStrike">
                          <a:effectLst/>
                        </a:rPr>
                        <a:t>    48,422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45,687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23,118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25,065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9,250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a:t>
                      </a:r>
                      <a:endParaRPr lang="en-US" sz="400" b="1" i="0" u="none" strike="noStrike">
                        <a:effectLst/>
                        <a:latin typeface="Arial"/>
                      </a:endParaRPr>
                    </a:p>
                  </a:txBody>
                  <a:tcPr marL="3451" marR="3451" marT="3451" marB="0" anchor="b"/>
                </a:tc>
                <a:tc>
                  <a:txBody>
                    <a:bodyPr/>
                    <a:lstStyle/>
                    <a:p>
                      <a:pPr algn="l" fontAlgn="b"/>
                      <a:r>
                        <a:rPr lang="en-US" sz="400" u="none" strike="noStrike">
                          <a:effectLst/>
                        </a:rPr>
                        <a:t> </a:t>
                      </a:r>
                      <a:endParaRPr lang="en-US" sz="400" b="1" i="0" u="none" strike="noStrike">
                        <a:effectLst/>
                        <a:latin typeface="Arial"/>
                      </a:endParaRPr>
                    </a:p>
                  </a:txBody>
                  <a:tcPr marL="3451" marR="3451" marT="3451" marB="0" anchor="b"/>
                </a:tc>
                <a:tc>
                  <a:txBody>
                    <a:bodyPr/>
                    <a:lstStyle/>
                    <a:p>
                      <a:pPr algn="l" fontAlgn="b"/>
                      <a:r>
                        <a:rPr lang="en-US" sz="400" u="none" strike="noStrike" dirty="0">
                          <a:effectLst/>
                        </a:rPr>
                        <a:t> </a:t>
                      </a:r>
                      <a:endParaRPr lang="en-US" sz="400" b="0" i="0" u="none" strike="noStrike" dirty="0">
                        <a:effectLst/>
                        <a:latin typeface="Arial"/>
                      </a:endParaRPr>
                    </a:p>
                  </a:txBody>
                  <a:tcPr marL="3451" marR="3451" marT="3451" marB="0" anchor="b"/>
                </a:tc>
              </a:tr>
            </a:tbl>
          </a:graphicData>
        </a:graphic>
      </p:graphicFrame>
    </p:spTree>
    <p:extLst>
      <p:ext uri="{BB962C8B-B14F-4D97-AF65-F5344CB8AC3E}">
        <p14:creationId xmlns:p14="http://schemas.microsoft.com/office/powerpoint/2010/main" val="1463331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252" y="457200"/>
            <a:ext cx="8458200" cy="5139869"/>
          </a:xfrm>
          <a:prstGeom prst="rect">
            <a:avLst/>
          </a:prstGeom>
          <a:noFill/>
        </p:spPr>
        <p:txBody>
          <a:bodyPr wrap="square" rtlCol="0">
            <a:spAutoFit/>
          </a:bodyPr>
          <a:lstStyle/>
          <a:p>
            <a:pPr algn="ctr"/>
            <a:r>
              <a:rPr lang="en-US" sz="3600" b="1" dirty="0" smtClean="0"/>
              <a:t>Opening Day</a:t>
            </a:r>
          </a:p>
          <a:p>
            <a:endParaRPr lang="en-US" sz="3600" b="1" dirty="0" smtClean="0"/>
          </a:p>
          <a:p>
            <a:endParaRPr lang="en-US" sz="3600" b="1" dirty="0" smtClean="0"/>
          </a:p>
          <a:p>
            <a:endParaRPr lang="en-US" sz="3600" b="1" dirty="0"/>
          </a:p>
          <a:p>
            <a:endParaRPr lang="en-US" sz="3600" b="1" dirty="0" smtClean="0"/>
          </a:p>
          <a:p>
            <a:endParaRPr lang="en-US" sz="3600" b="1" dirty="0"/>
          </a:p>
          <a:p>
            <a:endParaRPr lang="en-US" sz="3600" b="1" dirty="0" smtClean="0"/>
          </a:p>
          <a:p>
            <a:endParaRPr lang="en-US" sz="3600" b="1" dirty="0"/>
          </a:p>
          <a:p>
            <a:endParaRPr lang="en-US" sz="2000" b="1" dirty="0" smtClean="0"/>
          </a:p>
          <a:p>
            <a:endParaRPr lang="en-US" sz="2000" b="1" dirty="0"/>
          </a:p>
        </p:txBody>
      </p:sp>
      <p:pic>
        <p:nvPicPr>
          <p:cNvPr id="3" name="Picture 2" descr="Opening Day Fall 2012 Morning Agenda draft 6-21-12.docx - Microsoft Word"/>
          <p:cNvPicPr>
            <a:picLocks noChangeAspect="1"/>
          </p:cNvPicPr>
          <p:nvPr/>
        </p:nvPicPr>
        <p:blipFill rotWithShape="1">
          <a:blip r:embed="rId2">
            <a:extLst>
              <a:ext uri="{28A0092B-C50C-407E-A947-70E740481C1C}">
                <a14:useLocalDpi xmlns:a14="http://schemas.microsoft.com/office/drawing/2010/main" val="0"/>
              </a:ext>
            </a:extLst>
          </a:blip>
          <a:srcRect l="24156" t="14682" r="25462" b="5190"/>
          <a:stretch/>
        </p:blipFill>
        <p:spPr>
          <a:xfrm>
            <a:off x="2470517" y="1219200"/>
            <a:ext cx="4305670" cy="5495277"/>
          </a:xfrm>
          <a:prstGeom prst="rect">
            <a:avLst/>
          </a:prstGeom>
        </p:spPr>
      </p:pic>
    </p:spTree>
    <p:extLst>
      <p:ext uri="{BB962C8B-B14F-4D97-AF65-F5344CB8AC3E}">
        <p14:creationId xmlns:p14="http://schemas.microsoft.com/office/powerpoint/2010/main" val="40597299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252" y="585544"/>
            <a:ext cx="8458200" cy="7909858"/>
          </a:xfrm>
          <a:prstGeom prst="rect">
            <a:avLst/>
          </a:prstGeom>
          <a:noFill/>
        </p:spPr>
        <p:txBody>
          <a:bodyPr wrap="square" rtlCol="0">
            <a:spAutoFit/>
          </a:bodyPr>
          <a:lstStyle/>
          <a:p>
            <a:pPr algn="ctr"/>
            <a:r>
              <a:rPr lang="en-US" sz="3600" b="1" dirty="0" smtClean="0"/>
              <a:t>OA III – Madera Office of Instruction</a:t>
            </a:r>
          </a:p>
          <a:p>
            <a:pPr marL="571500" indent="-571500">
              <a:buFont typeface="Wingdings" pitchFamily="2" charset="2"/>
              <a:buChar char="Ø"/>
            </a:pPr>
            <a:endParaRPr lang="en-US" sz="3600" b="1" dirty="0" smtClean="0"/>
          </a:p>
          <a:p>
            <a:pPr marL="571500" indent="-571500">
              <a:buFont typeface="Wingdings" pitchFamily="2" charset="2"/>
              <a:buChar char="Ø"/>
            </a:pPr>
            <a:endParaRPr lang="en-US" sz="3600" b="1" dirty="0" smtClean="0"/>
          </a:p>
          <a:p>
            <a:r>
              <a:rPr lang="en-US" sz="3600" b="1" dirty="0"/>
              <a:t>Yolanda Garcia, OA III – Yolanda begin working at the Madera Center, Office of Instruction on August   6 , 2012</a:t>
            </a:r>
          </a:p>
          <a:p>
            <a:endParaRPr lang="en-US" sz="3600" b="1" dirty="0" smtClean="0"/>
          </a:p>
          <a:p>
            <a:endParaRPr lang="en-US" sz="3600" b="1" dirty="0"/>
          </a:p>
          <a:p>
            <a:endParaRPr lang="en-US" sz="3600" b="1" dirty="0" smtClean="0"/>
          </a:p>
          <a:p>
            <a:endParaRPr lang="en-US" sz="3600" b="1" dirty="0"/>
          </a:p>
          <a:p>
            <a:endParaRPr lang="en-US" sz="3600" b="1" dirty="0" smtClean="0"/>
          </a:p>
          <a:p>
            <a:endParaRPr lang="en-US" sz="3600" b="1" dirty="0"/>
          </a:p>
          <a:p>
            <a:endParaRPr lang="en-US" sz="2000" b="1" dirty="0" smtClean="0"/>
          </a:p>
          <a:p>
            <a:endParaRPr lang="en-US" sz="2000" b="1" dirty="0"/>
          </a:p>
        </p:txBody>
      </p:sp>
    </p:spTree>
    <p:extLst>
      <p:ext uri="{BB962C8B-B14F-4D97-AF65-F5344CB8AC3E}">
        <p14:creationId xmlns:p14="http://schemas.microsoft.com/office/powerpoint/2010/main" val="945891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252" y="585544"/>
            <a:ext cx="8458200" cy="7355860"/>
          </a:xfrm>
          <a:prstGeom prst="rect">
            <a:avLst/>
          </a:prstGeom>
          <a:noFill/>
        </p:spPr>
        <p:txBody>
          <a:bodyPr wrap="square" rtlCol="0">
            <a:spAutoFit/>
          </a:bodyPr>
          <a:lstStyle/>
          <a:p>
            <a:pPr algn="ctr"/>
            <a:r>
              <a:rPr lang="en-US" sz="3600" b="1" dirty="0" smtClean="0"/>
              <a:t>Nurse (19 </a:t>
            </a:r>
            <a:r>
              <a:rPr lang="en-US" sz="3600" b="1" dirty="0" err="1" smtClean="0"/>
              <a:t>hrs</a:t>
            </a:r>
            <a:r>
              <a:rPr lang="en-US" sz="3600" b="1" dirty="0" smtClean="0"/>
              <a:t>/week)</a:t>
            </a:r>
          </a:p>
          <a:p>
            <a:pPr marL="571500" indent="-571500">
              <a:buFont typeface="Wingdings" pitchFamily="2" charset="2"/>
              <a:buChar char="Ø"/>
            </a:pPr>
            <a:endParaRPr lang="en-US" sz="3600" b="1" dirty="0" smtClean="0"/>
          </a:p>
          <a:p>
            <a:pPr marL="571500" indent="-571500">
              <a:buFont typeface="Wingdings" pitchFamily="2" charset="2"/>
              <a:buChar char="Ø"/>
            </a:pPr>
            <a:endParaRPr lang="en-US" sz="3600" b="1" dirty="0" smtClean="0"/>
          </a:p>
          <a:p>
            <a:r>
              <a:rPr lang="en-US" sz="3600" b="1" dirty="0"/>
              <a:t>Sherri Scott-Hunter began working at Madera Center on August 17</a:t>
            </a:r>
            <a:r>
              <a:rPr lang="en-US" sz="3600" b="1" baseline="30000" dirty="0"/>
              <a:t>th</a:t>
            </a:r>
            <a:r>
              <a:rPr lang="en-US" sz="3600" b="1" dirty="0"/>
              <a:t> as our campus nurse.</a:t>
            </a:r>
          </a:p>
          <a:p>
            <a:endParaRPr lang="en-US" sz="3600" b="1" dirty="0" smtClean="0"/>
          </a:p>
          <a:p>
            <a:endParaRPr lang="en-US" sz="3600" b="1" dirty="0"/>
          </a:p>
          <a:p>
            <a:endParaRPr lang="en-US" sz="3600" b="1" dirty="0" smtClean="0"/>
          </a:p>
          <a:p>
            <a:endParaRPr lang="en-US" sz="3600" b="1" dirty="0"/>
          </a:p>
          <a:p>
            <a:endParaRPr lang="en-US" sz="3600" b="1" dirty="0" smtClean="0"/>
          </a:p>
          <a:p>
            <a:endParaRPr lang="en-US" sz="3600" b="1" dirty="0"/>
          </a:p>
          <a:p>
            <a:endParaRPr lang="en-US" sz="2000" b="1" dirty="0" smtClean="0"/>
          </a:p>
          <a:p>
            <a:endParaRPr lang="en-US" sz="2000" b="1" dirty="0"/>
          </a:p>
        </p:txBody>
      </p:sp>
    </p:spTree>
    <p:extLst>
      <p:ext uri="{BB962C8B-B14F-4D97-AF65-F5344CB8AC3E}">
        <p14:creationId xmlns:p14="http://schemas.microsoft.com/office/powerpoint/2010/main" val="2504467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252" y="585544"/>
            <a:ext cx="8458200" cy="7909858"/>
          </a:xfrm>
          <a:prstGeom prst="rect">
            <a:avLst/>
          </a:prstGeom>
          <a:noFill/>
        </p:spPr>
        <p:txBody>
          <a:bodyPr wrap="square" rtlCol="0">
            <a:spAutoFit/>
          </a:bodyPr>
          <a:lstStyle/>
          <a:p>
            <a:pPr algn="ctr"/>
            <a:r>
              <a:rPr lang="en-US" sz="3600" b="1" dirty="0" smtClean="0"/>
              <a:t>Librarian</a:t>
            </a:r>
          </a:p>
          <a:p>
            <a:pPr marL="571500" indent="-571500">
              <a:buFont typeface="Wingdings" pitchFamily="2" charset="2"/>
              <a:buChar char="Ø"/>
            </a:pPr>
            <a:endParaRPr lang="en-US" sz="3600" b="1" dirty="0" smtClean="0"/>
          </a:p>
          <a:p>
            <a:pPr marL="571500" indent="-571500">
              <a:buFont typeface="Wingdings" pitchFamily="2" charset="2"/>
              <a:buChar char="Ø"/>
            </a:pPr>
            <a:endParaRPr lang="en-US" sz="3600" b="1" dirty="0" smtClean="0"/>
          </a:p>
          <a:p>
            <a:r>
              <a:rPr lang="en-US" sz="3600" b="1" dirty="0"/>
              <a:t>Thomas Wood, will begin working at MC pending completion of his paperwork.   He will work 2 days a week.</a:t>
            </a:r>
          </a:p>
          <a:p>
            <a:endParaRPr lang="en-US" sz="3600" b="1" dirty="0" smtClean="0"/>
          </a:p>
          <a:p>
            <a:endParaRPr lang="en-US" sz="3600" b="1" dirty="0"/>
          </a:p>
          <a:p>
            <a:endParaRPr lang="en-US" sz="3600" b="1" dirty="0" smtClean="0"/>
          </a:p>
          <a:p>
            <a:endParaRPr lang="en-US" sz="3600" b="1" dirty="0"/>
          </a:p>
          <a:p>
            <a:endParaRPr lang="en-US" sz="3600" b="1" dirty="0" smtClean="0"/>
          </a:p>
          <a:p>
            <a:endParaRPr lang="en-US" sz="3600" b="1" dirty="0"/>
          </a:p>
          <a:p>
            <a:endParaRPr lang="en-US" sz="2000" b="1" dirty="0" smtClean="0"/>
          </a:p>
          <a:p>
            <a:endParaRPr lang="en-US" sz="2000" b="1" dirty="0"/>
          </a:p>
        </p:txBody>
      </p:sp>
    </p:spTree>
    <p:extLst>
      <p:ext uri="{BB962C8B-B14F-4D97-AF65-F5344CB8AC3E}">
        <p14:creationId xmlns:p14="http://schemas.microsoft.com/office/powerpoint/2010/main" val="136530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252" y="585544"/>
            <a:ext cx="8458200" cy="10679847"/>
          </a:xfrm>
          <a:prstGeom prst="rect">
            <a:avLst/>
          </a:prstGeom>
          <a:noFill/>
        </p:spPr>
        <p:txBody>
          <a:bodyPr wrap="square" rtlCol="0">
            <a:spAutoFit/>
          </a:bodyPr>
          <a:lstStyle/>
          <a:p>
            <a:pPr algn="ctr"/>
            <a:r>
              <a:rPr lang="en-US" sz="3600" b="1" dirty="0" smtClean="0"/>
              <a:t>DSP &amp; S Counselor (11.5 </a:t>
            </a:r>
            <a:r>
              <a:rPr lang="en-US" sz="3600" b="1" dirty="0" err="1" smtClean="0"/>
              <a:t>hrs</a:t>
            </a:r>
            <a:r>
              <a:rPr lang="en-US" sz="3600" b="1" dirty="0" smtClean="0"/>
              <a:t>/week) / Instructor</a:t>
            </a:r>
          </a:p>
          <a:p>
            <a:pPr marL="571500" indent="-571500">
              <a:buFont typeface="Wingdings" pitchFamily="2" charset="2"/>
              <a:buChar char="Ø"/>
            </a:pPr>
            <a:endParaRPr lang="en-US" sz="3600" b="1" dirty="0" smtClean="0"/>
          </a:p>
          <a:p>
            <a:r>
              <a:rPr lang="en-US" sz="3600" b="1" dirty="0" smtClean="0"/>
              <a:t>CASRA Grant – Madera Center has been awarded to provide training for mental health professional.  It allows us to hire a grant funded Counselor / Instructor (60% / 40% split).  We expect to have the person to be on board Nov/Dec timeframe.</a:t>
            </a:r>
          </a:p>
          <a:p>
            <a:r>
              <a:rPr lang="en-US" sz="2000" b="1" dirty="0" smtClean="0"/>
              <a:t>(CASRA - California Association of Rehabilitation Agencies)</a:t>
            </a:r>
          </a:p>
          <a:p>
            <a:endParaRPr lang="en-US" sz="3600" b="1" dirty="0"/>
          </a:p>
          <a:p>
            <a:endParaRPr lang="en-US" sz="3600" b="1" dirty="0" smtClean="0"/>
          </a:p>
          <a:p>
            <a:endParaRPr lang="en-US" sz="3600" b="1" dirty="0"/>
          </a:p>
          <a:p>
            <a:endParaRPr lang="en-US" sz="3600" b="1" dirty="0" smtClean="0"/>
          </a:p>
          <a:p>
            <a:endParaRPr lang="en-US" sz="3600" b="1" dirty="0"/>
          </a:p>
          <a:p>
            <a:endParaRPr lang="en-US" sz="3600" b="1" dirty="0" smtClean="0"/>
          </a:p>
          <a:p>
            <a:endParaRPr lang="en-US" sz="3600" b="1" dirty="0"/>
          </a:p>
          <a:p>
            <a:endParaRPr lang="en-US" sz="2000" b="1" dirty="0" smtClean="0"/>
          </a:p>
          <a:p>
            <a:endParaRPr lang="en-US" sz="2000" b="1" dirty="0"/>
          </a:p>
        </p:txBody>
      </p:sp>
    </p:spTree>
    <p:extLst>
      <p:ext uri="{BB962C8B-B14F-4D97-AF65-F5344CB8AC3E}">
        <p14:creationId xmlns:p14="http://schemas.microsoft.com/office/powerpoint/2010/main" val="2036278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252" y="585544"/>
            <a:ext cx="8458200" cy="6801862"/>
          </a:xfrm>
          <a:prstGeom prst="rect">
            <a:avLst/>
          </a:prstGeom>
          <a:noFill/>
        </p:spPr>
        <p:txBody>
          <a:bodyPr wrap="square" rtlCol="0">
            <a:spAutoFit/>
          </a:bodyPr>
          <a:lstStyle/>
          <a:p>
            <a:pPr algn="ctr"/>
            <a:r>
              <a:rPr lang="en-US" sz="3600" b="1" dirty="0" smtClean="0"/>
              <a:t>Nursing Director</a:t>
            </a:r>
          </a:p>
          <a:p>
            <a:pPr marL="571500" indent="-571500">
              <a:buFont typeface="Wingdings" pitchFamily="2" charset="2"/>
              <a:buChar char="Ø"/>
            </a:pPr>
            <a:endParaRPr lang="en-US" sz="3600" b="1" dirty="0" smtClean="0"/>
          </a:p>
          <a:p>
            <a:pPr marL="571500" indent="-571500">
              <a:buFont typeface="Wingdings" pitchFamily="2" charset="2"/>
              <a:buChar char="Ø"/>
            </a:pPr>
            <a:endParaRPr lang="en-US" sz="3600" b="1" dirty="0" smtClean="0"/>
          </a:p>
          <a:p>
            <a:r>
              <a:rPr lang="en-US" sz="3600" b="1" dirty="0" smtClean="0"/>
              <a:t>Dr. Bridget Heyne (FCC, RN faculty) continues as our LVN to RN program Nursing Director for 2012-2013.</a:t>
            </a:r>
          </a:p>
          <a:p>
            <a:endParaRPr lang="en-US" sz="3600" b="1" dirty="0" smtClean="0"/>
          </a:p>
          <a:p>
            <a:endParaRPr lang="en-US" sz="3600" b="1" dirty="0" smtClean="0"/>
          </a:p>
          <a:p>
            <a:endParaRPr lang="en-US" sz="3600" b="1" dirty="0"/>
          </a:p>
          <a:p>
            <a:endParaRPr lang="en-US" sz="3600" b="1" dirty="0" smtClean="0"/>
          </a:p>
          <a:p>
            <a:endParaRPr lang="en-US" sz="3600" b="1" dirty="0"/>
          </a:p>
          <a:p>
            <a:endParaRPr lang="en-US" sz="2000" b="1" dirty="0" smtClean="0"/>
          </a:p>
          <a:p>
            <a:endParaRPr lang="en-US" sz="2000" b="1" dirty="0"/>
          </a:p>
        </p:txBody>
      </p:sp>
    </p:spTree>
    <p:extLst>
      <p:ext uri="{BB962C8B-B14F-4D97-AF65-F5344CB8AC3E}">
        <p14:creationId xmlns:p14="http://schemas.microsoft.com/office/powerpoint/2010/main" val="1719275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252" y="585544"/>
            <a:ext cx="8458200" cy="4585871"/>
          </a:xfrm>
          <a:prstGeom prst="rect">
            <a:avLst/>
          </a:prstGeom>
          <a:noFill/>
        </p:spPr>
        <p:txBody>
          <a:bodyPr wrap="square" rtlCol="0">
            <a:spAutoFit/>
          </a:bodyPr>
          <a:lstStyle/>
          <a:p>
            <a:pPr algn="ctr"/>
            <a:r>
              <a:rPr lang="en-US" sz="3600" b="1" dirty="0" smtClean="0"/>
              <a:t>Interim Administration</a:t>
            </a:r>
          </a:p>
          <a:p>
            <a:pPr marL="571500" indent="-571500">
              <a:buFont typeface="Wingdings" pitchFamily="2" charset="2"/>
              <a:buChar char="Ø"/>
            </a:pPr>
            <a:endParaRPr lang="en-US" sz="3600" b="1" dirty="0" smtClean="0"/>
          </a:p>
          <a:p>
            <a:pPr marL="571500" indent="-571500">
              <a:buFont typeface="Wingdings" pitchFamily="2" charset="2"/>
              <a:buChar char="Ø"/>
            </a:pPr>
            <a:endParaRPr lang="en-US" sz="3600" b="1" dirty="0" smtClean="0"/>
          </a:p>
          <a:p>
            <a:endParaRPr lang="en-US" sz="3600" b="1" dirty="0" smtClean="0"/>
          </a:p>
          <a:p>
            <a:endParaRPr lang="en-US" sz="3600" b="1" dirty="0"/>
          </a:p>
          <a:p>
            <a:endParaRPr lang="en-US" sz="3600" b="1" dirty="0" smtClean="0"/>
          </a:p>
          <a:p>
            <a:endParaRPr lang="en-US" sz="3600" b="1" dirty="0"/>
          </a:p>
          <a:p>
            <a:endParaRPr lang="en-US" sz="2000" b="1" dirty="0" smtClean="0"/>
          </a:p>
          <a:p>
            <a:endParaRPr lang="en-US" sz="2000" b="1" dirty="0"/>
          </a:p>
        </p:txBody>
      </p:sp>
      <p:graphicFrame>
        <p:nvGraphicFramePr>
          <p:cNvPr id="3" name="Table 2"/>
          <p:cNvGraphicFramePr>
            <a:graphicFrameLocks noGrp="1"/>
          </p:cNvGraphicFramePr>
          <p:nvPr>
            <p:extLst>
              <p:ext uri="{D42A27DB-BD31-4B8C-83A1-F6EECF244321}">
                <p14:modId xmlns:p14="http://schemas.microsoft.com/office/powerpoint/2010/main" val="2662543067"/>
              </p:ext>
            </p:extLst>
          </p:nvPr>
        </p:nvGraphicFramePr>
        <p:xfrm>
          <a:off x="852300" y="1378500"/>
          <a:ext cx="7529700" cy="4946100"/>
        </p:xfrm>
        <a:graphic>
          <a:graphicData uri="http://schemas.openxmlformats.org/drawingml/2006/table">
            <a:tbl>
              <a:tblPr firstRow="1" firstCol="1" bandRow="1">
                <a:tableStyleId>{5C22544A-7EE6-4342-B048-85BDC9FD1C3A}</a:tableStyleId>
              </a:tblPr>
              <a:tblGrid>
                <a:gridCol w="429735"/>
                <a:gridCol w="1419993"/>
                <a:gridCol w="1419993"/>
                <a:gridCol w="1419993"/>
                <a:gridCol w="1419993"/>
                <a:gridCol w="1419993"/>
              </a:tblGrid>
              <a:tr h="160214">
                <a:tc>
                  <a:txBody>
                    <a:bodyPr/>
                    <a:lstStyle/>
                    <a:p>
                      <a:pPr marL="0" marR="0" algn="ctr">
                        <a:lnSpc>
                          <a:spcPct val="115000"/>
                        </a:lnSpc>
                        <a:spcBef>
                          <a:spcPts val="0"/>
                        </a:spcBef>
                        <a:spcAft>
                          <a:spcPts val="0"/>
                        </a:spcAft>
                      </a:pPr>
                      <a:r>
                        <a:rPr lang="en-US" sz="900" dirty="0">
                          <a:effectLst/>
                        </a:rPr>
                        <a:t> </a:t>
                      </a:r>
                      <a:endParaRPr lang="en-US" sz="900" dirty="0">
                        <a:effectLst/>
                        <a:latin typeface="Calibri"/>
                        <a:ea typeface="Calibri"/>
                        <a:cs typeface="Times New Roman"/>
                      </a:endParaRPr>
                    </a:p>
                  </a:txBody>
                  <a:tcPr marL="53481" marR="53481" marT="0" marB="0"/>
                </a:tc>
                <a:tc>
                  <a:txBody>
                    <a:bodyPr/>
                    <a:lstStyle/>
                    <a:p>
                      <a:pPr marL="0" marR="0">
                        <a:lnSpc>
                          <a:spcPct val="115000"/>
                        </a:lnSpc>
                        <a:spcBef>
                          <a:spcPts val="0"/>
                        </a:spcBef>
                        <a:spcAft>
                          <a:spcPts val="0"/>
                        </a:spcAft>
                      </a:pPr>
                      <a:r>
                        <a:rPr lang="en-US" sz="900">
                          <a:effectLst/>
                        </a:rPr>
                        <a:t>Monday</a:t>
                      </a:r>
                      <a:endParaRPr lang="en-US" sz="900">
                        <a:effectLst/>
                        <a:latin typeface="Calibri"/>
                        <a:ea typeface="Calibri"/>
                        <a:cs typeface="Times New Roman"/>
                      </a:endParaRPr>
                    </a:p>
                  </a:txBody>
                  <a:tcPr marL="53481" marR="53481" marT="0" marB="0"/>
                </a:tc>
                <a:tc>
                  <a:txBody>
                    <a:bodyPr/>
                    <a:lstStyle/>
                    <a:p>
                      <a:pPr marL="0" marR="0">
                        <a:lnSpc>
                          <a:spcPct val="115000"/>
                        </a:lnSpc>
                        <a:spcBef>
                          <a:spcPts val="0"/>
                        </a:spcBef>
                        <a:spcAft>
                          <a:spcPts val="0"/>
                        </a:spcAft>
                      </a:pPr>
                      <a:r>
                        <a:rPr lang="en-US" sz="900">
                          <a:effectLst/>
                        </a:rPr>
                        <a:t>Tuesday</a:t>
                      </a:r>
                      <a:endParaRPr lang="en-US" sz="900">
                        <a:effectLst/>
                        <a:latin typeface="Calibri"/>
                        <a:ea typeface="Calibri"/>
                        <a:cs typeface="Times New Roman"/>
                      </a:endParaRPr>
                    </a:p>
                  </a:txBody>
                  <a:tcPr marL="53481" marR="53481" marT="0" marB="0"/>
                </a:tc>
                <a:tc>
                  <a:txBody>
                    <a:bodyPr/>
                    <a:lstStyle/>
                    <a:p>
                      <a:pPr marL="0" marR="0">
                        <a:lnSpc>
                          <a:spcPct val="115000"/>
                        </a:lnSpc>
                        <a:spcBef>
                          <a:spcPts val="0"/>
                        </a:spcBef>
                        <a:spcAft>
                          <a:spcPts val="0"/>
                        </a:spcAft>
                      </a:pPr>
                      <a:r>
                        <a:rPr lang="en-US" sz="900">
                          <a:effectLst/>
                        </a:rPr>
                        <a:t>Wednesday</a:t>
                      </a:r>
                      <a:endParaRPr lang="en-US" sz="900">
                        <a:effectLst/>
                        <a:latin typeface="Calibri"/>
                        <a:ea typeface="Calibri"/>
                        <a:cs typeface="Times New Roman"/>
                      </a:endParaRPr>
                    </a:p>
                  </a:txBody>
                  <a:tcPr marL="53481" marR="53481" marT="0" marB="0"/>
                </a:tc>
                <a:tc>
                  <a:txBody>
                    <a:bodyPr/>
                    <a:lstStyle/>
                    <a:p>
                      <a:pPr marL="0" marR="0">
                        <a:lnSpc>
                          <a:spcPct val="115000"/>
                        </a:lnSpc>
                        <a:spcBef>
                          <a:spcPts val="0"/>
                        </a:spcBef>
                        <a:spcAft>
                          <a:spcPts val="0"/>
                        </a:spcAft>
                      </a:pPr>
                      <a:r>
                        <a:rPr lang="en-US" sz="900">
                          <a:effectLst/>
                        </a:rPr>
                        <a:t>Thursday</a:t>
                      </a:r>
                      <a:endParaRPr lang="en-US" sz="900">
                        <a:effectLst/>
                        <a:latin typeface="Calibri"/>
                        <a:ea typeface="Calibri"/>
                        <a:cs typeface="Times New Roman"/>
                      </a:endParaRPr>
                    </a:p>
                  </a:txBody>
                  <a:tcPr marL="53481" marR="53481" marT="0" marB="0"/>
                </a:tc>
                <a:tc>
                  <a:txBody>
                    <a:bodyPr/>
                    <a:lstStyle/>
                    <a:p>
                      <a:pPr marL="0" marR="0">
                        <a:lnSpc>
                          <a:spcPct val="115000"/>
                        </a:lnSpc>
                        <a:spcBef>
                          <a:spcPts val="0"/>
                        </a:spcBef>
                        <a:spcAft>
                          <a:spcPts val="0"/>
                        </a:spcAft>
                      </a:pPr>
                      <a:r>
                        <a:rPr lang="en-US" sz="900">
                          <a:effectLst/>
                        </a:rPr>
                        <a:t>Friday</a:t>
                      </a:r>
                      <a:endParaRPr lang="en-US" sz="900">
                        <a:effectLst/>
                        <a:latin typeface="Calibri"/>
                        <a:ea typeface="Calibri"/>
                        <a:cs typeface="Times New Roman"/>
                      </a:endParaRPr>
                    </a:p>
                  </a:txBody>
                  <a:tcPr marL="53481" marR="53481" marT="0" marB="0"/>
                </a:tc>
              </a:tr>
              <a:tr h="997458">
                <a:tc>
                  <a:txBody>
                    <a:bodyPr/>
                    <a:lstStyle/>
                    <a:p>
                      <a:pPr marL="0" marR="0" algn="ctr">
                        <a:lnSpc>
                          <a:spcPct val="115000"/>
                        </a:lnSpc>
                        <a:spcBef>
                          <a:spcPts val="0"/>
                        </a:spcBef>
                        <a:spcAft>
                          <a:spcPts val="0"/>
                        </a:spcAft>
                      </a:pPr>
                      <a:r>
                        <a:rPr lang="en-US" sz="900">
                          <a:effectLst/>
                        </a:rPr>
                        <a:t>1</a:t>
                      </a:r>
                      <a:r>
                        <a:rPr lang="en-US" sz="900" baseline="30000">
                          <a:effectLst/>
                        </a:rPr>
                        <a:t>st</a:t>
                      </a:r>
                      <a:r>
                        <a:rPr lang="en-US" sz="900">
                          <a:effectLst/>
                        </a:rPr>
                        <a:t> </a:t>
                      </a: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53481" marR="53481" marT="0" marB="0"/>
                </a:tc>
                <a:tc>
                  <a:txBody>
                    <a:bodyPr/>
                    <a:lstStyle/>
                    <a:p>
                      <a:pPr marL="0" marR="0" algn="ctr">
                        <a:lnSpc>
                          <a:spcPct val="115000"/>
                        </a:lnSpc>
                        <a:spcBef>
                          <a:spcPts val="0"/>
                        </a:spcBef>
                        <a:spcAft>
                          <a:spcPts val="0"/>
                        </a:spcAft>
                      </a:pPr>
                      <a:r>
                        <a:rPr lang="en-US" sz="700" baseline="0" dirty="0">
                          <a:effectLst/>
                          <a:highlight>
                            <a:srgbClr val="FFFF00"/>
                          </a:highlight>
                        </a:rPr>
                        <a:t>COVERAGE:  DEANS</a:t>
                      </a:r>
                      <a:endParaRPr lang="en-US" sz="900" baseline="0" dirty="0">
                        <a:effectLst/>
                        <a:latin typeface="Calibri"/>
                        <a:ea typeface="Calibri"/>
                        <a:cs typeface="Times New Roman"/>
                      </a:endParaRPr>
                    </a:p>
                  </a:txBody>
                  <a:tcPr marL="53481" marR="53481" marT="0" marB="0" anchor="ctr"/>
                </a:tc>
                <a:tc>
                  <a:txBody>
                    <a:bodyPr/>
                    <a:lstStyle/>
                    <a:p>
                      <a:pPr marL="0" marR="0" algn="ctr">
                        <a:lnSpc>
                          <a:spcPct val="115000"/>
                        </a:lnSpc>
                        <a:spcBef>
                          <a:spcPts val="0"/>
                        </a:spcBef>
                        <a:spcAft>
                          <a:spcPts val="0"/>
                        </a:spcAft>
                      </a:pPr>
                      <a:r>
                        <a:rPr lang="en-US" sz="700" baseline="0" dirty="0">
                          <a:effectLst/>
                          <a:highlight>
                            <a:srgbClr val="FFFF00"/>
                          </a:highlight>
                        </a:rPr>
                        <a:t>COVERAGE:  DONNA BERRY</a:t>
                      </a:r>
                      <a:endParaRPr lang="en-US" sz="900" baseline="0" dirty="0">
                        <a:effectLst/>
                        <a:latin typeface="Calibri"/>
                        <a:ea typeface="Calibri"/>
                        <a:cs typeface="Times New Roman"/>
                      </a:endParaRPr>
                    </a:p>
                  </a:txBody>
                  <a:tcPr marL="53481" marR="53481" marT="0" marB="0" anchor="ctr"/>
                </a:tc>
                <a:tc>
                  <a:txBody>
                    <a:bodyPr/>
                    <a:lstStyle/>
                    <a:p>
                      <a:pPr marL="0" marR="0" algn="ctr">
                        <a:lnSpc>
                          <a:spcPct val="115000"/>
                        </a:lnSpc>
                        <a:spcBef>
                          <a:spcPts val="0"/>
                        </a:spcBef>
                        <a:spcAft>
                          <a:spcPts val="0"/>
                        </a:spcAft>
                      </a:pPr>
                      <a:r>
                        <a:rPr lang="en-US" sz="700" baseline="0" dirty="0">
                          <a:effectLst/>
                          <a:highlight>
                            <a:srgbClr val="FFFF00"/>
                          </a:highlight>
                        </a:rPr>
                        <a:t>COVERAGE:  MICHAEL </a:t>
                      </a:r>
                      <a:r>
                        <a:rPr lang="en-US" sz="700" baseline="0" dirty="0" smtClean="0">
                          <a:effectLst/>
                          <a:highlight>
                            <a:srgbClr val="FFFF00"/>
                          </a:highlight>
                        </a:rPr>
                        <a:t>WHITE</a:t>
                      </a:r>
                      <a:endParaRPr lang="en-US" sz="900" baseline="0" dirty="0">
                        <a:effectLst/>
                      </a:endParaRPr>
                    </a:p>
                  </a:txBody>
                  <a:tcPr marL="53481" marR="53481" marT="0" marB="0" anchor="ctr"/>
                </a:tc>
                <a:tc>
                  <a:txBody>
                    <a:bodyPr/>
                    <a:lstStyle/>
                    <a:p>
                      <a:pPr marL="0" marR="0" algn="ctr">
                        <a:lnSpc>
                          <a:spcPct val="115000"/>
                        </a:lnSpc>
                        <a:spcBef>
                          <a:spcPts val="0"/>
                        </a:spcBef>
                        <a:spcAft>
                          <a:spcPts val="0"/>
                        </a:spcAft>
                      </a:pPr>
                      <a:r>
                        <a:rPr lang="en-US" sz="700" baseline="0" dirty="0">
                          <a:effectLst/>
                          <a:highlight>
                            <a:srgbClr val="FFFF00"/>
                          </a:highlight>
                        </a:rPr>
                        <a:t>COVERAGE:  DAVID </a:t>
                      </a:r>
                      <a:r>
                        <a:rPr lang="en-US" sz="700" baseline="0" dirty="0" smtClean="0">
                          <a:effectLst/>
                          <a:highlight>
                            <a:srgbClr val="FFFF00"/>
                          </a:highlight>
                        </a:rPr>
                        <a:t>CLARK</a:t>
                      </a:r>
                      <a:r>
                        <a:rPr lang="en-US" sz="700" baseline="0" dirty="0">
                          <a:effectLst/>
                        </a:rPr>
                        <a:t> </a:t>
                      </a:r>
                      <a:endParaRPr lang="en-US" sz="900" baseline="0" dirty="0">
                        <a:effectLst/>
                        <a:latin typeface="Calibri"/>
                        <a:ea typeface="Calibri"/>
                        <a:cs typeface="Times New Roman"/>
                      </a:endParaRPr>
                    </a:p>
                  </a:txBody>
                  <a:tcPr marL="53481" marR="53481" marT="0" marB="0" anchor="ctr"/>
                </a:tc>
                <a:tc>
                  <a:txBody>
                    <a:bodyPr/>
                    <a:lstStyle/>
                    <a:p>
                      <a:pPr marL="0" marR="0" algn="ctr">
                        <a:lnSpc>
                          <a:spcPct val="115000"/>
                        </a:lnSpc>
                        <a:spcBef>
                          <a:spcPts val="0"/>
                        </a:spcBef>
                        <a:spcAft>
                          <a:spcPts val="0"/>
                        </a:spcAft>
                      </a:pPr>
                      <a:r>
                        <a:rPr lang="en-US" sz="700" cap="all" baseline="0" dirty="0">
                          <a:effectLst/>
                          <a:highlight>
                            <a:srgbClr val="FFFF00"/>
                          </a:highlight>
                        </a:rPr>
                        <a:t>COVERAGE:  DIANA TAPIA-WRIGHT</a:t>
                      </a:r>
                      <a:endParaRPr lang="en-US" sz="900" baseline="0" dirty="0">
                        <a:effectLst/>
                        <a:latin typeface="Calibri"/>
                        <a:ea typeface="Calibri"/>
                        <a:cs typeface="Times New Roman"/>
                      </a:endParaRPr>
                    </a:p>
                  </a:txBody>
                  <a:tcPr marL="53481" marR="53481" marT="0" marB="0" anchor="ctr"/>
                </a:tc>
              </a:tr>
              <a:tr h="1048676">
                <a:tc>
                  <a:txBody>
                    <a:bodyPr/>
                    <a:lstStyle/>
                    <a:p>
                      <a:pPr marL="0" marR="0" algn="ctr">
                        <a:lnSpc>
                          <a:spcPct val="115000"/>
                        </a:lnSpc>
                        <a:spcBef>
                          <a:spcPts val="0"/>
                        </a:spcBef>
                        <a:spcAft>
                          <a:spcPts val="0"/>
                        </a:spcAft>
                      </a:pPr>
                      <a:r>
                        <a:rPr lang="en-US" sz="900">
                          <a:effectLst/>
                        </a:rPr>
                        <a:t>2</a:t>
                      </a:r>
                      <a:r>
                        <a:rPr lang="en-US" sz="900" baseline="30000">
                          <a:effectLst/>
                        </a:rPr>
                        <a:t>nd</a:t>
                      </a:r>
                      <a:endParaRPr lang="en-US" sz="900">
                        <a:effectLst/>
                      </a:endParaRPr>
                    </a:p>
                    <a:p>
                      <a:pPr marL="0" marR="0" algn="ctr">
                        <a:lnSpc>
                          <a:spcPct val="115000"/>
                        </a:lnSpc>
                        <a:spcBef>
                          <a:spcPts val="0"/>
                        </a:spcBef>
                        <a:spcAft>
                          <a:spcPts val="0"/>
                        </a:spcAft>
                      </a:pPr>
                      <a:r>
                        <a:rPr lang="en-US" sz="900" baseline="30000">
                          <a:effectLst/>
                        </a:rPr>
                        <a:t> </a:t>
                      </a:r>
                      <a:endParaRPr lang="en-US" sz="900">
                        <a:effectLst/>
                      </a:endParaRP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53481" marR="53481" marT="0" marB="0"/>
                </a:tc>
                <a:tc>
                  <a:txBody>
                    <a:bodyPr/>
                    <a:lstStyle/>
                    <a:p>
                      <a:pPr marL="0" marR="0" algn="ctr">
                        <a:lnSpc>
                          <a:spcPct val="115000"/>
                        </a:lnSpc>
                        <a:spcBef>
                          <a:spcPts val="0"/>
                        </a:spcBef>
                        <a:spcAft>
                          <a:spcPts val="0"/>
                        </a:spcAft>
                      </a:pPr>
                      <a:r>
                        <a:rPr lang="en-US" sz="700" baseline="0" dirty="0">
                          <a:effectLst/>
                          <a:highlight>
                            <a:srgbClr val="FFFF00"/>
                          </a:highlight>
                        </a:rPr>
                        <a:t>COVERAGE:  </a:t>
                      </a:r>
                      <a:r>
                        <a:rPr lang="en-US" sz="700" baseline="0" dirty="0" smtClean="0">
                          <a:effectLst/>
                          <a:highlight>
                            <a:srgbClr val="FFFF00"/>
                          </a:highlight>
                        </a:rPr>
                        <a:t>DEANS</a:t>
                      </a:r>
                      <a:endParaRPr lang="en-US" sz="900" baseline="0" dirty="0">
                        <a:effectLst/>
                      </a:endParaRPr>
                    </a:p>
                  </a:txBody>
                  <a:tcPr marL="53481" marR="53481" marT="0" marB="0" anchor="ctr"/>
                </a:tc>
                <a:tc>
                  <a:txBody>
                    <a:bodyPr/>
                    <a:lstStyle/>
                    <a:p>
                      <a:pPr marL="0" marR="0" algn="ctr">
                        <a:lnSpc>
                          <a:spcPct val="115000"/>
                        </a:lnSpc>
                        <a:spcBef>
                          <a:spcPts val="0"/>
                        </a:spcBef>
                        <a:spcAft>
                          <a:spcPts val="0"/>
                        </a:spcAft>
                      </a:pPr>
                      <a:r>
                        <a:rPr lang="en-US" sz="700" baseline="0" dirty="0">
                          <a:effectLst/>
                          <a:highlight>
                            <a:srgbClr val="FFFF00"/>
                          </a:highlight>
                        </a:rPr>
                        <a:t>COVERAGE:  DONNA BERRY</a:t>
                      </a:r>
                      <a:endParaRPr lang="en-US" sz="900" baseline="0" dirty="0">
                        <a:effectLst/>
                        <a:latin typeface="Calibri"/>
                        <a:ea typeface="Calibri"/>
                        <a:cs typeface="Times New Roman"/>
                      </a:endParaRPr>
                    </a:p>
                  </a:txBody>
                  <a:tcPr marL="53481" marR="53481" marT="0" marB="0" anchor="ctr"/>
                </a:tc>
                <a:tc>
                  <a:txBody>
                    <a:bodyPr/>
                    <a:lstStyle/>
                    <a:p>
                      <a:pPr marL="0" marR="0" algn="ctr">
                        <a:lnSpc>
                          <a:spcPct val="115000"/>
                        </a:lnSpc>
                        <a:spcBef>
                          <a:spcPts val="0"/>
                        </a:spcBef>
                        <a:spcAft>
                          <a:spcPts val="0"/>
                        </a:spcAft>
                      </a:pPr>
                      <a:r>
                        <a:rPr lang="en-US" sz="700" baseline="0" dirty="0">
                          <a:effectLst/>
                          <a:highlight>
                            <a:srgbClr val="FFFF00"/>
                          </a:highlight>
                        </a:rPr>
                        <a:t>COVERAGE:  DAVID CLARK</a:t>
                      </a:r>
                      <a:endParaRPr lang="en-US" sz="900" baseline="0" dirty="0">
                        <a:effectLst/>
                      </a:endParaRPr>
                    </a:p>
                    <a:p>
                      <a:pPr marL="0" marR="0" algn="ctr">
                        <a:lnSpc>
                          <a:spcPct val="115000"/>
                        </a:lnSpc>
                        <a:spcBef>
                          <a:spcPts val="0"/>
                        </a:spcBef>
                        <a:spcAft>
                          <a:spcPts val="0"/>
                        </a:spcAft>
                      </a:pPr>
                      <a:r>
                        <a:rPr lang="en-US" sz="700" baseline="0" dirty="0">
                          <a:effectLst/>
                          <a:highlight>
                            <a:srgbClr val="FFFF00"/>
                          </a:highlight>
                        </a:rPr>
                        <a:t> </a:t>
                      </a:r>
                      <a:endParaRPr lang="en-US" sz="900" baseline="0" dirty="0">
                        <a:effectLst/>
                      </a:endParaRPr>
                    </a:p>
                    <a:p>
                      <a:pPr marL="0" marR="0" algn="ctr">
                        <a:lnSpc>
                          <a:spcPct val="115000"/>
                        </a:lnSpc>
                        <a:spcBef>
                          <a:spcPts val="0"/>
                        </a:spcBef>
                        <a:spcAft>
                          <a:spcPts val="0"/>
                        </a:spcAft>
                      </a:pPr>
                      <a:r>
                        <a:rPr lang="en-US" sz="700" baseline="0" dirty="0">
                          <a:effectLst/>
                          <a:highlight>
                            <a:srgbClr val="FFFF00"/>
                          </a:highlight>
                        </a:rPr>
                        <a:t>COVERAGE: LETTY ALVAREZ/ LINDA </a:t>
                      </a:r>
                      <a:r>
                        <a:rPr lang="en-US" sz="700" baseline="0" dirty="0" smtClean="0">
                          <a:effectLst/>
                          <a:highlight>
                            <a:srgbClr val="FFFF00"/>
                          </a:highlight>
                        </a:rPr>
                        <a:t>NIES</a:t>
                      </a:r>
                      <a:endParaRPr lang="en-US" sz="900" baseline="0" dirty="0">
                        <a:effectLst/>
                      </a:endParaRPr>
                    </a:p>
                  </a:txBody>
                  <a:tcPr marL="53481" marR="53481" marT="0" marB="0" anchor="ctr"/>
                </a:tc>
                <a:tc>
                  <a:txBody>
                    <a:bodyPr/>
                    <a:lstStyle/>
                    <a:p>
                      <a:pPr marL="0" marR="0" algn="ctr">
                        <a:lnSpc>
                          <a:spcPct val="115000"/>
                        </a:lnSpc>
                        <a:spcBef>
                          <a:spcPts val="0"/>
                        </a:spcBef>
                        <a:spcAft>
                          <a:spcPts val="0"/>
                        </a:spcAft>
                      </a:pPr>
                      <a:r>
                        <a:rPr lang="en-US" sz="700" baseline="0" dirty="0">
                          <a:effectLst/>
                          <a:highlight>
                            <a:srgbClr val="FFFF00"/>
                          </a:highlight>
                        </a:rPr>
                        <a:t>COVERAGE:  MICHAEL </a:t>
                      </a:r>
                      <a:r>
                        <a:rPr lang="en-US" sz="700" baseline="0" dirty="0" smtClean="0">
                          <a:effectLst/>
                          <a:highlight>
                            <a:srgbClr val="FFFF00"/>
                          </a:highlight>
                        </a:rPr>
                        <a:t>WHITE</a:t>
                      </a:r>
                      <a:endParaRPr lang="en-US" sz="900" baseline="0" dirty="0">
                        <a:effectLst/>
                      </a:endParaRPr>
                    </a:p>
                  </a:txBody>
                  <a:tcPr marL="53481" marR="53481" marT="0" marB="0" anchor="ctr"/>
                </a:tc>
                <a:tc>
                  <a:txBody>
                    <a:bodyPr/>
                    <a:lstStyle/>
                    <a:p>
                      <a:pPr marL="0" marR="0" algn="ctr">
                        <a:lnSpc>
                          <a:spcPct val="115000"/>
                        </a:lnSpc>
                        <a:spcBef>
                          <a:spcPts val="0"/>
                        </a:spcBef>
                        <a:spcAft>
                          <a:spcPts val="0"/>
                        </a:spcAft>
                      </a:pPr>
                      <a:r>
                        <a:rPr lang="en-US" sz="700" baseline="0" dirty="0">
                          <a:effectLst/>
                          <a:highlight>
                            <a:srgbClr val="FFFF00"/>
                          </a:highlight>
                        </a:rPr>
                        <a:t>COVERAGE:  CHRIS </a:t>
                      </a:r>
                      <a:r>
                        <a:rPr lang="en-US" sz="700" baseline="0" dirty="0" smtClean="0">
                          <a:effectLst/>
                          <a:highlight>
                            <a:srgbClr val="FFFF00"/>
                          </a:highlight>
                        </a:rPr>
                        <a:t>CORTES</a:t>
                      </a:r>
                      <a:r>
                        <a:rPr lang="en-US" sz="900" baseline="0" dirty="0">
                          <a:effectLst/>
                        </a:rPr>
                        <a:t> </a:t>
                      </a:r>
                      <a:endParaRPr lang="en-US" sz="900" baseline="0" dirty="0">
                        <a:effectLst/>
                        <a:latin typeface="Calibri"/>
                        <a:ea typeface="Calibri"/>
                        <a:cs typeface="Times New Roman"/>
                      </a:endParaRPr>
                    </a:p>
                  </a:txBody>
                  <a:tcPr marL="53481" marR="53481" marT="0" marB="0" anchor="ctr"/>
                </a:tc>
              </a:tr>
              <a:tr h="1048676">
                <a:tc>
                  <a:txBody>
                    <a:bodyPr/>
                    <a:lstStyle/>
                    <a:p>
                      <a:pPr marL="0" marR="0" algn="ctr">
                        <a:lnSpc>
                          <a:spcPct val="115000"/>
                        </a:lnSpc>
                        <a:spcBef>
                          <a:spcPts val="0"/>
                        </a:spcBef>
                        <a:spcAft>
                          <a:spcPts val="0"/>
                        </a:spcAft>
                      </a:pPr>
                      <a:r>
                        <a:rPr lang="en-US" sz="900">
                          <a:effectLst/>
                        </a:rPr>
                        <a:t>3</a:t>
                      </a:r>
                      <a:r>
                        <a:rPr lang="en-US" sz="900" baseline="30000">
                          <a:effectLst/>
                        </a:rPr>
                        <a:t>rd</a:t>
                      </a:r>
                      <a:endParaRPr lang="en-US" sz="900">
                        <a:effectLst/>
                      </a:endParaRPr>
                    </a:p>
                    <a:p>
                      <a:pPr marL="0" marR="0" algn="ctr">
                        <a:lnSpc>
                          <a:spcPct val="115000"/>
                        </a:lnSpc>
                        <a:spcBef>
                          <a:spcPts val="0"/>
                        </a:spcBef>
                        <a:spcAft>
                          <a:spcPts val="0"/>
                        </a:spcAft>
                      </a:pPr>
                      <a:r>
                        <a:rPr lang="en-US" sz="900" baseline="30000">
                          <a:effectLst/>
                        </a:rPr>
                        <a:t> </a:t>
                      </a:r>
                      <a:endParaRPr lang="en-US" sz="900">
                        <a:effectLst/>
                      </a:endParaRP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53481" marR="53481" marT="0" marB="0"/>
                </a:tc>
                <a:tc>
                  <a:txBody>
                    <a:bodyPr/>
                    <a:lstStyle/>
                    <a:p>
                      <a:pPr marL="0" marR="0" algn="ctr">
                        <a:lnSpc>
                          <a:spcPct val="115000"/>
                        </a:lnSpc>
                        <a:spcBef>
                          <a:spcPts val="0"/>
                        </a:spcBef>
                        <a:spcAft>
                          <a:spcPts val="0"/>
                        </a:spcAft>
                      </a:pPr>
                      <a:r>
                        <a:rPr lang="en-US" sz="700" baseline="0" dirty="0" smtClean="0">
                          <a:effectLst/>
                          <a:highlight>
                            <a:srgbClr val="FFFF00"/>
                          </a:highlight>
                        </a:rPr>
                        <a:t>COVERAGE:  </a:t>
                      </a:r>
                      <a:r>
                        <a:rPr lang="en-US" sz="700" baseline="0" dirty="0">
                          <a:effectLst/>
                          <a:highlight>
                            <a:srgbClr val="FFFF00"/>
                          </a:highlight>
                        </a:rPr>
                        <a:t>DEANS</a:t>
                      </a:r>
                      <a:endParaRPr lang="en-US" sz="900" baseline="0" dirty="0">
                        <a:effectLst/>
                        <a:latin typeface="Calibri"/>
                        <a:ea typeface="Calibri"/>
                        <a:cs typeface="Times New Roman"/>
                      </a:endParaRPr>
                    </a:p>
                  </a:txBody>
                  <a:tcPr marL="53481" marR="53481" marT="0" marB="0" anchor="ctr"/>
                </a:tc>
                <a:tc>
                  <a:txBody>
                    <a:bodyPr/>
                    <a:lstStyle/>
                    <a:p>
                      <a:pPr marL="0" marR="0" algn="ctr">
                        <a:lnSpc>
                          <a:spcPct val="115000"/>
                        </a:lnSpc>
                        <a:spcBef>
                          <a:spcPts val="0"/>
                        </a:spcBef>
                        <a:spcAft>
                          <a:spcPts val="1000"/>
                        </a:spcAft>
                      </a:pPr>
                      <a:r>
                        <a:rPr lang="en-US" sz="700" baseline="0" dirty="0">
                          <a:effectLst/>
                          <a:highlight>
                            <a:srgbClr val="FFFF00"/>
                          </a:highlight>
                        </a:rPr>
                        <a:t>COVERAGE:  DONNA BERRY</a:t>
                      </a:r>
                      <a:endParaRPr lang="en-US" sz="900" baseline="0" dirty="0">
                        <a:effectLst/>
                        <a:latin typeface="Calibri"/>
                        <a:ea typeface="Calibri"/>
                        <a:cs typeface="Times New Roman"/>
                      </a:endParaRPr>
                    </a:p>
                  </a:txBody>
                  <a:tcPr marL="53481" marR="53481" marT="0" marB="0" anchor="ctr"/>
                </a:tc>
                <a:tc>
                  <a:txBody>
                    <a:bodyPr/>
                    <a:lstStyle/>
                    <a:p>
                      <a:pPr marL="0" marR="0" algn="ctr">
                        <a:lnSpc>
                          <a:spcPct val="115000"/>
                        </a:lnSpc>
                        <a:spcBef>
                          <a:spcPts val="0"/>
                        </a:spcBef>
                        <a:spcAft>
                          <a:spcPts val="0"/>
                        </a:spcAft>
                      </a:pPr>
                      <a:r>
                        <a:rPr lang="en-US" sz="700" baseline="0" dirty="0">
                          <a:effectLst/>
                          <a:highlight>
                            <a:srgbClr val="FFFF00"/>
                          </a:highlight>
                        </a:rPr>
                        <a:t>COVERAGE:  MICHAEL </a:t>
                      </a:r>
                      <a:r>
                        <a:rPr lang="en-US" sz="700" baseline="0" dirty="0" smtClean="0">
                          <a:effectLst/>
                          <a:highlight>
                            <a:srgbClr val="FFFF00"/>
                          </a:highlight>
                        </a:rPr>
                        <a:t>WHITE</a:t>
                      </a:r>
                      <a:endParaRPr lang="en-US" sz="900" baseline="0" dirty="0">
                        <a:effectLst/>
                      </a:endParaRPr>
                    </a:p>
                  </a:txBody>
                  <a:tcPr marL="53481" marR="53481" marT="0" marB="0" anchor="ctr"/>
                </a:tc>
                <a:tc>
                  <a:txBody>
                    <a:bodyPr/>
                    <a:lstStyle/>
                    <a:p>
                      <a:pPr marL="0" marR="0" algn="ctr">
                        <a:lnSpc>
                          <a:spcPct val="115000"/>
                        </a:lnSpc>
                        <a:spcBef>
                          <a:spcPts val="0"/>
                        </a:spcBef>
                        <a:spcAft>
                          <a:spcPts val="0"/>
                        </a:spcAft>
                      </a:pPr>
                      <a:r>
                        <a:rPr lang="en-US" sz="700" baseline="0" dirty="0">
                          <a:effectLst/>
                          <a:highlight>
                            <a:srgbClr val="FFFF00"/>
                          </a:highlight>
                        </a:rPr>
                        <a:t>COVERAGE:  DAVID </a:t>
                      </a:r>
                      <a:r>
                        <a:rPr lang="en-US" sz="700" baseline="0" dirty="0" smtClean="0">
                          <a:effectLst/>
                          <a:highlight>
                            <a:srgbClr val="FFFF00"/>
                          </a:highlight>
                        </a:rPr>
                        <a:t>CLARK</a:t>
                      </a:r>
                      <a:endParaRPr lang="en-US" sz="900" baseline="0" dirty="0">
                        <a:effectLst/>
                      </a:endParaRPr>
                    </a:p>
                  </a:txBody>
                  <a:tcPr marL="53481" marR="53481" marT="0" marB="0" anchor="ctr"/>
                </a:tc>
                <a:tc>
                  <a:txBody>
                    <a:bodyPr/>
                    <a:lstStyle/>
                    <a:p>
                      <a:pPr marL="0" marR="0" algn="ctr">
                        <a:lnSpc>
                          <a:spcPct val="115000"/>
                        </a:lnSpc>
                        <a:spcBef>
                          <a:spcPts val="0"/>
                        </a:spcBef>
                        <a:spcAft>
                          <a:spcPts val="0"/>
                        </a:spcAft>
                      </a:pPr>
                      <a:r>
                        <a:rPr lang="en-US" sz="700" baseline="0" dirty="0">
                          <a:effectLst/>
                          <a:highlight>
                            <a:srgbClr val="FFFF00"/>
                          </a:highlight>
                        </a:rPr>
                        <a:t>COVERAGE:  SSS DIRECTOR </a:t>
                      </a:r>
                      <a:endParaRPr lang="en-US" sz="900" baseline="0" dirty="0">
                        <a:effectLst/>
                      </a:endParaRPr>
                    </a:p>
                  </a:txBody>
                  <a:tcPr marL="53481" marR="53481" marT="0" marB="0" anchor="ctr"/>
                </a:tc>
              </a:tr>
              <a:tr h="1691076">
                <a:tc>
                  <a:txBody>
                    <a:bodyPr/>
                    <a:lstStyle/>
                    <a:p>
                      <a:pPr marL="0" marR="0" algn="ctr">
                        <a:lnSpc>
                          <a:spcPct val="115000"/>
                        </a:lnSpc>
                        <a:spcBef>
                          <a:spcPts val="0"/>
                        </a:spcBef>
                        <a:spcAft>
                          <a:spcPts val="0"/>
                        </a:spcAft>
                      </a:pPr>
                      <a:r>
                        <a:rPr lang="en-US" sz="900">
                          <a:effectLst/>
                        </a:rPr>
                        <a:t>4</a:t>
                      </a:r>
                      <a:r>
                        <a:rPr lang="en-US" sz="900" baseline="30000">
                          <a:effectLst/>
                        </a:rPr>
                        <a:t>th</a:t>
                      </a:r>
                      <a:endParaRPr lang="en-US" sz="900">
                        <a:effectLst/>
                      </a:endParaRPr>
                    </a:p>
                    <a:p>
                      <a:pPr marL="0" marR="0" algn="ctr">
                        <a:lnSpc>
                          <a:spcPct val="115000"/>
                        </a:lnSpc>
                        <a:spcBef>
                          <a:spcPts val="0"/>
                        </a:spcBef>
                        <a:spcAft>
                          <a:spcPts val="0"/>
                        </a:spcAft>
                      </a:pPr>
                      <a:r>
                        <a:rPr lang="en-US" sz="900" baseline="30000">
                          <a:effectLst/>
                        </a:rPr>
                        <a:t> </a:t>
                      </a:r>
                      <a:endParaRPr lang="en-US" sz="900">
                        <a:effectLst/>
                      </a:endParaRP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53481" marR="53481" marT="0" marB="0"/>
                </a:tc>
                <a:tc>
                  <a:txBody>
                    <a:bodyPr/>
                    <a:lstStyle/>
                    <a:p>
                      <a:pPr marL="0" marR="0" algn="ctr">
                        <a:lnSpc>
                          <a:spcPct val="115000"/>
                        </a:lnSpc>
                        <a:spcBef>
                          <a:spcPts val="0"/>
                        </a:spcBef>
                        <a:spcAft>
                          <a:spcPts val="0"/>
                        </a:spcAft>
                      </a:pPr>
                      <a:r>
                        <a:rPr lang="en-US" sz="700" baseline="0" dirty="0">
                          <a:effectLst/>
                          <a:highlight>
                            <a:srgbClr val="FFFF00"/>
                          </a:highlight>
                        </a:rPr>
                        <a:t>COVERAGE:  </a:t>
                      </a:r>
                      <a:r>
                        <a:rPr lang="en-US" sz="700" baseline="0" dirty="0" smtClean="0">
                          <a:effectLst/>
                          <a:highlight>
                            <a:srgbClr val="FFFF00"/>
                          </a:highlight>
                        </a:rPr>
                        <a:t>DEANS</a:t>
                      </a:r>
                      <a:endParaRPr lang="en-US" sz="900" baseline="0" dirty="0">
                        <a:effectLst/>
                      </a:endParaRPr>
                    </a:p>
                  </a:txBody>
                  <a:tcPr marL="53481" marR="53481" marT="0" marB="0" anchor="ctr"/>
                </a:tc>
                <a:tc>
                  <a:txBody>
                    <a:bodyPr/>
                    <a:lstStyle/>
                    <a:p>
                      <a:pPr marL="0" marR="0" algn="ctr">
                        <a:lnSpc>
                          <a:spcPct val="115000"/>
                        </a:lnSpc>
                        <a:spcBef>
                          <a:spcPts val="0"/>
                        </a:spcBef>
                        <a:spcAft>
                          <a:spcPts val="1000"/>
                        </a:spcAft>
                      </a:pPr>
                      <a:r>
                        <a:rPr lang="en-US" sz="700" baseline="0" dirty="0">
                          <a:effectLst/>
                          <a:highlight>
                            <a:srgbClr val="FFFF00"/>
                          </a:highlight>
                        </a:rPr>
                        <a:t>COVERAGE:  DONNA BERRY</a:t>
                      </a:r>
                      <a:endParaRPr lang="en-US" sz="900" baseline="0" dirty="0">
                        <a:effectLst/>
                        <a:latin typeface="Calibri"/>
                        <a:ea typeface="Calibri"/>
                        <a:cs typeface="Times New Roman"/>
                      </a:endParaRPr>
                    </a:p>
                  </a:txBody>
                  <a:tcPr marL="53481" marR="53481" marT="0" marB="0" anchor="ctr"/>
                </a:tc>
                <a:tc>
                  <a:txBody>
                    <a:bodyPr/>
                    <a:lstStyle/>
                    <a:p>
                      <a:pPr marL="0" marR="0" algn="ctr">
                        <a:lnSpc>
                          <a:spcPct val="115000"/>
                        </a:lnSpc>
                        <a:spcBef>
                          <a:spcPts val="0"/>
                        </a:spcBef>
                        <a:spcAft>
                          <a:spcPts val="0"/>
                        </a:spcAft>
                      </a:pPr>
                      <a:r>
                        <a:rPr lang="en-US" sz="700" baseline="0" dirty="0">
                          <a:effectLst/>
                          <a:highlight>
                            <a:srgbClr val="FFFF00"/>
                          </a:highlight>
                        </a:rPr>
                        <a:t>COVERAGE:  DAVID </a:t>
                      </a:r>
                      <a:r>
                        <a:rPr lang="en-US" sz="700" baseline="0" dirty="0" smtClean="0">
                          <a:effectLst/>
                          <a:highlight>
                            <a:srgbClr val="FFFF00"/>
                          </a:highlight>
                        </a:rPr>
                        <a:t>CLARK</a:t>
                      </a:r>
                      <a:endParaRPr lang="en-US" sz="900" baseline="0" dirty="0">
                        <a:effectLst/>
                      </a:endParaRPr>
                    </a:p>
                  </a:txBody>
                  <a:tcPr marL="53481" marR="53481" marT="0" marB="0" anchor="ctr"/>
                </a:tc>
                <a:tc>
                  <a:txBody>
                    <a:bodyPr/>
                    <a:lstStyle/>
                    <a:p>
                      <a:pPr marL="0" marR="0" algn="ctr">
                        <a:lnSpc>
                          <a:spcPct val="115000"/>
                        </a:lnSpc>
                        <a:spcBef>
                          <a:spcPts val="0"/>
                        </a:spcBef>
                        <a:spcAft>
                          <a:spcPts val="0"/>
                        </a:spcAft>
                      </a:pPr>
                      <a:r>
                        <a:rPr lang="en-US" sz="700" baseline="0" dirty="0">
                          <a:effectLst/>
                          <a:highlight>
                            <a:srgbClr val="FFFF00"/>
                          </a:highlight>
                        </a:rPr>
                        <a:t>COVERAGE:  MICHAEL </a:t>
                      </a:r>
                      <a:r>
                        <a:rPr lang="en-US" sz="700" baseline="0" dirty="0" smtClean="0">
                          <a:effectLst/>
                          <a:highlight>
                            <a:srgbClr val="FFFF00"/>
                          </a:highlight>
                        </a:rPr>
                        <a:t>WHITE</a:t>
                      </a:r>
                      <a:endParaRPr lang="en-US" sz="900" baseline="0" dirty="0">
                        <a:effectLst/>
                      </a:endParaRPr>
                    </a:p>
                  </a:txBody>
                  <a:tcPr marL="53481" marR="53481" marT="0" marB="0" anchor="ctr"/>
                </a:tc>
                <a:tc>
                  <a:txBody>
                    <a:bodyPr/>
                    <a:lstStyle/>
                    <a:p>
                      <a:pPr marL="0" marR="0" algn="ctr">
                        <a:lnSpc>
                          <a:spcPct val="115000"/>
                        </a:lnSpc>
                        <a:spcBef>
                          <a:spcPts val="0"/>
                        </a:spcBef>
                        <a:spcAft>
                          <a:spcPts val="0"/>
                        </a:spcAft>
                      </a:pPr>
                      <a:r>
                        <a:rPr lang="en-US" sz="700" baseline="0" dirty="0">
                          <a:effectLst/>
                          <a:highlight>
                            <a:srgbClr val="FFFF00"/>
                          </a:highlight>
                        </a:rPr>
                        <a:t>COVERAGE:  MARIO </a:t>
                      </a:r>
                      <a:r>
                        <a:rPr lang="en-US" sz="700" baseline="0" dirty="0" smtClean="0">
                          <a:effectLst/>
                          <a:highlight>
                            <a:srgbClr val="FFFF00"/>
                          </a:highlight>
                        </a:rPr>
                        <a:t>GONZALES</a:t>
                      </a:r>
                      <a:r>
                        <a:rPr lang="en-US" sz="700" cap="all" baseline="0" dirty="0">
                          <a:effectLst/>
                        </a:rPr>
                        <a:t> </a:t>
                      </a:r>
                      <a:endParaRPr lang="en-US" sz="900" baseline="0" dirty="0">
                        <a:effectLst/>
                        <a:latin typeface="Calibri"/>
                        <a:ea typeface="Calibri"/>
                        <a:cs typeface="Times New Roman"/>
                      </a:endParaRPr>
                    </a:p>
                  </a:txBody>
                  <a:tcPr marL="53481" marR="53481" marT="0" marB="0" anchor="ctr"/>
                </a:tc>
              </a:tr>
            </a:tbl>
          </a:graphicData>
        </a:graphic>
      </p:graphicFrame>
    </p:spTree>
    <p:extLst>
      <p:ext uri="{BB962C8B-B14F-4D97-AF65-F5344CB8AC3E}">
        <p14:creationId xmlns:p14="http://schemas.microsoft.com/office/powerpoint/2010/main" val="4145226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252" y="585544"/>
            <a:ext cx="8458200" cy="9017853"/>
          </a:xfrm>
          <a:prstGeom prst="rect">
            <a:avLst/>
          </a:prstGeom>
          <a:noFill/>
        </p:spPr>
        <p:txBody>
          <a:bodyPr wrap="square" rtlCol="0">
            <a:spAutoFit/>
          </a:bodyPr>
          <a:lstStyle/>
          <a:p>
            <a:pPr algn="ctr"/>
            <a:r>
              <a:rPr lang="en-US" sz="3600" b="1" dirty="0" smtClean="0"/>
              <a:t>College Center Activities Assistant</a:t>
            </a:r>
          </a:p>
          <a:p>
            <a:endParaRPr lang="en-US" sz="3600" b="1" dirty="0"/>
          </a:p>
          <a:p>
            <a:r>
              <a:rPr lang="en-US" sz="3600" b="1" i="1" dirty="0"/>
              <a:t>Currently, Patrick </a:t>
            </a:r>
            <a:r>
              <a:rPr lang="en-US" sz="3600" b="1" i="1" dirty="0" err="1"/>
              <a:t>Stumpf</a:t>
            </a:r>
            <a:r>
              <a:rPr lang="en-US" sz="3600" b="1" i="1" dirty="0"/>
              <a:t> is working with our students two days a week, Tuesday and Friday.  Patrick splits his time between the Madera/Oakhurst campuses and Willow/International campus.  The Hiring Requisition for this position has been sent to District Office for board approval.</a:t>
            </a:r>
          </a:p>
          <a:p>
            <a:endParaRPr lang="en-US" sz="3600" b="1" dirty="0"/>
          </a:p>
          <a:p>
            <a:endParaRPr lang="en-US" sz="3600" b="1" dirty="0" smtClean="0"/>
          </a:p>
          <a:p>
            <a:endParaRPr lang="en-US" sz="3600" b="1" dirty="0"/>
          </a:p>
          <a:p>
            <a:endParaRPr lang="en-US" sz="3600" b="1" dirty="0" smtClean="0"/>
          </a:p>
          <a:p>
            <a:endParaRPr lang="en-US" sz="3600" b="1" dirty="0"/>
          </a:p>
          <a:p>
            <a:endParaRPr lang="en-US" sz="2000" b="1" dirty="0" smtClean="0"/>
          </a:p>
          <a:p>
            <a:endParaRPr lang="en-US" sz="2000" b="1" dirty="0"/>
          </a:p>
        </p:txBody>
      </p:sp>
    </p:spTree>
    <p:extLst>
      <p:ext uri="{BB962C8B-B14F-4D97-AF65-F5344CB8AC3E}">
        <p14:creationId xmlns:p14="http://schemas.microsoft.com/office/powerpoint/2010/main" val="19137761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241</TotalTime>
  <Words>1258</Words>
  <Application>Microsoft Office PowerPoint</Application>
  <PresentationFormat>On-screen Show (4:3)</PresentationFormat>
  <Paragraphs>850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Apothecary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Madera Center Upward Bound Grant</vt:lpstr>
      <vt:lpstr>PowerPoint Presentation</vt:lpstr>
    </vt:vector>
  </TitlesOfParts>
  <Company>Reedley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Diana Rodriguez</dc:creator>
  <cp:lastModifiedBy>SCCCD</cp:lastModifiedBy>
  <cp:revision>31</cp:revision>
  <dcterms:created xsi:type="dcterms:W3CDTF">2012-10-02T18:22:29Z</dcterms:created>
  <dcterms:modified xsi:type="dcterms:W3CDTF">2012-10-04T22:23:43Z</dcterms:modified>
</cp:coreProperties>
</file>