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8" r:id="rId5"/>
    <p:sldId id="259" r:id="rId6"/>
    <p:sldId id="260" r:id="rId7"/>
    <p:sldId id="261" r:id="rId8"/>
    <p:sldId id="262" r:id="rId9"/>
    <p:sldId id="264"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7A01375-8A28-4E75-A783-6CB773B71F85}" type="datetimeFigureOut">
              <a:rPr lang="en-US" smtClean="0"/>
              <a:t>8/9/2012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D98BE7B-CD48-4F08-8D12-1B29F1536FC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01375-8A28-4E75-A783-6CB773B71F85}" type="datetimeFigureOut">
              <a:rPr lang="en-US" smtClean="0"/>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A01375-8A28-4E75-A783-6CB773B71F85}" type="datetimeFigureOut">
              <a:rPr lang="en-US" smtClean="0"/>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01375-8A28-4E75-A783-6CB773B71F85}" type="datetimeFigureOut">
              <a:rPr lang="en-US" smtClean="0"/>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A01375-8A28-4E75-A783-6CB773B71F85}" type="datetimeFigureOut">
              <a:rPr lang="en-US" smtClean="0"/>
              <a:t>8/9/2012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7A01375-8A28-4E75-A783-6CB773B71F85}" type="datetimeFigureOut">
              <a:rPr lang="en-US" smtClean="0"/>
              <a:t>8/9/2012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8BE7B-CD48-4F08-8D12-1B29F1536FC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A01375-8A28-4E75-A783-6CB773B71F85}" type="datetimeFigureOut">
              <a:rPr lang="en-US" smtClean="0"/>
              <a:t>8/9/2012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A01375-8A28-4E75-A783-6CB773B71F85}" type="datetimeFigureOut">
              <a:rPr lang="en-US" smtClean="0"/>
              <a:t>8/9/2012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01375-8A28-4E75-A783-6CB773B71F85}" type="datetimeFigureOut">
              <a:rPr lang="en-US" smtClean="0"/>
              <a:t>8/9/2012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7A01375-8A28-4E75-A783-6CB773B71F85}" type="datetimeFigureOut">
              <a:rPr lang="en-US" smtClean="0"/>
              <a:t>8/9/2012</a:t>
            </a:fld>
            <a:endParaRPr lang="en-US"/>
          </a:p>
        </p:txBody>
      </p:sp>
      <p:sp>
        <p:nvSpPr>
          <p:cNvPr id="7" name="Slide Number Placeholder 6"/>
          <p:cNvSpPr>
            <a:spLocks noGrp="1"/>
          </p:cNvSpPr>
          <p:nvPr>
            <p:ph type="sldNum" sz="quarter" idx="12"/>
          </p:nvPr>
        </p:nvSpPr>
        <p:spPr/>
        <p:txBody>
          <a:bodyPr/>
          <a:lstStyle/>
          <a:p>
            <a:fld id="{2D98BE7B-CD48-4F08-8D12-1B29F1536FC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01375-8A28-4E75-A783-6CB773B71F85}" type="datetimeFigureOut">
              <a:rPr lang="en-US" smtClean="0"/>
              <a:t>8/9/2012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D98BE7B-CD48-4F08-8D12-1B29F1536F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7A01375-8A28-4E75-A783-6CB773B71F85}" type="datetimeFigureOut">
              <a:rPr lang="en-US" smtClean="0"/>
              <a:t>8/9/2012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D98BE7B-CD48-4F08-8D12-1B29F1536F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Reaching SLO Proficiency	</a:t>
            </a:r>
            <a:endParaRPr lang="en-US" dirty="0"/>
          </a:p>
        </p:txBody>
      </p:sp>
      <p:sp>
        <p:nvSpPr>
          <p:cNvPr id="3" name="Subtitle 2"/>
          <p:cNvSpPr>
            <a:spLocks noGrp="1"/>
          </p:cNvSpPr>
          <p:nvPr>
            <p:ph type="subTitle" idx="1"/>
          </p:nvPr>
        </p:nvSpPr>
        <p:spPr/>
        <p:txBody>
          <a:bodyPr/>
          <a:lstStyle/>
          <a:p>
            <a:r>
              <a:rPr lang="en-US" dirty="0" smtClean="0"/>
              <a:t>Reedley College Duty Day, Fall 2012</a:t>
            </a:r>
            <a:endParaRPr lang="en-US" dirty="0"/>
          </a:p>
        </p:txBody>
      </p:sp>
    </p:spTree>
    <p:extLst>
      <p:ext uri="{BB962C8B-B14F-4D97-AF65-F5344CB8AC3E}">
        <p14:creationId xmlns:p14="http://schemas.microsoft.com/office/powerpoint/2010/main" val="3782830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Review Revision</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A permanent home for SLOs</a:t>
            </a:r>
          </a:p>
          <a:p>
            <a:pPr marL="68580" indent="0">
              <a:buNone/>
            </a:pPr>
            <a:endParaRPr lang="en-US" dirty="0" smtClean="0"/>
          </a:p>
          <a:p>
            <a:pPr>
              <a:buFont typeface="Wingdings" pitchFamily="2" charset="2"/>
              <a:buChar char="Ø"/>
            </a:pPr>
            <a:r>
              <a:rPr lang="en-US" dirty="0" smtClean="0"/>
              <a:t>Streamline the SLO assessment and reporting process</a:t>
            </a:r>
          </a:p>
          <a:p>
            <a:pPr marL="68580" indent="0">
              <a:buNone/>
            </a:pPr>
            <a:endParaRPr lang="en-US" dirty="0" smtClean="0"/>
          </a:p>
          <a:p>
            <a:pPr>
              <a:buFont typeface="Wingdings" pitchFamily="2" charset="2"/>
              <a:buChar char="Ø"/>
            </a:pPr>
            <a:r>
              <a:rPr lang="en-US" dirty="0" smtClean="0"/>
              <a:t>Move toward Sustainable Continuous Quality Improvement with SLOs</a:t>
            </a:r>
          </a:p>
          <a:p>
            <a:pPr marL="68580" indent="0">
              <a:buNone/>
            </a:pPr>
            <a:endParaRPr lang="en-US" dirty="0" smtClean="0"/>
          </a:p>
          <a:p>
            <a:pPr>
              <a:buFont typeface="Wingdings" pitchFamily="2" charset="2"/>
              <a:buChar char="Ø"/>
            </a:pPr>
            <a:r>
              <a:rPr lang="en-US" dirty="0" smtClean="0"/>
              <a:t>Revise committee membership to support integrated planning</a:t>
            </a:r>
            <a:endParaRPr lang="en-US" dirty="0"/>
          </a:p>
        </p:txBody>
      </p:sp>
    </p:spTree>
    <p:extLst>
      <p:ext uri="{BB962C8B-B14F-4D97-AF65-F5344CB8AC3E}">
        <p14:creationId xmlns:p14="http://schemas.microsoft.com/office/powerpoint/2010/main" val="515794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ACCJC Recommendation 2</a:t>
            </a:r>
            <a:endParaRPr lang="en-US" dirty="0"/>
          </a:p>
        </p:txBody>
      </p:sp>
      <p:sp>
        <p:nvSpPr>
          <p:cNvPr id="3" name="Content Placeholder 2"/>
          <p:cNvSpPr>
            <a:spLocks noGrp="1"/>
          </p:cNvSpPr>
          <p:nvPr>
            <p:ph idx="1"/>
          </p:nvPr>
        </p:nvSpPr>
        <p:spPr/>
        <p:txBody>
          <a:bodyPr>
            <a:normAutofit fontScale="85000" lnSpcReduction="10000"/>
          </a:bodyPr>
          <a:lstStyle/>
          <a:p>
            <a:pPr marL="68580" indent="0">
              <a:buNone/>
            </a:pPr>
            <a:r>
              <a:rPr lang="en-US" i="1" dirty="0"/>
              <a:t>In order to meet the Standard and the Commission’s 2012 timeline to be at the “proficiency level” in the identification, assessment and use for improvements of student learning outcomes, the team recommends that the college accelerate its activities to ensure that each course and program has measurable outcomes that are published widely, that those outcomes are regularly assessed, that the results of that assessment are clearly documented, widely discussed, and used in decision making aimed at aligning institution-wide practices to support and improve student learning.</a:t>
            </a:r>
          </a:p>
          <a:p>
            <a:endParaRPr lang="en-US" i="1" dirty="0"/>
          </a:p>
        </p:txBody>
      </p:sp>
    </p:spTree>
    <p:extLst>
      <p:ext uri="{BB962C8B-B14F-4D97-AF65-F5344CB8AC3E}">
        <p14:creationId xmlns:p14="http://schemas.microsoft.com/office/powerpoint/2010/main" val="3566879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a:t>
            </a:r>
            <a:endParaRPr lang="en-US" dirty="0"/>
          </a:p>
        </p:txBody>
      </p:sp>
      <p:sp>
        <p:nvSpPr>
          <p:cNvPr id="3" name="Content Placeholder 2"/>
          <p:cNvSpPr>
            <a:spLocks noGrp="1"/>
          </p:cNvSpPr>
          <p:nvPr>
            <p:ph idx="1"/>
          </p:nvPr>
        </p:nvSpPr>
        <p:spPr/>
        <p:txBody>
          <a:bodyPr>
            <a:normAutofit fontScale="92500"/>
          </a:bodyPr>
          <a:lstStyle/>
          <a:p>
            <a:r>
              <a:rPr lang="en-US" dirty="0" smtClean="0"/>
              <a:t>Conducted an analysis of non-active courses and </a:t>
            </a:r>
            <a:r>
              <a:rPr lang="en-US" dirty="0" err="1" smtClean="0"/>
              <a:t>unawarded</a:t>
            </a:r>
            <a:r>
              <a:rPr lang="en-US" dirty="0" smtClean="0"/>
              <a:t> certificates</a:t>
            </a:r>
          </a:p>
          <a:p>
            <a:r>
              <a:rPr lang="en-US" dirty="0" smtClean="0"/>
              <a:t>Website facelift to address “public” concern</a:t>
            </a:r>
          </a:p>
          <a:p>
            <a:r>
              <a:rPr lang="en-US" dirty="0" smtClean="0"/>
              <a:t>Graduate survey</a:t>
            </a:r>
          </a:p>
          <a:p>
            <a:r>
              <a:rPr lang="en-US" dirty="0" smtClean="0"/>
              <a:t>Program Review Handbook revision</a:t>
            </a:r>
          </a:p>
          <a:p>
            <a:r>
              <a:rPr lang="en-US" dirty="0" smtClean="0"/>
              <a:t>Inventory of complete </a:t>
            </a:r>
            <a:r>
              <a:rPr lang="en-US" dirty="0"/>
              <a:t>assessments and </a:t>
            </a:r>
            <a:r>
              <a:rPr lang="en-US" dirty="0" smtClean="0"/>
              <a:t>degree and college-wide summary reports conducted routinely and shared</a:t>
            </a:r>
          </a:p>
          <a:p>
            <a:r>
              <a:rPr lang="en-US" dirty="0" smtClean="0"/>
              <a:t>RAPPs</a:t>
            </a:r>
            <a:endParaRPr lang="en-US" dirty="0"/>
          </a:p>
          <a:p>
            <a:endParaRPr lang="en-US" dirty="0"/>
          </a:p>
        </p:txBody>
      </p:sp>
    </p:spTree>
    <p:extLst>
      <p:ext uri="{BB962C8B-B14F-4D97-AF65-F5344CB8AC3E}">
        <p14:creationId xmlns:p14="http://schemas.microsoft.com/office/powerpoint/2010/main" val="355308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en-US" sz="3200" dirty="0" smtClean="0"/>
              <a:t>Spring 2012 GELO Summary</a:t>
            </a:r>
            <a:br>
              <a:rPr lang="en-US" sz="3200" dirty="0" smtClean="0"/>
            </a:br>
            <a:r>
              <a:rPr lang="en-US" sz="2000" dirty="0" smtClean="0"/>
              <a:t>(to be compiled fall 2012)</a:t>
            </a:r>
            <a:endParaRPr lang="en-US" sz="2000" dirty="0"/>
          </a:p>
        </p:txBody>
      </p:sp>
      <p:sp>
        <p:nvSpPr>
          <p:cNvPr id="3" name="Content Placeholder 2"/>
          <p:cNvSpPr>
            <a:spLocks noGrp="1"/>
          </p:cNvSpPr>
          <p:nvPr>
            <p:ph idx="1"/>
          </p:nvPr>
        </p:nvSpPr>
        <p:spPr>
          <a:xfrm>
            <a:off x="1043492" y="1981200"/>
            <a:ext cx="6777317" cy="4191000"/>
          </a:xfrm>
        </p:spPr>
        <p:txBody>
          <a:bodyPr>
            <a:normAutofit fontScale="92500" lnSpcReduction="20000"/>
          </a:bodyPr>
          <a:lstStyle/>
          <a:p>
            <a:endParaRPr lang="en-US" dirty="0"/>
          </a:p>
          <a:p>
            <a:pPr marL="68580" indent="0" algn="ctr">
              <a:buNone/>
            </a:pPr>
            <a:r>
              <a:rPr lang="en-US" b="1" i="1" dirty="0" smtClean="0"/>
              <a:t>Global </a:t>
            </a:r>
            <a:r>
              <a:rPr lang="en-US" b="1" i="1" dirty="0"/>
              <a:t>and Community Literacy </a:t>
            </a:r>
            <a:endParaRPr lang="en-US" b="1" i="1" dirty="0" smtClean="0"/>
          </a:p>
          <a:p>
            <a:pPr marL="68580" indent="0" algn="ctr">
              <a:buNone/>
            </a:pPr>
            <a:endParaRPr lang="en-US" i="1" dirty="0"/>
          </a:p>
          <a:p>
            <a:pPr>
              <a:buFont typeface="Wingdings" pitchFamily="2" charset="2"/>
              <a:buChar char="Ø"/>
            </a:pPr>
            <a:r>
              <a:rPr lang="en-US" dirty="0" smtClean="0"/>
              <a:t>Analyze </a:t>
            </a:r>
            <a:r>
              <a:rPr lang="en-US" dirty="0"/>
              <a:t>the fine arts, humanities, and social sciences from cultural, historic, and aesthetic perspectives. </a:t>
            </a:r>
          </a:p>
          <a:p>
            <a:pPr marL="68580" indent="0">
              <a:buNone/>
            </a:pPr>
            <a:endParaRPr lang="en-US" dirty="0"/>
          </a:p>
          <a:p>
            <a:pPr>
              <a:buFont typeface="Wingdings" pitchFamily="2" charset="2"/>
              <a:buChar char="Ø"/>
            </a:pPr>
            <a:r>
              <a:rPr lang="en-US" dirty="0" smtClean="0"/>
              <a:t>Apply </a:t>
            </a:r>
            <a:r>
              <a:rPr lang="en-US" dirty="0"/>
              <a:t>historical and contemporary issues and events to civic and social responsibility. </a:t>
            </a:r>
          </a:p>
          <a:p>
            <a:endParaRPr lang="en-US" dirty="0"/>
          </a:p>
          <a:p>
            <a:pPr>
              <a:buFont typeface="Wingdings" pitchFamily="2" charset="2"/>
              <a:buChar char="Ø"/>
            </a:pPr>
            <a:r>
              <a:rPr lang="en-US" dirty="0" smtClean="0"/>
              <a:t>Demonstrate </a:t>
            </a:r>
            <a:r>
              <a:rPr lang="en-US" dirty="0"/>
              <a:t>sensitive and respectful treatment of a variety of ethnic, religious, and socioeconomic backgrounds. </a:t>
            </a:r>
          </a:p>
        </p:txBody>
      </p:sp>
    </p:spTree>
    <p:extLst>
      <p:ext uri="{BB962C8B-B14F-4D97-AF65-F5344CB8AC3E}">
        <p14:creationId xmlns:p14="http://schemas.microsoft.com/office/powerpoint/2010/main" val="4352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a:bodyPr>
          <a:lstStyle/>
          <a:p>
            <a:pPr algn="ctr"/>
            <a:r>
              <a:rPr lang="en-US" sz="3000" dirty="0" smtClean="0"/>
              <a:t>2011-2012 SLO Assessment Summary</a:t>
            </a:r>
            <a:endParaRPr lang="en-US" sz="3000" dirty="0"/>
          </a:p>
        </p:txBody>
      </p:sp>
      <p:sp>
        <p:nvSpPr>
          <p:cNvPr id="3" name="Content Placeholder 2"/>
          <p:cNvSpPr>
            <a:spLocks noGrp="1"/>
          </p:cNvSpPr>
          <p:nvPr>
            <p:ph idx="1"/>
          </p:nvPr>
        </p:nvSpPr>
        <p:spPr>
          <a:xfrm>
            <a:off x="1043492" y="2057400"/>
            <a:ext cx="6777317" cy="4191000"/>
          </a:xfrm>
        </p:spPr>
        <p:txBody>
          <a:bodyPr>
            <a:normAutofit fontScale="92500" lnSpcReduction="20000"/>
          </a:bodyPr>
          <a:lstStyle/>
          <a:p>
            <a:pPr>
              <a:buFont typeface="Wingdings" pitchFamily="2" charset="2"/>
              <a:buChar char="Ø"/>
            </a:pPr>
            <a:r>
              <a:rPr lang="en-US" sz="1800" dirty="0"/>
              <a:t>Percent of all college courses with defined Student Learning Outcomes</a:t>
            </a:r>
            <a:r>
              <a:rPr lang="en-US" sz="1800" b="1" dirty="0"/>
              <a:t>: 100</a:t>
            </a:r>
            <a:r>
              <a:rPr lang="en-US" sz="1800" b="1" dirty="0" smtClean="0"/>
              <a:t>%</a:t>
            </a:r>
          </a:p>
          <a:p>
            <a:pPr marL="68580" indent="0">
              <a:buNone/>
            </a:pPr>
            <a:endParaRPr lang="en-US" sz="1800" dirty="0"/>
          </a:p>
          <a:p>
            <a:pPr>
              <a:buFont typeface="Wingdings" pitchFamily="2" charset="2"/>
              <a:buChar char="Ø"/>
            </a:pPr>
            <a:r>
              <a:rPr lang="en-US" sz="1800" dirty="0"/>
              <a:t>Percent of all college courses with on-going assessment of learning outcomes</a:t>
            </a:r>
            <a:r>
              <a:rPr lang="en-US" sz="1800" b="1" dirty="0"/>
              <a:t>: 96.4</a:t>
            </a:r>
            <a:r>
              <a:rPr lang="en-US" sz="1800" b="1" dirty="0" smtClean="0"/>
              <a:t>%</a:t>
            </a:r>
          </a:p>
          <a:p>
            <a:pPr marL="68580" indent="0">
              <a:buNone/>
            </a:pPr>
            <a:endParaRPr lang="en-US" sz="1800" dirty="0"/>
          </a:p>
          <a:p>
            <a:pPr>
              <a:buFont typeface="Wingdings" pitchFamily="2" charset="2"/>
              <a:buChar char="Ø"/>
            </a:pPr>
            <a:r>
              <a:rPr lang="en-US" sz="1800" dirty="0"/>
              <a:t>Percent of all college programs with defined Student Learning Outcomes</a:t>
            </a:r>
            <a:r>
              <a:rPr lang="en-US" sz="1800" b="1" dirty="0"/>
              <a:t>: 100</a:t>
            </a:r>
            <a:r>
              <a:rPr lang="en-US" sz="1800" b="1" dirty="0" smtClean="0"/>
              <a:t>%</a:t>
            </a:r>
          </a:p>
          <a:p>
            <a:pPr marL="68580" indent="0">
              <a:buNone/>
            </a:pPr>
            <a:endParaRPr lang="en-US" sz="1800" dirty="0"/>
          </a:p>
          <a:p>
            <a:pPr>
              <a:buFont typeface="Wingdings" pitchFamily="2" charset="2"/>
              <a:buChar char="Ø"/>
            </a:pPr>
            <a:r>
              <a:rPr lang="en-US" sz="1800" dirty="0"/>
              <a:t>Percent of all college programs with on-going assessment of learning outcomes</a:t>
            </a:r>
            <a:r>
              <a:rPr lang="en-US" sz="1800" b="1" dirty="0"/>
              <a:t>: 98.2</a:t>
            </a:r>
            <a:r>
              <a:rPr lang="en-US" sz="1800" b="1" dirty="0" smtClean="0"/>
              <a:t>%</a:t>
            </a:r>
          </a:p>
          <a:p>
            <a:pPr marL="68580" indent="0">
              <a:buNone/>
            </a:pPr>
            <a:endParaRPr lang="en-US" sz="1800" dirty="0"/>
          </a:p>
          <a:p>
            <a:pPr>
              <a:buFont typeface="Wingdings" pitchFamily="2" charset="2"/>
              <a:buChar char="Ø"/>
            </a:pPr>
            <a:r>
              <a:rPr lang="en-US" sz="1800" dirty="0"/>
              <a:t>Percent of all student and learning support activities with defined Student Learning Outcomes</a:t>
            </a:r>
            <a:r>
              <a:rPr lang="en-US" sz="1800" b="1" dirty="0"/>
              <a:t>: 100</a:t>
            </a:r>
            <a:r>
              <a:rPr lang="en-US" sz="1800" b="1" dirty="0" smtClean="0"/>
              <a:t>%</a:t>
            </a:r>
          </a:p>
          <a:p>
            <a:pPr marL="68580" indent="0">
              <a:buNone/>
            </a:pPr>
            <a:endParaRPr lang="en-US" sz="1800" dirty="0"/>
          </a:p>
          <a:p>
            <a:pPr>
              <a:buFont typeface="Wingdings" pitchFamily="2" charset="2"/>
              <a:buChar char="Ø"/>
            </a:pPr>
            <a:r>
              <a:rPr lang="en-US" sz="1800" dirty="0"/>
              <a:t>Percent of all student and learning support activities with on-going assessment of learning outcomes</a:t>
            </a:r>
            <a:r>
              <a:rPr lang="en-US" sz="1800" b="1" dirty="0"/>
              <a:t>: 92.1%</a:t>
            </a:r>
            <a:endParaRPr lang="en-US" sz="1800" dirty="0"/>
          </a:p>
        </p:txBody>
      </p:sp>
    </p:spTree>
    <p:extLst>
      <p:ext uri="{BB962C8B-B14F-4D97-AF65-F5344CB8AC3E}">
        <p14:creationId xmlns:p14="http://schemas.microsoft.com/office/powerpoint/2010/main" val="401150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Completed Assessments</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Percentage of courses to complete at least one assessment cycle: </a:t>
            </a:r>
            <a:r>
              <a:rPr lang="en-US" b="1" dirty="0"/>
              <a:t>40%</a:t>
            </a:r>
            <a:r>
              <a:rPr lang="en-US" dirty="0"/>
              <a:t> </a:t>
            </a:r>
            <a:endParaRPr lang="en-US" dirty="0" smtClean="0"/>
          </a:p>
          <a:p>
            <a:pPr marL="68580" indent="0">
              <a:buNone/>
            </a:pPr>
            <a:endParaRPr lang="en-US" dirty="0"/>
          </a:p>
          <a:p>
            <a:pPr>
              <a:buFont typeface="Wingdings" pitchFamily="2" charset="2"/>
              <a:buChar char="Ø"/>
            </a:pPr>
            <a:r>
              <a:rPr lang="en-US" dirty="0"/>
              <a:t>Percentage of programs to complete at least one assessment cycle: </a:t>
            </a:r>
            <a:r>
              <a:rPr lang="en-US" b="1" dirty="0" smtClean="0"/>
              <a:t>36%</a:t>
            </a:r>
            <a:r>
              <a:rPr lang="en-US" dirty="0" smtClean="0"/>
              <a:t> </a:t>
            </a:r>
            <a:endParaRPr lang="en-US" dirty="0"/>
          </a:p>
          <a:p>
            <a:pPr marL="68580" indent="0">
              <a:buNone/>
            </a:pPr>
            <a:endParaRPr lang="en-US" dirty="0" smtClean="0"/>
          </a:p>
          <a:p>
            <a:pPr>
              <a:buFont typeface="Wingdings" pitchFamily="2" charset="2"/>
              <a:buChar char="ü"/>
            </a:pPr>
            <a:r>
              <a:rPr lang="en-US" b="1" dirty="0" smtClean="0"/>
              <a:t>We need to be at 100% on both of these by the end of fall 2012 to reach proficiency.</a:t>
            </a:r>
          </a:p>
        </p:txBody>
      </p:sp>
    </p:spTree>
    <p:extLst>
      <p:ext uri="{BB962C8B-B14F-4D97-AF65-F5344CB8AC3E}">
        <p14:creationId xmlns:p14="http://schemas.microsoft.com/office/powerpoint/2010/main" val="381099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Post Your Reporting Forms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Evidence of assessment in the form of data, rubrics, tests, communication over results, etc. are posted, but not the reporting form</a:t>
            </a:r>
          </a:p>
          <a:p>
            <a:pPr marL="68580" indent="0">
              <a:buNone/>
            </a:pPr>
            <a:endParaRPr lang="en-US" dirty="0" smtClean="0"/>
          </a:p>
          <a:p>
            <a:pPr>
              <a:buFont typeface="Wingdings" pitchFamily="2" charset="2"/>
              <a:buChar char="Ø"/>
            </a:pPr>
            <a:r>
              <a:rPr lang="en-US" dirty="0" smtClean="0"/>
              <a:t>Close the loop</a:t>
            </a:r>
          </a:p>
          <a:p>
            <a:pPr marL="68580" indent="0">
              <a:buNone/>
            </a:pPr>
            <a:endParaRPr lang="en-US" dirty="0" smtClean="0"/>
          </a:p>
          <a:p>
            <a:pPr>
              <a:buFont typeface="Wingdings" pitchFamily="2" charset="2"/>
              <a:buChar char="Ø"/>
            </a:pPr>
            <a:r>
              <a:rPr lang="en-US" dirty="0" smtClean="0"/>
              <a:t>Use the correct Senate –approved form</a:t>
            </a:r>
            <a:endParaRPr lang="en-US" dirty="0"/>
          </a:p>
        </p:txBody>
      </p:sp>
    </p:spTree>
    <p:extLst>
      <p:ext uri="{BB962C8B-B14F-4D97-AF65-F5344CB8AC3E}">
        <p14:creationId xmlns:p14="http://schemas.microsoft.com/office/powerpoint/2010/main" val="150062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7467600" cy="1143000"/>
          </a:xfrm>
        </p:spPr>
        <p:txBody>
          <a:bodyPr>
            <a:normAutofit fontScale="90000"/>
          </a:bodyPr>
          <a:lstStyle/>
          <a:p>
            <a:pPr algn="ctr"/>
            <a:r>
              <a:rPr lang="en-US" sz="3600" dirty="0" smtClean="0"/>
              <a:t>Data gathered from Reporting Forms</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marL="68580" indent="0" algn="ctr">
              <a:buNone/>
            </a:pPr>
            <a:r>
              <a:rPr lang="en-US" b="1" i="1" dirty="0" smtClean="0"/>
              <a:t>Most commonly used assessment types:</a:t>
            </a:r>
          </a:p>
          <a:p>
            <a:pPr>
              <a:buFont typeface="Wingdings" pitchFamily="2" charset="2"/>
              <a:buChar char="Ø"/>
            </a:pPr>
            <a:r>
              <a:rPr lang="en-US" b="1" dirty="0" smtClean="0"/>
              <a:t>70% </a:t>
            </a:r>
            <a:r>
              <a:rPr lang="en-US" dirty="0" smtClean="0"/>
              <a:t>use </a:t>
            </a:r>
            <a:r>
              <a:rPr lang="en-US" dirty="0"/>
              <a:t>i</a:t>
            </a:r>
            <a:r>
              <a:rPr lang="en-US" dirty="0" smtClean="0"/>
              <a:t>tem </a:t>
            </a:r>
            <a:r>
              <a:rPr lang="en-US" dirty="0"/>
              <a:t>analysis of exams, quizzes, </a:t>
            </a:r>
            <a:r>
              <a:rPr lang="en-US" dirty="0" smtClean="0"/>
              <a:t>problem sets</a:t>
            </a:r>
            <a:r>
              <a:rPr lang="en-US" dirty="0"/>
              <a:t>, etc. (items linked to specific </a:t>
            </a:r>
            <a:r>
              <a:rPr lang="en-US" dirty="0" smtClean="0"/>
              <a:t>outcomes</a:t>
            </a:r>
            <a:r>
              <a:rPr lang="en-US" dirty="0"/>
              <a:t>)</a:t>
            </a:r>
          </a:p>
          <a:p>
            <a:endParaRPr lang="en-US" dirty="0" smtClean="0"/>
          </a:p>
          <a:p>
            <a:pPr>
              <a:buFont typeface="Wingdings" pitchFamily="2" charset="2"/>
              <a:buChar char="Ø"/>
            </a:pPr>
            <a:r>
              <a:rPr lang="en-US" b="1" dirty="0" smtClean="0"/>
              <a:t>44% </a:t>
            </a:r>
            <a:r>
              <a:rPr lang="en-US" dirty="0" smtClean="0"/>
              <a:t>use </a:t>
            </a:r>
            <a:r>
              <a:rPr lang="en-US" dirty="0"/>
              <a:t>d</a:t>
            </a:r>
            <a:r>
              <a:rPr lang="en-US" dirty="0" smtClean="0"/>
              <a:t>irect </a:t>
            </a:r>
            <a:r>
              <a:rPr lang="en-US" dirty="0"/>
              <a:t>observation of performances, </a:t>
            </a:r>
          </a:p>
          <a:p>
            <a:pPr marL="365760" lvl="1" indent="0">
              <a:buNone/>
            </a:pPr>
            <a:r>
              <a:rPr lang="en-US" dirty="0" smtClean="0"/>
              <a:t>structured </a:t>
            </a:r>
            <a:r>
              <a:rPr lang="en-US" dirty="0"/>
              <a:t>practice or drills, “practical” </a:t>
            </a:r>
            <a:r>
              <a:rPr lang="en-US" dirty="0" smtClean="0"/>
              <a:t>exams</a:t>
            </a:r>
            <a:r>
              <a:rPr lang="en-US" dirty="0"/>
              <a:t>, small group work, etc.</a:t>
            </a:r>
          </a:p>
          <a:p>
            <a:endParaRPr lang="en-US" dirty="0" smtClean="0"/>
          </a:p>
          <a:p>
            <a:pPr>
              <a:buFont typeface="Wingdings" pitchFamily="2" charset="2"/>
              <a:buChar char="Ø"/>
            </a:pPr>
            <a:r>
              <a:rPr lang="en-US" b="1" dirty="0" smtClean="0"/>
              <a:t>44% </a:t>
            </a:r>
            <a:r>
              <a:rPr lang="en-US" dirty="0" smtClean="0"/>
              <a:t>use </a:t>
            </a:r>
            <a:r>
              <a:rPr lang="en-US" dirty="0"/>
              <a:t>a</a:t>
            </a:r>
            <a:r>
              <a:rPr lang="en-US" dirty="0" smtClean="0"/>
              <a:t>ssignments </a:t>
            </a:r>
            <a:r>
              <a:rPr lang="en-US" dirty="0"/>
              <a:t>based on rubrics (</a:t>
            </a:r>
            <a:r>
              <a:rPr lang="en-US" dirty="0" smtClean="0"/>
              <a:t>essays/reports</a:t>
            </a:r>
            <a:r>
              <a:rPr lang="en-US" dirty="0"/>
              <a:t>, projects, performances, </a:t>
            </a:r>
            <a:r>
              <a:rPr lang="en-US" dirty="0" smtClean="0"/>
              <a:t>presentations</a:t>
            </a:r>
            <a:r>
              <a:rPr lang="en-US" dirty="0"/>
              <a:t>, etc.)</a:t>
            </a:r>
          </a:p>
          <a:p>
            <a:endParaRPr lang="en-US" dirty="0"/>
          </a:p>
        </p:txBody>
      </p:sp>
    </p:spTree>
    <p:extLst>
      <p:ext uri="{BB962C8B-B14F-4D97-AF65-F5344CB8AC3E}">
        <p14:creationId xmlns:p14="http://schemas.microsoft.com/office/powerpoint/2010/main" val="149379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951464"/>
          </a:xfrm>
        </p:spPr>
        <p:txBody>
          <a:bodyPr>
            <a:normAutofit/>
          </a:bodyPr>
          <a:lstStyle/>
          <a:p>
            <a:pPr algn="ctr"/>
            <a:r>
              <a:rPr lang="en-US" sz="3600" dirty="0" smtClean="0"/>
              <a:t>Course Action Plans</a:t>
            </a:r>
            <a:endParaRPr lang="en-US" sz="3600"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b="1" dirty="0" smtClean="0"/>
              <a:t>65% </a:t>
            </a:r>
            <a:r>
              <a:rPr lang="en-US" dirty="0" smtClean="0"/>
              <a:t>state </a:t>
            </a:r>
            <a:r>
              <a:rPr lang="en-US" dirty="0"/>
              <a:t>r</a:t>
            </a:r>
            <a:r>
              <a:rPr lang="en-US" dirty="0" smtClean="0"/>
              <a:t>esults </a:t>
            </a:r>
            <a:r>
              <a:rPr lang="en-US" dirty="0"/>
              <a:t>are positive—no changes to be made</a:t>
            </a:r>
          </a:p>
          <a:p>
            <a:endParaRPr lang="en-US" dirty="0" smtClean="0"/>
          </a:p>
          <a:p>
            <a:pPr>
              <a:buFont typeface="Wingdings" pitchFamily="2" charset="2"/>
              <a:buChar char="Ø"/>
            </a:pPr>
            <a:r>
              <a:rPr lang="en-US" b="1" dirty="0" smtClean="0"/>
              <a:t>23% </a:t>
            </a:r>
            <a:r>
              <a:rPr lang="en-US" dirty="0" smtClean="0"/>
              <a:t>decide to </a:t>
            </a:r>
            <a:r>
              <a:rPr lang="en-US" dirty="0"/>
              <a:t>c</a:t>
            </a:r>
            <a:r>
              <a:rPr lang="en-US" dirty="0" smtClean="0"/>
              <a:t>onduct </a:t>
            </a:r>
            <a:r>
              <a:rPr lang="en-US" dirty="0"/>
              <a:t>further assessment related to the issue and </a:t>
            </a:r>
            <a:r>
              <a:rPr lang="en-US" dirty="0" smtClean="0"/>
              <a:t>outcome</a:t>
            </a:r>
          </a:p>
          <a:p>
            <a:pPr marL="68580" indent="0">
              <a:buNone/>
            </a:pPr>
            <a:endParaRPr lang="en-US" dirty="0" smtClean="0"/>
          </a:p>
          <a:p>
            <a:pPr>
              <a:buFont typeface="Wingdings" pitchFamily="2" charset="2"/>
              <a:buChar char="Ø"/>
            </a:pPr>
            <a:r>
              <a:rPr lang="en-US" b="1" dirty="0" smtClean="0"/>
              <a:t>21% </a:t>
            </a:r>
            <a:r>
              <a:rPr lang="en-US" dirty="0" smtClean="0"/>
              <a:t>decide to </a:t>
            </a:r>
            <a:r>
              <a:rPr lang="en-US" dirty="0"/>
              <a:t>u</a:t>
            </a:r>
            <a:r>
              <a:rPr lang="en-US" dirty="0" smtClean="0"/>
              <a:t>se </a:t>
            </a:r>
            <a:r>
              <a:rPr lang="en-US" dirty="0"/>
              <a:t>new or revised teaching methods (e.g., more use of group work, new                      </a:t>
            </a:r>
            <a:r>
              <a:rPr lang="en-US" dirty="0" smtClean="0"/>
              <a:t>lecture</a:t>
            </a:r>
            <a:r>
              <a:rPr lang="en-US" dirty="0"/>
              <a:t>, etc</a:t>
            </a:r>
            <a:r>
              <a:rPr lang="en-US" dirty="0" smtClean="0"/>
              <a:t>.)</a:t>
            </a:r>
          </a:p>
          <a:p>
            <a:pPr marL="68580" indent="0">
              <a:buNone/>
            </a:pPr>
            <a:endParaRPr lang="en-US" dirty="0" smtClean="0"/>
          </a:p>
          <a:p>
            <a:pPr>
              <a:buFont typeface="Wingdings" pitchFamily="2" charset="2"/>
              <a:buChar char="Ø"/>
            </a:pPr>
            <a:r>
              <a:rPr lang="en-US" b="1" dirty="0" smtClean="0"/>
              <a:t>18% </a:t>
            </a:r>
            <a:r>
              <a:rPr lang="en-US" dirty="0" smtClean="0"/>
              <a:t>decide to </a:t>
            </a:r>
            <a:r>
              <a:rPr lang="en-US" dirty="0"/>
              <a:t>d</a:t>
            </a:r>
            <a:r>
              <a:rPr lang="en-US" dirty="0" smtClean="0"/>
              <a:t>evelop </a:t>
            </a:r>
            <a:r>
              <a:rPr lang="en-US" dirty="0"/>
              <a:t>new methods of evaluating student work</a:t>
            </a:r>
            <a:endParaRPr lang="en-US" dirty="0" smtClean="0"/>
          </a:p>
          <a:p>
            <a:pPr marL="68580" indent="0">
              <a:buNone/>
            </a:pPr>
            <a:r>
              <a:rPr lang="en-US" dirty="0" smtClean="0"/>
              <a:t> </a:t>
            </a:r>
          </a:p>
          <a:p>
            <a:pPr marL="68580" indent="0">
              <a:buNone/>
            </a:pPr>
            <a:endParaRPr lang="en-US" dirty="0"/>
          </a:p>
          <a:p>
            <a:endParaRPr lang="en-US" dirty="0"/>
          </a:p>
        </p:txBody>
      </p:sp>
    </p:spTree>
    <p:extLst>
      <p:ext uri="{BB962C8B-B14F-4D97-AF65-F5344CB8AC3E}">
        <p14:creationId xmlns:p14="http://schemas.microsoft.com/office/powerpoint/2010/main" val="3443120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 the works . .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Blended </a:t>
            </a:r>
            <a:r>
              <a:rPr lang="en-US" dirty="0"/>
              <a:t>D</a:t>
            </a:r>
            <a:r>
              <a:rPr lang="en-US" dirty="0" smtClean="0"/>
              <a:t>egrees</a:t>
            </a:r>
          </a:p>
          <a:p>
            <a:pPr marL="68580" indent="0">
              <a:buNone/>
            </a:pPr>
            <a:endParaRPr lang="en-US" dirty="0" smtClean="0"/>
          </a:p>
          <a:p>
            <a:pPr>
              <a:buFont typeface="Wingdings" pitchFamily="2" charset="2"/>
              <a:buChar char="Ø"/>
            </a:pPr>
            <a:r>
              <a:rPr lang="en-US" dirty="0" smtClean="0"/>
              <a:t>Program Review Handbook Revision</a:t>
            </a:r>
          </a:p>
          <a:p>
            <a:pPr marL="68580" indent="0">
              <a:buNone/>
            </a:pPr>
            <a:endParaRPr lang="en-US" dirty="0" smtClean="0"/>
          </a:p>
          <a:p>
            <a:pPr>
              <a:buFont typeface="Wingdings" pitchFamily="2" charset="2"/>
              <a:buChar char="Ø"/>
            </a:pPr>
            <a:r>
              <a:rPr lang="en-US" dirty="0" smtClean="0"/>
              <a:t>Acceleration of activities</a:t>
            </a:r>
            <a:endParaRPr lang="en-US" dirty="0"/>
          </a:p>
        </p:txBody>
      </p:sp>
    </p:spTree>
    <p:extLst>
      <p:ext uri="{BB962C8B-B14F-4D97-AF65-F5344CB8AC3E}">
        <p14:creationId xmlns:p14="http://schemas.microsoft.com/office/powerpoint/2010/main" val="422221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77336"/>
          </a:xfrm>
        </p:spPr>
        <p:txBody>
          <a:bodyPr/>
          <a:lstStyle/>
          <a:p>
            <a:pPr algn="ctr"/>
            <a:r>
              <a:rPr lang="en-US" dirty="0" smtClean="0"/>
              <a:t>Blended Degrees</a:t>
            </a:r>
            <a:endParaRPr lang="en-US" dirty="0"/>
          </a:p>
        </p:txBody>
      </p:sp>
      <p:sp>
        <p:nvSpPr>
          <p:cNvPr id="3" name="Content Placeholder 2"/>
          <p:cNvSpPr>
            <a:spLocks noGrp="1"/>
          </p:cNvSpPr>
          <p:nvPr>
            <p:ph idx="1"/>
          </p:nvPr>
        </p:nvSpPr>
        <p:spPr>
          <a:xfrm>
            <a:off x="1043492" y="1981200"/>
            <a:ext cx="6777317" cy="4191000"/>
          </a:xfrm>
        </p:spPr>
        <p:txBody>
          <a:bodyPr>
            <a:normAutofit fontScale="92500" lnSpcReduction="10000"/>
          </a:bodyPr>
          <a:lstStyle/>
          <a:p>
            <a:pPr marL="68580" indent="0" algn="ctr">
              <a:buNone/>
            </a:pPr>
            <a:r>
              <a:rPr lang="en-US" sz="2000" dirty="0" smtClean="0"/>
              <a:t>In the last </a:t>
            </a:r>
            <a:r>
              <a:rPr lang="en-US" sz="2000" b="1" dirty="0" smtClean="0"/>
              <a:t>10 years </a:t>
            </a:r>
            <a:r>
              <a:rPr lang="en-US" sz="2000" dirty="0" smtClean="0"/>
              <a:t>we have awarded the following number of blended degrees:</a:t>
            </a:r>
          </a:p>
          <a:p>
            <a:pPr marL="68580" indent="0" algn="ctr">
              <a:buNone/>
            </a:pPr>
            <a:endParaRPr lang="en-US" sz="2000" dirty="0" smtClean="0"/>
          </a:p>
          <a:p>
            <a:pPr>
              <a:buFont typeface="Wingdings" pitchFamily="2" charset="2"/>
              <a:buChar char="§"/>
            </a:pPr>
            <a:r>
              <a:rPr lang="en-US" sz="2000" dirty="0" smtClean="0"/>
              <a:t>Liberal Arts: </a:t>
            </a:r>
            <a:r>
              <a:rPr lang="en-US" sz="2000" b="1" dirty="0" smtClean="0"/>
              <a:t>2</a:t>
            </a:r>
          </a:p>
          <a:p>
            <a:pPr>
              <a:buFont typeface="Wingdings" pitchFamily="2" charset="2"/>
              <a:buChar char="§"/>
            </a:pPr>
            <a:r>
              <a:rPr lang="en-US" sz="2000" dirty="0" smtClean="0"/>
              <a:t>Liberal Arts &amp; Sciences, American Studies: </a:t>
            </a:r>
            <a:r>
              <a:rPr lang="en-US" sz="2000" b="1" dirty="0" smtClean="0"/>
              <a:t>1</a:t>
            </a:r>
          </a:p>
          <a:p>
            <a:pPr>
              <a:buFont typeface="Wingdings" pitchFamily="2" charset="2"/>
              <a:buChar char="§"/>
            </a:pPr>
            <a:r>
              <a:rPr lang="en-US" sz="2000" dirty="0"/>
              <a:t>Liberal Arts &amp; </a:t>
            </a:r>
            <a:r>
              <a:rPr lang="en-US" sz="2000" dirty="0" smtClean="0"/>
              <a:t>Sciences, Arts &amp; Humanities: </a:t>
            </a:r>
            <a:r>
              <a:rPr lang="en-US" sz="2000" b="1" dirty="0" smtClean="0"/>
              <a:t>11</a:t>
            </a:r>
          </a:p>
          <a:p>
            <a:pPr>
              <a:buFont typeface="Wingdings" pitchFamily="2" charset="2"/>
              <a:buChar char="§"/>
            </a:pPr>
            <a:r>
              <a:rPr lang="en-US" sz="2000" dirty="0"/>
              <a:t>Liberal Arts &amp; </a:t>
            </a:r>
            <a:r>
              <a:rPr lang="en-US" sz="2000" dirty="0" smtClean="0"/>
              <a:t>Sciences, Natural Sciences: </a:t>
            </a:r>
            <a:r>
              <a:rPr lang="en-US" sz="2000" b="1" dirty="0" smtClean="0"/>
              <a:t>4</a:t>
            </a:r>
          </a:p>
          <a:p>
            <a:pPr>
              <a:buFont typeface="Wingdings" pitchFamily="2" charset="2"/>
              <a:buChar char="§"/>
            </a:pPr>
            <a:r>
              <a:rPr lang="en-US" sz="2000" dirty="0" smtClean="0"/>
              <a:t>Liberal Studies: </a:t>
            </a:r>
            <a:r>
              <a:rPr lang="en-US" sz="2000" b="1" dirty="0" smtClean="0"/>
              <a:t>129</a:t>
            </a:r>
          </a:p>
          <a:p>
            <a:pPr>
              <a:buFont typeface="Wingdings" pitchFamily="2" charset="2"/>
              <a:buChar char="§"/>
            </a:pPr>
            <a:r>
              <a:rPr lang="en-US" sz="2000" dirty="0" smtClean="0"/>
              <a:t>Physical Science: </a:t>
            </a:r>
            <a:r>
              <a:rPr lang="en-US" sz="2000" b="1" dirty="0" smtClean="0"/>
              <a:t>3</a:t>
            </a:r>
          </a:p>
          <a:p>
            <a:pPr>
              <a:buFont typeface="Wingdings" pitchFamily="2" charset="2"/>
              <a:buChar char="§"/>
            </a:pPr>
            <a:r>
              <a:rPr lang="en-US" sz="2000" dirty="0" smtClean="0"/>
              <a:t>Social Science: </a:t>
            </a:r>
            <a:r>
              <a:rPr lang="en-US" sz="2000" b="1" dirty="0" smtClean="0"/>
              <a:t>212</a:t>
            </a:r>
          </a:p>
          <a:p>
            <a:pPr marL="68580" indent="0">
              <a:buNone/>
            </a:pPr>
            <a:endParaRPr lang="en-US" sz="1200" dirty="0" smtClean="0"/>
          </a:p>
          <a:p>
            <a:pPr>
              <a:buFont typeface="Wingdings" pitchFamily="2" charset="2"/>
              <a:buChar char="Ø"/>
            </a:pPr>
            <a:r>
              <a:rPr lang="en-US" sz="1800" i="1" dirty="0" smtClean="0"/>
              <a:t>Do we keep, assess, and evaluate under-awarded blended degrees? Do we modify these degrees to make them more </a:t>
            </a:r>
            <a:r>
              <a:rPr lang="en-US" sz="1800" i="1" dirty="0" smtClean="0"/>
              <a:t>desirable</a:t>
            </a:r>
            <a:r>
              <a:rPr lang="en-US" sz="1800" i="1" dirty="0" smtClean="0"/>
              <a:t>?</a:t>
            </a:r>
            <a:endParaRPr lang="en-US" sz="1800" i="1" dirty="0"/>
          </a:p>
        </p:txBody>
      </p:sp>
    </p:spTree>
    <p:extLst>
      <p:ext uri="{BB962C8B-B14F-4D97-AF65-F5344CB8AC3E}">
        <p14:creationId xmlns:p14="http://schemas.microsoft.com/office/powerpoint/2010/main" val="40447684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157</TotalTime>
  <Words>650</Words>
  <Application>Microsoft Office PowerPoint</Application>
  <PresentationFormat>On-screen Show (4:3)</PresentationFormat>
  <Paragraphs>87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Reaching SLO Proficiency </vt:lpstr>
      <vt:lpstr>Spring 2012 GELO Summary (to be compiled fall 2012)</vt:lpstr>
      <vt:lpstr>2011-2012 SLO Assessment Summary</vt:lpstr>
      <vt:lpstr>Completed Assessments </vt:lpstr>
      <vt:lpstr>Post Your Reporting Forms </vt:lpstr>
      <vt:lpstr>Data gathered from Reporting Forms </vt:lpstr>
      <vt:lpstr>Course Action Plans</vt:lpstr>
      <vt:lpstr>In the works . . .</vt:lpstr>
      <vt:lpstr>Blended Degrees</vt:lpstr>
      <vt:lpstr>Program Review Revision</vt:lpstr>
      <vt:lpstr>ACCJC Recommendation 2</vt:lpstr>
      <vt:lpstr>Response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Reedley College </dc:title>
  <dc:creator>Eileen</dc:creator>
  <cp:lastModifiedBy>Eileen Apperson-Williams</cp:lastModifiedBy>
  <cp:revision>27</cp:revision>
  <dcterms:created xsi:type="dcterms:W3CDTF">2012-06-28T07:17:56Z</dcterms:created>
  <dcterms:modified xsi:type="dcterms:W3CDTF">2012-08-09T15:06:56Z</dcterms:modified>
</cp:coreProperties>
</file>