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77" r:id="rId2"/>
    <p:sldId id="281" r:id="rId3"/>
    <p:sldId id="282" r:id="rId4"/>
    <p:sldId id="287" r:id="rId5"/>
    <p:sldId id="288" r:id="rId6"/>
    <p:sldId id="283" r:id="rId7"/>
    <p:sldId id="284" r:id="rId8"/>
    <p:sldId id="289" r:id="rId9"/>
    <p:sldId id="294" r:id="rId10"/>
    <p:sldId id="291" r:id="rId11"/>
    <p:sldId id="290" r:id="rId12"/>
    <p:sldId id="285" r:id="rId13"/>
    <p:sldId id="292" r:id="rId14"/>
    <p:sldId id="286" r:id="rId15"/>
    <p:sldId id="293"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4D4D4D"/>
    <a:srgbClr val="777777"/>
    <a:srgbClr val="292929"/>
    <a:srgbClr val="B2B2B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940" y="-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6CC3AB-02D1-4B30-8991-72FA6B4BABC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3CCEA7-4AA5-4426-A982-F2F94CD2FA9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A43FDF-E802-4D8C-9C33-6633FBA856D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ED8788-282B-4826-BF7C-42EF66632AE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5DBEC0-8083-432D-B122-9725FEF6809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C3B159-74CB-4B24-A8B1-6A27CEE7CF3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0AEEF1C-DCE4-4756-BC20-03B286ACA9E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AE9DBFC-13E7-4F4A-923F-7019FA794D3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AE4A1BF-9B05-4068-BC3A-5FB7CAFDA9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492967-B95A-4F55-A975-969ABC6A24B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217007-8310-49B6-A771-445CD8486CF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MPj01807160000[1]"/>
          <p:cNvPicPr>
            <a:picLocks noChangeAspect="1" noChangeArrowheads="1"/>
          </p:cNvPicPr>
          <p:nvPr userDrawn="1"/>
        </p:nvPicPr>
        <p:blipFill>
          <a:blip r:embed="rId13" cstate="print">
            <a:lum bright="70000" contrast="-70000"/>
          </a:blip>
          <a:srcRect l="14999"/>
          <a:stretch>
            <a:fillRect/>
          </a:stretch>
        </p:blipFill>
        <p:spPr bwMode="auto">
          <a:xfrm>
            <a:off x="0" y="-44450"/>
            <a:ext cx="9144000" cy="69024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2765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2765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F29B933-E417-497A-BD12-61DD29756812}" type="slidenum">
              <a:rPr lang="en-US"/>
              <a:pPr>
                <a:defRPr/>
              </a:pPr>
              <a:t>‹#›</a:t>
            </a:fld>
            <a:endParaRPr lang="en-US"/>
          </a:p>
        </p:txBody>
      </p:sp>
      <p:pic>
        <p:nvPicPr>
          <p:cNvPr id="1032" name="Picture 8" descr="RCEyes2"/>
          <p:cNvPicPr>
            <a:picLocks noChangeAspect="1" noChangeArrowheads="1"/>
          </p:cNvPicPr>
          <p:nvPr userDrawn="1"/>
        </p:nvPicPr>
        <p:blipFill>
          <a:blip r:embed="rId14" cstate="print"/>
          <a:srcRect t="5670"/>
          <a:stretch>
            <a:fillRect/>
          </a:stretch>
        </p:blipFill>
        <p:spPr bwMode="auto">
          <a:xfrm>
            <a:off x="7620000" y="6130925"/>
            <a:ext cx="1338263" cy="5921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63962"/>
          </a:xfrm>
        </p:spPr>
        <p:txBody>
          <a:bodyPr/>
          <a:lstStyle/>
          <a:p>
            <a:r>
              <a:rPr lang="en-US" b="1" dirty="0" smtClean="0"/>
              <a:t>Reedley College</a:t>
            </a:r>
            <a:r>
              <a:rPr lang="en-US" dirty="0" smtClean="0"/>
              <a:t/>
            </a:r>
            <a:br>
              <a:rPr lang="en-US" dirty="0" smtClean="0"/>
            </a:br>
            <a:r>
              <a:rPr lang="en-US" b="1" dirty="0" smtClean="0"/>
              <a:t> Accreditation</a:t>
            </a:r>
            <a:r>
              <a:rPr lang="en-US" dirty="0" smtClean="0"/>
              <a:t/>
            </a:r>
            <a:br>
              <a:rPr lang="en-US" dirty="0" smtClean="0"/>
            </a:br>
            <a:r>
              <a:rPr lang="en-US" b="1" dirty="0" smtClean="0"/>
              <a:t>Follow-Up Report</a:t>
            </a:r>
            <a:r>
              <a:rPr lang="en-US" dirty="0" smtClean="0"/>
              <a:t/>
            </a:r>
            <a:br>
              <a:rPr lang="en-US" dirty="0" smtClean="0"/>
            </a:br>
            <a:endParaRPr lang="en-US" dirty="0"/>
          </a:p>
        </p:txBody>
      </p:sp>
      <p:sp>
        <p:nvSpPr>
          <p:cNvPr id="3" name="Content Placeholder 2"/>
          <p:cNvSpPr>
            <a:spLocks noGrp="1"/>
          </p:cNvSpPr>
          <p:nvPr>
            <p:ph idx="1"/>
          </p:nvPr>
        </p:nvSpPr>
        <p:spPr>
          <a:xfrm>
            <a:off x="457200" y="4495800"/>
            <a:ext cx="8229600" cy="1630363"/>
          </a:xfrm>
        </p:spPr>
        <p:txBody>
          <a:bodyPr/>
          <a:lstStyle/>
          <a:p>
            <a:pPr algn="ctr">
              <a:buNone/>
            </a:pPr>
            <a:r>
              <a:rPr lang="en-US" dirty="0" smtClean="0"/>
              <a:t>August 9, 2012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z="3200" b="1" dirty="0" smtClean="0"/>
              <a:t>Reedley College Strategic Plan Timeline</a:t>
            </a:r>
            <a:endParaRPr lang="en-US" sz="3200" b="1" dirty="0"/>
          </a:p>
        </p:txBody>
      </p:sp>
      <p:sp>
        <p:nvSpPr>
          <p:cNvPr id="3" name="Content Placeholder 2"/>
          <p:cNvSpPr>
            <a:spLocks noGrp="1"/>
          </p:cNvSpPr>
          <p:nvPr>
            <p:ph idx="1"/>
          </p:nvPr>
        </p:nvSpPr>
        <p:spPr>
          <a:xfrm>
            <a:off x="457200" y="1295400"/>
            <a:ext cx="8229600" cy="4830763"/>
          </a:xfrm>
        </p:spPr>
        <p:txBody>
          <a:bodyPr/>
          <a:lstStyle/>
          <a:p>
            <a:pPr>
              <a:buNone/>
            </a:pPr>
            <a:r>
              <a:rPr lang="en-US" sz="2400" b="1" i="1" dirty="0" smtClean="0">
                <a:solidFill>
                  <a:schemeClr val="tx1"/>
                </a:solidFill>
                <a:latin typeface="+mn-lt"/>
                <a:ea typeface="+mn-ea"/>
                <a:cs typeface="+mn-cs"/>
              </a:rPr>
              <a:t>Year 5 (2012-2013):</a:t>
            </a:r>
            <a:r>
              <a:rPr lang="en-US" sz="2400" dirty="0" smtClean="0">
                <a:solidFill>
                  <a:schemeClr val="tx1"/>
                </a:solidFill>
                <a:latin typeface="+mn-lt"/>
                <a:ea typeface="+mn-ea"/>
                <a:cs typeface="+mn-cs"/>
              </a:rPr>
              <a:t>  </a:t>
            </a:r>
          </a:p>
          <a:p>
            <a:pPr lvl="0">
              <a:buNone/>
            </a:pPr>
            <a:r>
              <a:rPr lang="en-US" sz="2400" dirty="0" smtClean="0">
                <a:solidFill>
                  <a:schemeClr val="tx1"/>
                </a:solidFill>
                <a:latin typeface="+mn-lt"/>
                <a:ea typeface="+mn-ea"/>
                <a:cs typeface="+mn-cs"/>
              </a:rPr>
              <a:t>Internal/external scans; community involvement (</a:t>
            </a:r>
            <a:r>
              <a:rPr lang="en-US" sz="2400" dirty="0" err="1" smtClean="0">
                <a:solidFill>
                  <a:schemeClr val="tx1"/>
                </a:solidFill>
                <a:latin typeface="+mn-lt"/>
                <a:ea typeface="+mn-ea"/>
                <a:cs typeface="+mn-cs"/>
              </a:rPr>
              <a:t>charrette</a:t>
            </a:r>
            <a:r>
              <a:rPr lang="en-US" sz="2400" dirty="0" smtClean="0">
                <a:solidFill>
                  <a:schemeClr val="tx1"/>
                </a:solidFill>
                <a:latin typeface="+mn-lt"/>
                <a:ea typeface="+mn-ea"/>
                <a:cs typeface="+mn-cs"/>
              </a:rPr>
              <a:t>); new four-year plan developed &amp; approved. </a:t>
            </a:r>
          </a:p>
          <a:p>
            <a:pPr>
              <a:buNone/>
            </a:pPr>
            <a:r>
              <a:rPr lang="en-US" sz="2400" dirty="0" smtClean="0">
                <a:solidFill>
                  <a:schemeClr val="tx1"/>
                </a:solidFill>
                <a:latin typeface="+mn-lt"/>
                <a:ea typeface="+mn-ea"/>
                <a:cs typeface="+mn-cs"/>
              </a:rPr>
              <a:t> </a:t>
            </a:r>
          </a:p>
          <a:p>
            <a:pPr>
              <a:buNone/>
            </a:pPr>
            <a:r>
              <a:rPr lang="en-US" sz="2400" u="sng" dirty="0" smtClean="0">
                <a:solidFill>
                  <a:schemeClr val="tx1"/>
                </a:solidFill>
                <a:latin typeface="+mn-lt"/>
                <a:ea typeface="+mn-ea"/>
                <a:cs typeface="+mn-cs"/>
              </a:rPr>
              <a:t>Fall semester</a:t>
            </a:r>
            <a:r>
              <a:rPr lang="en-US" sz="2400" dirty="0" smtClean="0">
                <a:solidFill>
                  <a:schemeClr val="tx1"/>
                </a:solidFill>
                <a:latin typeface="+mn-lt"/>
                <a:ea typeface="+mn-ea"/>
                <a:cs typeface="+mn-cs"/>
              </a:rPr>
              <a:t>:</a:t>
            </a:r>
          </a:p>
          <a:p>
            <a:pPr lvl="0">
              <a:buNone/>
            </a:pPr>
            <a:r>
              <a:rPr lang="en-US" sz="2400" dirty="0" smtClean="0">
                <a:solidFill>
                  <a:schemeClr val="tx1"/>
                </a:solidFill>
                <a:latin typeface="+mn-lt"/>
                <a:ea typeface="+mn-ea"/>
                <a:cs typeface="+mn-cs"/>
              </a:rPr>
              <a:t>Internal and external scans.</a:t>
            </a:r>
          </a:p>
          <a:p>
            <a:pPr lvl="0">
              <a:buNone/>
            </a:pPr>
            <a:r>
              <a:rPr lang="en-US" sz="2400" dirty="0" smtClean="0">
                <a:solidFill>
                  <a:schemeClr val="tx1"/>
                </a:solidFill>
                <a:latin typeface="+mn-lt"/>
                <a:ea typeface="+mn-ea"/>
                <a:cs typeface="+mn-cs"/>
              </a:rPr>
              <a:t>Community involvement via </a:t>
            </a:r>
            <a:r>
              <a:rPr lang="en-US" sz="2400" dirty="0" err="1" smtClean="0">
                <a:solidFill>
                  <a:schemeClr val="tx1"/>
                </a:solidFill>
                <a:latin typeface="+mn-lt"/>
                <a:ea typeface="+mn-ea"/>
                <a:cs typeface="+mn-cs"/>
              </a:rPr>
              <a:t>charrette</a:t>
            </a:r>
            <a:r>
              <a:rPr lang="en-US" sz="2400" dirty="0" smtClean="0">
                <a:solidFill>
                  <a:schemeClr val="tx1"/>
                </a:solidFill>
                <a:latin typeface="+mn-lt"/>
                <a:ea typeface="+mn-ea"/>
                <a:cs typeface="+mn-cs"/>
              </a:rPr>
              <a:t>.</a:t>
            </a:r>
          </a:p>
          <a:p>
            <a:pPr>
              <a:buNone/>
            </a:pPr>
            <a:r>
              <a:rPr lang="en-US" sz="2400" u="sng" dirty="0" smtClean="0">
                <a:solidFill>
                  <a:schemeClr val="tx1"/>
                </a:solidFill>
                <a:latin typeface="+mn-lt"/>
                <a:ea typeface="+mn-ea"/>
                <a:cs typeface="+mn-cs"/>
              </a:rPr>
              <a:t>Spring semester</a:t>
            </a:r>
            <a:endParaRPr lang="en-US" sz="2400" dirty="0" smtClean="0">
              <a:solidFill>
                <a:schemeClr val="tx1"/>
              </a:solidFill>
              <a:latin typeface="+mn-lt"/>
              <a:ea typeface="+mn-ea"/>
              <a:cs typeface="+mn-cs"/>
            </a:endParaRPr>
          </a:p>
          <a:p>
            <a:pPr>
              <a:buNone/>
            </a:pPr>
            <a:r>
              <a:rPr lang="en-US" sz="2400" dirty="0" smtClean="0">
                <a:solidFill>
                  <a:schemeClr val="tx1"/>
                </a:solidFill>
                <a:latin typeface="+mn-lt"/>
                <a:ea typeface="+mn-ea"/>
                <a:cs typeface="+mn-cs"/>
              </a:rPr>
              <a:t>A new four-year plan developed&amp; approved for 2013-2017</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Integrated Planning Model</a:t>
            </a:r>
            <a:endParaRPr lang="en-US" dirty="0"/>
          </a:p>
        </p:txBody>
      </p:sp>
      <p:pic>
        <p:nvPicPr>
          <p:cNvPr id="4" name="Content Placeholder 3"/>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990600" y="1295400"/>
            <a:ext cx="6529218" cy="483076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College Recommendation 2</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indent="-52388">
              <a:buNone/>
            </a:pPr>
            <a:r>
              <a:rPr lang="en-US" sz="2400" dirty="0" smtClean="0"/>
              <a:t>In order to meet the Standard and the Commission’s 2012 timeline to be at the “proficiency level” in the identification, assessment and use for improvements of student learning outcomes, the team recommends that the college accelerate its activities to ensure that each course and program has measurable outcomes that are published widely, that those outcomes are regularly assessed, that the results of that assessment are clearly documented, widely discussed, and used in decision making aimed at aligning institution-wide practices to support and improve student learning.</a:t>
            </a:r>
          </a:p>
          <a:p>
            <a:pPr indent="-52388">
              <a:buNone/>
            </a:pPr>
            <a:r>
              <a:rPr lang="en-US" sz="2400" dirty="0" smtClean="0"/>
              <a:t>(II.A.1.a, II.A.1.b, II.A.1.c, II.A.2, II.A.3)</a:t>
            </a:r>
          </a:p>
          <a:p>
            <a:pPr>
              <a:buNone/>
            </a:pPr>
            <a:r>
              <a:rPr lang="en-US" sz="2400" dirty="0" smtClean="0"/>
              <a:t> </a:t>
            </a:r>
          </a:p>
          <a:p>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Recommendation 2</a:t>
            </a:r>
            <a:endParaRPr lang="en-US" dirty="0"/>
          </a:p>
        </p:txBody>
      </p:sp>
      <p:graphicFrame>
        <p:nvGraphicFramePr>
          <p:cNvPr id="4" name="Content Placeholder 3"/>
          <p:cNvGraphicFramePr>
            <a:graphicFrameLocks noGrp="1"/>
          </p:cNvGraphicFramePr>
          <p:nvPr>
            <p:ph idx="1"/>
          </p:nvPr>
        </p:nvGraphicFramePr>
        <p:xfrm>
          <a:off x="457200" y="1676400"/>
          <a:ext cx="8153400" cy="4206240"/>
        </p:xfrm>
        <a:graphic>
          <a:graphicData uri="http://schemas.openxmlformats.org/drawingml/2006/table">
            <a:tbl>
              <a:tblPr firstRow="1" bandRow="1">
                <a:tableStyleId>{5C22544A-7EE6-4342-B048-85BDC9FD1C3A}</a:tableStyleId>
              </a:tblPr>
              <a:tblGrid>
                <a:gridCol w="7010400"/>
                <a:gridCol w="1143000"/>
              </a:tblGrid>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college courses with defined Student Learning Outcomes	</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100%</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college courses with on-going assessment of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96.4%</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college programs with defined Student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100%</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college programs with on-going assessment of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98.2%</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student and learning support activities with defined Student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100%</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student and learning support activities with on-going assessment of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92.1%</a:t>
                      </a:r>
                      <a:endParaRPr lang="en-US" sz="2000" dirty="0">
                        <a:latin typeface="Calibri"/>
                        <a:ea typeface="Calibri"/>
                        <a:cs typeface="Times New Roman"/>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College Recommendation 3</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indent="0">
              <a:buNone/>
            </a:pPr>
            <a:r>
              <a:rPr lang="en-US" sz="2400" dirty="0" smtClean="0"/>
              <a:t>In order to meet Standards, the team recommends that the college further clarify its participatory governance decision-making structures and processes to identify clearly the responsibilities of committees and individuals for decision-making. (Standard IV.A.2.a; IV.A.3; IV.A.5</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College Recommendation 3</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2800" dirty="0" smtClean="0"/>
              <a:t>Developed Integrated Planning insert to Participatory Governance Handbook</a:t>
            </a:r>
          </a:p>
          <a:p>
            <a:r>
              <a:rPr lang="en-US" sz="2800" dirty="0" smtClean="0"/>
              <a:t>Reviewed Operating Agreements for all Participatory Governance committees</a:t>
            </a:r>
          </a:p>
          <a:p>
            <a:r>
              <a:rPr lang="en-US" sz="2800" dirty="0" smtClean="0"/>
              <a:t>Revised College Council meeting schedule</a:t>
            </a:r>
          </a:p>
          <a:p>
            <a:r>
              <a:rPr lang="en-US" sz="2800" dirty="0" smtClean="0"/>
              <a:t>Initiated representative reporting to College Council</a:t>
            </a:r>
          </a:p>
          <a:p>
            <a:r>
              <a:rPr lang="en-US" sz="2800" dirty="0" smtClean="0"/>
              <a:t>Develop calendar of all participatory governance </a:t>
            </a:r>
            <a:r>
              <a:rPr lang="en-US" sz="2800" smtClean="0"/>
              <a:t>committee meetings</a:t>
            </a:r>
            <a:endParaRPr lang="en-US" sz="2800" dirty="0" smtClean="0"/>
          </a:p>
          <a:p>
            <a:endParaRPr lang="en-US" sz="2800" dirty="0" smtClean="0"/>
          </a:p>
          <a:p>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District Recommendation</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4678363"/>
          </a:xfrm>
        </p:spPr>
        <p:txBody>
          <a:bodyPr/>
          <a:lstStyle/>
          <a:p>
            <a:pPr indent="-52388">
              <a:buNone/>
            </a:pPr>
            <a:r>
              <a:rPr lang="en-US" sz="2800" dirty="0" smtClean="0"/>
              <a:t>In order for the colleges and District to fully meet the intent of the previous recommendation, the State Center Community College District (SCCCD) must engage in </a:t>
            </a:r>
            <a:r>
              <a:rPr lang="en-US" sz="2800" b="1" dirty="0" smtClean="0"/>
              <a:t>continuous, timely, and deliberative dialogue</a:t>
            </a:r>
            <a:r>
              <a:rPr lang="en-US" sz="2800" dirty="0" smtClean="0"/>
              <a:t> with all District stakeholders to coordinate long-term planning and examine the impact of the planned increase in the number of colleges and the future roles of the centers on the existing institutions.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District Recommendation</a:t>
            </a:r>
            <a:endParaRPr lang="en-US" dirty="0"/>
          </a:p>
        </p:txBody>
      </p:sp>
      <p:sp>
        <p:nvSpPr>
          <p:cNvPr id="3" name="Content Placeholder 2"/>
          <p:cNvSpPr>
            <a:spLocks noGrp="1"/>
          </p:cNvSpPr>
          <p:nvPr>
            <p:ph idx="1"/>
          </p:nvPr>
        </p:nvSpPr>
        <p:spPr/>
        <p:txBody>
          <a:bodyPr/>
          <a:lstStyle/>
          <a:p>
            <a:pPr indent="-52388">
              <a:buNone/>
            </a:pPr>
            <a:r>
              <a:rPr lang="en-US" sz="2400" dirty="0" smtClean="0"/>
              <a:t>This includes creating, developing and aligning District and college plans and planning processes in the following areas:</a:t>
            </a:r>
          </a:p>
          <a:p>
            <a:pPr lvl="1"/>
            <a:r>
              <a:rPr lang="en-US" sz="2400" dirty="0" smtClean="0"/>
              <a:t>District strategic plan</a:t>
            </a:r>
          </a:p>
          <a:p>
            <a:pPr lvl="1"/>
            <a:r>
              <a:rPr lang="en-US" sz="2400" dirty="0" smtClean="0"/>
              <a:t>facilities</a:t>
            </a:r>
          </a:p>
          <a:p>
            <a:pPr lvl="1"/>
            <a:r>
              <a:rPr lang="en-US" sz="2400" dirty="0" smtClean="0"/>
              <a:t>technology</a:t>
            </a:r>
          </a:p>
          <a:p>
            <a:pPr lvl="1"/>
            <a:r>
              <a:rPr lang="en-US" sz="2400" dirty="0" smtClean="0"/>
              <a:t>organizational reporting relationship of centers</a:t>
            </a:r>
          </a:p>
          <a:p>
            <a:pPr lvl="1"/>
            <a:r>
              <a:rPr lang="en-US" sz="2400" dirty="0" smtClean="0"/>
              <a:t>location of signature programs</a:t>
            </a:r>
          </a:p>
          <a:p>
            <a:pPr lvl="1"/>
            <a:r>
              <a:rPr lang="en-US" sz="2400" dirty="0" smtClean="0"/>
              <a:t>funding allocation</a:t>
            </a:r>
          </a:p>
          <a:p>
            <a:pPr lvl="1"/>
            <a:r>
              <a:rPr lang="en-US" sz="2400" dirty="0" smtClean="0"/>
              <a:t>human resources</a:t>
            </a:r>
          </a:p>
          <a:p>
            <a:pPr lvl="1"/>
            <a:r>
              <a:rPr lang="en-US" sz="2400" dirty="0" smtClean="0"/>
              <a:t>research capacity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Recommendation</a:t>
            </a:r>
            <a:endParaRPr lang="en-US" dirty="0"/>
          </a:p>
        </p:txBody>
      </p:sp>
      <p:sp>
        <p:nvSpPr>
          <p:cNvPr id="3" name="Content Placeholder 2"/>
          <p:cNvSpPr>
            <a:spLocks noGrp="1"/>
          </p:cNvSpPr>
          <p:nvPr>
            <p:ph idx="1"/>
          </p:nvPr>
        </p:nvSpPr>
        <p:spPr/>
        <p:txBody>
          <a:bodyPr/>
          <a:lstStyle/>
          <a:p>
            <a:r>
              <a:rPr lang="en-US" sz="2400" dirty="0" smtClean="0"/>
              <a:t>The </a:t>
            </a:r>
            <a:r>
              <a:rPr lang="en-US" sz="2400" i="1" dirty="0" smtClean="0"/>
              <a:t>Linkage Report </a:t>
            </a:r>
            <a:r>
              <a:rPr lang="en-US" sz="2400" dirty="0" smtClean="0"/>
              <a:t>publication</a:t>
            </a:r>
            <a:r>
              <a:rPr lang="en-US" sz="2400" i="1" dirty="0" smtClean="0"/>
              <a:t> </a:t>
            </a:r>
            <a:r>
              <a:rPr lang="en-US" sz="2400" dirty="0" smtClean="0"/>
              <a:t>from the Chancellor</a:t>
            </a:r>
          </a:p>
          <a:p>
            <a:r>
              <a:rPr lang="en-US" sz="2400" dirty="0" smtClean="0"/>
              <a:t>Creation of the District Strategic Planning Committee</a:t>
            </a:r>
          </a:p>
          <a:p>
            <a:r>
              <a:rPr lang="en-US" sz="2400" dirty="0" smtClean="0"/>
              <a:t>2012 – 2016 Strategic Plan</a:t>
            </a:r>
          </a:p>
          <a:p>
            <a:r>
              <a:rPr lang="en-US" sz="2400" dirty="0" smtClean="0"/>
              <a:t>2012 – 2013 Integrated Planning Manual and Model</a:t>
            </a:r>
          </a:p>
          <a:p>
            <a:r>
              <a:rPr lang="en-US" sz="2400" dirty="0" smtClean="0"/>
              <a:t>District Facilities Master Plan</a:t>
            </a:r>
          </a:p>
          <a:p>
            <a:r>
              <a:rPr lang="en-US" sz="2400" dirty="0" smtClean="0"/>
              <a:t>Technology Assessment by Campus Works</a:t>
            </a:r>
          </a:p>
          <a:p>
            <a:r>
              <a:rPr lang="en-US" sz="2400" dirty="0" smtClean="0"/>
              <a:t>Clarification of organizational relationship of centers</a:t>
            </a:r>
          </a:p>
          <a:p>
            <a:r>
              <a:rPr lang="en-US" sz="2400" dirty="0" smtClean="0"/>
              <a:t>Identification of Signature Programs</a:t>
            </a:r>
          </a:p>
          <a:p>
            <a:r>
              <a:rPr lang="en-US" sz="2400" dirty="0" smtClean="0"/>
              <a:t>DRAM Taskforce and DRAM model</a:t>
            </a:r>
          </a:p>
          <a:p>
            <a:endParaRPr lang="en-US" sz="2400" dirty="0" smtClean="0"/>
          </a:p>
          <a:p>
            <a:endParaRPr lang="en-US"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Recommendation</a:t>
            </a:r>
            <a:endParaRPr lang="en-US" dirty="0"/>
          </a:p>
        </p:txBody>
      </p:sp>
      <p:sp>
        <p:nvSpPr>
          <p:cNvPr id="3" name="Content Placeholder 2"/>
          <p:cNvSpPr>
            <a:spLocks noGrp="1"/>
          </p:cNvSpPr>
          <p:nvPr>
            <p:ph idx="1"/>
          </p:nvPr>
        </p:nvSpPr>
        <p:spPr/>
        <p:txBody>
          <a:bodyPr/>
          <a:lstStyle/>
          <a:p>
            <a:r>
              <a:rPr lang="en-US" dirty="0" smtClean="0"/>
              <a:t>Staffing transition plan for WI</a:t>
            </a:r>
          </a:p>
          <a:p>
            <a:pPr lvl="0"/>
            <a:r>
              <a:rPr lang="en-US" dirty="0" smtClean="0">
                <a:solidFill>
                  <a:schemeClr val="tx1"/>
                </a:solidFill>
                <a:latin typeface="+mn-lt"/>
                <a:ea typeface="+mn-ea"/>
                <a:cs typeface="+mn-cs"/>
              </a:rPr>
              <a:t>Districtwide Administrative Services Unit Review (ASUR)</a:t>
            </a:r>
          </a:p>
          <a:p>
            <a:pPr lvl="0"/>
            <a:r>
              <a:rPr lang="en-US" dirty="0" smtClean="0"/>
              <a:t>Additional research capacity</a:t>
            </a:r>
            <a:endParaRPr lang="en-US" dirty="0" smtClean="0">
              <a:solidFill>
                <a:schemeClr val="tx1"/>
              </a:solidFill>
              <a:latin typeface="+mn-lt"/>
              <a:ea typeface="+mn-ea"/>
              <a:cs typeface="+mn-cs"/>
            </a:endParaRPr>
          </a:p>
          <a:p>
            <a:pPr lvl="0"/>
            <a:endParaRPr lang="en-US" dirty="0" smtClean="0">
              <a:solidFill>
                <a:schemeClr val="tx1"/>
              </a:solidFill>
              <a:latin typeface="+mn-lt"/>
              <a:ea typeface="+mn-ea"/>
              <a:cs typeface="+mn-cs"/>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
            </a:r>
            <a:br>
              <a:rPr lang="en-US" b="1" dirty="0" smtClean="0"/>
            </a:br>
            <a:r>
              <a:rPr lang="en-US" b="1" dirty="0" smtClean="0"/>
              <a:t>College Recommendation 1</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lstStyle/>
          <a:p>
            <a:pPr marL="0" indent="0">
              <a:spcBef>
                <a:spcPts val="0"/>
              </a:spcBef>
              <a:buNone/>
            </a:pPr>
            <a:r>
              <a:rPr lang="en-US" sz="2400" dirty="0" smtClean="0"/>
              <a:t>As recommended by the 2005 Accreditation Team and to build on its achievements to date in developing program review and improving institutional planning, the college should develop a practical, integrated planning model with the following characteristics:</a:t>
            </a:r>
          </a:p>
          <a:p>
            <a:pPr marL="457200" indent="-457200">
              <a:spcBef>
                <a:spcPts val="0"/>
              </a:spcBef>
              <a:buFont typeface="+mj-lt"/>
              <a:buAutoNum type="arabicPeriod"/>
            </a:pPr>
            <a:r>
              <a:rPr lang="en-US" sz="2400" dirty="0" smtClean="0"/>
              <a:t> A focus on a limited number of mid- to long-term initiatives to improve student learning and student support services.</a:t>
            </a:r>
          </a:p>
          <a:p>
            <a:pPr marL="514350" lvl="0" indent="-514350">
              <a:buFont typeface="+mj-lt"/>
              <a:buAutoNum type="arabicPeriod"/>
            </a:pPr>
            <a:r>
              <a:rPr lang="en-US" sz="2400" dirty="0" smtClean="0"/>
              <a:t>A plan with concrete strategies and actions that are specific, measurable, attainable, results-oriented and time based, and that specify individuals or groups responsible for their completion.  </a:t>
            </a:r>
          </a:p>
          <a:p>
            <a:pPr marL="514350" indent="-514350">
              <a:buFont typeface="+mj-lt"/>
              <a:buAutoNum type="arabicPeriod"/>
            </a:pPr>
            <a:r>
              <a:rPr lang="en-US" sz="2400" dirty="0" smtClean="0"/>
              <a:t>A process that clearly ties this planning model to the college’s resource allocation processes.</a:t>
            </a:r>
          </a:p>
          <a:p>
            <a:pPr marL="514350" lvl="0" indent="-514350">
              <a:buFont typeface="+mj-lt"/>
              <a:buAutoNum type="arabicPeriod"/>
            </a:pPr>
            <a:endParaRPr lang="en-US" sz="2400"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
            </a:r>
            <a:br>
              <a:rPr lang="en-US" b="1" dirty="0" smtClean="0"/>
            </a:br>
            <a:r>
              <a:rPr lang="en-US" b="1" dirty="0" smtClean="0"/>
              <a:t>College Recommendation 1</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lstStyle/>
          <a:p>
            <a:pPr marL="514350" lvl="0" indent="-514350">
              <a:buFont typeface="+mj-lt"/>
              <a:buAutoNum type="arabicPeriod" startAt="3"/>
            </a:pPr>
            <a:r>
              <a:rPr lang="en-US" sz="2400" dirty="0" smtClean="0"/>
              <a:t>Processes for regularly assessing not only the progress in achieving the goals of the plan but also the effectiveness of the integrated planning model itself.</a:t>
            </a:r>
          </a:p>
          <a:p>
            <a:pPr marL="514350" lvl="0" indent="-514350">
              <a:buFont typeface="+mj-lt"/>
              <a:buAutoNum type="arabicPeriod" startAt="3"/>
            </a:pPr>
            <a:r>
              <a:rPr lang="en-US" sz="2400" dirty="0" smtClean="0"/>
              <a:t>A model that is inclusive of all institutional planning activities and that clarifies the functions of program review and the various resource committees.</a:t>
            </a:r>
          </a:p>
          <a:p>
            <a:pPr marL="514350" lvl="0" indent="-514350">
              <a:buFont typeface="+mj-lt"/>
              <a:buAutoNum type="arabicPeriod" startAt="3"/>
            </a:pPr>
            <a:r>
              <a:rPr lang="en-US" sz="2400" dirty="0" smtClean="0"/>
              <a:t>A planning model that clarifies the relationship of the planning processes at Reedley College and the other planning processes of the State Center Community College District.</a:t>
            </a:r>
          </a:p>
          <a:p>
            <a:pPr marL="0" indent="0">
              <a:buNone/>
            </a:pPr>
            <a:r>
              <a:rPr lang="en-US" sz="2400" dirty="0" smtClean="0"/>
              <a:t>(Standards I.B.1 through I.B.7; II.A.2, II.B, II.C, III.A, III.A.6, III.B, III.B.2, III.C, III.C.2, III.D, III.D.1, III.D.3, IV, IV.A, IV.A.1, IV.A.5, IV.B.1, IV.B.3.g.)</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College Recommendation </a:t>
            </a:r>
            <a:r>
              <a:rPr lang="en-US" b="1" dirty="0" smtClean="0"/>
              <a:t>1</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Student Services Initiatives</a:t>
            </a:r>
          </a:p>
          <a:p>
            <a:pPr lvl="1"/>
            <a:r>
              <a:rPr lang="en-US" dirty="0" smtClean="0"/>
              <a:t>Joint RC and local high school college readiness meetings to align English and Math requirements</a:t>
            </a:r>
          </a:p>
          <a:p>
            <a:pPr lvl="2"/>
            <a:r>
              <a:rPr lang="en-US" dirty="0" smtClean="0"/>
              <a:t>Kings Canyon Unified has made Senior English mandatory</a:t>
            </a:r>
          </a:p>
          <a:p>
            <a:pPr lvl="1"/>
            <a:r>
              <a:rPr lang="en-US" dirty="0" smtClean="0"/>
              <a:t>Career Center opened Spring 2012</a:t>
            </a:r>
          </a:p>
          <a:p>
            <a:pPr lvl="1"/>
            <a:r>
              <a:rPr lang="en-US" dirty="0" smtClean="0"/>
              <a:t>Transfer Center will open Spring 2013</a:t>
            </a:r>
          </a:p>
          <a:p>
            <a:pPr lvl="1"/>
            <a:r>
              <a:rPr lang="en-US" dirty="0" smtClean="0"/>
              <a:t>Student Success Center will open Spring 2013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Recommendation 1</a:t>
            </a:r>
            <a:endParaRPr lang="en-US" dirty="0"/>
          </a:p>
        </p:txBody>
      </p:sp>
      <p:sp>
        <p:nvSpPr>
          <p:cNvPr id="3" name="Content Placeholder 2"/>
          <p:cNvSpPr>
            <a:spLocks noGrp="1"/>
          </p:cNvSpPr>
          <p:nvPr>
            <p:ph idx="1"/>
          </p:nvPr>
        </p:nvSpPr>
        <p:spPr/>
        <p:txBody>
          <a:bodyPr/>
          <a:lstStyle/>
          <a:p>
            <a:r>
              <a:rPr lang="en-US" dirty="0" smtClean="0"/>
              <a:t>2012-2016 Strategic Plan</a:t>
            </a:r>
          </a:p>
          <a:p>
            <a:pPr lvl="1"/>
            <a:r>
              <a:rPr lang="en-US" dirty="0" smtClean="0"/>
              <a:t>Plan assessment</a:t>
            </a:r>
          </a:p>
          <a:p>
            <a:pPr lvl="1"/>
            <a:r>
              <a:rPr lang="en-US" dirty="0" smtClean="0"/>
              <a:t>Development of 2013-2017 Strategic Plan</a:t>
            </a:r>
          </a:p>
          <a:p>
            <a:r>
              <a:rPr lang="en-US" dirty="0" smtClean="0"/>
              <a:t>Integrated Planning document</a:t>
            </a:r>
          </a:p>
          <a:p>
            <a:r>
              <a:rPr lang="en-US" dirty="0" smtClean="0"/>
              <a:t>Integrated Planning model</a:t>
            </a:r>
          </a:p>
          <a:p>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321</TotalTime>
  <Words>688</Words>
  <Application>Microsoft Office PowerPoint</Application>
  <PresentationFormat>On-screen Show (4:3)</PresentationFormat>
  <Paragraphs>86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Reedley College  Accreditation Follow-Up Report </vt:lpstr>
      <vt:lpstr> District Recommendation </vt:lpstr>
      <vt:lpstr>District Recommendation</vt:lpstr>
      <vt:lpstr>District Recommendation</vt:lpstr>
      <vt:lpstr>District Recommendation</vt:lpstr>
      <vt:lpstr> College Recommendation 1 </vt:lpstr>
      <vt:lpstr> College Recommendation 1 </vt:lpstr>
      <vt:lpstr> College Recommendation 1 </vt:lpstr>
      <vt:lpstr>College Recommendation 1</vt:lpstr>
      <vt:lpstr>Reedley College Strategic Plan Timeline</vt:lpstr>
      <vt:lpstr>Integrated Planning Model</vt:lpstr>
      <vt:lpstr> College Recommendation 2 </vt:lpstr>
      <vt:lpstr>College Recommendation 2</vt:lpstr>
      <vt:lpstr> College Recommendation 3 </vt:lpstr>
      <vt:lpstr>College Recommendation 3 </vt:lpstr>
    </vt:vector>
  </TitlesOfParts>
  <Company>Reedley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Marilyn</dc:creator>
  <cp:lastModifiedBy>Marilyn</cp:lastModifiedBy>
  <cp:revision>25</cp:revision>
  <cp:lastPrinted>1601-01-01T00:00:00Z</cp:lastPrinted>
  <dcterms:created xsi:type="dcterms:W3CDTF">2004-08-03T00:30:28Z</dcterms:created>
  <dcterms:modified xsi:type="dcterms:W3CDTF">2012-08-08T00:26:33Z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TC010900191033</vt:lpwstr>
  </property>
</Properties>
</file>