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97" r:id="rId3"/>
    <p:sldId id="305" r:id="rId4"/>
    <p:sldId id="289" r:id="rId5"/>
    <p:sldId id="288" r:id="rId6"/>
    <p:sldId id="293" r:id="rId7"/>
    <p:sldId id="290" r:id="rId8"/>
    <p:sldId id="272" r:id="rId9"/>
    <p:sldId id="294" r:id="rId10"/>
    <p:sldId id="291" r:id="rId11"/>
    <p:sldId id="295" r:id="rId12"/>
    <p:sldId id="302" r:id="rId13"/>
    <p:sldId id="298" r:id="rId14"/>
    <p:sldId id="299" r:id="rId15"/>
    <p:sldId id="300" r:id="rId16"/>
    <p:sldId id="304" r:id="rId17"/>
    <p:sldId id="287" r:id="rId1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13663"/>
    <a:srgbClr val="A3C5EF"/>
    <a:srgbClr val="D2E3F7"/>
    <a:srgbClr val="DDDDDD"/>
    <a:srgbClr val="B2B2B2"/>
    <a:srgbClr val="212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75259" autoAdjust="0"/>
  </p:normalViewPr>
  <p:slideViewPr>
    <p:cSldViewPr>
      <p:cViewPr>
        <p:scale>
          <a:sx n="100" d="100"/>
          <a:sy n="100" d="100"/>
        </p:scale>
        <p:origin x="-1482" y="-372"/>
      </p:cViewPr>
      <p:guideLst>
        <p:guide orient="horz" pos="2160"/>
        <p:guide pos="2880"/>
      </p:guideLst>
    </p:cSldViewPr>
  </p:slideViewPr>
  <p:notesTextViewPr>
    <p:cViewPr>
      <p:scale>
        <a:sx n="1" d="1"/>
        <a:sy n="1" d="1"/>
      </p:scale>
      <p:origin x="0" y="0"/>
    </p:cViewPr>
  </p:notesTextViewPr>
  <p:notesViewPr>
    <p:cSldViewPr>
      <p:cViewPr varScale="1">
        <p:scale>
          <a:sx n="100" d="100"/>
          <a:sy n="100" d="100"/>
        </p:scale>
        <p:origin x="-25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A4DC2C3-662D-4D3F-8C2F-4E53C832E181}" type="datetimeFigureOut">
              <a:rPr lang="en-US" smtClean="0"/>
              <a:pPr/>
              <a:t>10/5/2011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6105AD-A554-4D52-B822-1BF20E6DD73D}" type="slidenum">
              <a:rPr lang="en-US" smtClean="0"/>
              <a:pPr/>
              <a:t>‹#›</a:t>
            </a:fld>
            <a:endParaRPr lang="en-US"/>
          </a:p>
        </p:txBody>
      </p:sp>
    </p:spTree>
    <p:extLst>
      <p:ext uri="{BB962C8B-B14F-4D97-AF65-F5344CB8AC3E}">
        <p14:creationId xmlns:p14="http://schemas.microsoft.com/office/powerpoint/2010/main" val="1946690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B411FF8C-E48F-4C9A-878B-42C559D9BFF1}" type="datetimeFigureOut">
              <a:rPr lang="en-US" smtClean="0"/>
              <a:pPr/>
              <a:t>10/5/2011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092B279B-620F-4488-9B66-A2C0D34F8D7B}" type="slidenum">
              <a:rPr lang="en-US" smtClean="0"/>
              <a:pPr/>
              <a:t>‹#›</a:t>
            </a:fld>
            <a:endParaRPr lang="en-US" dirty="0"/>
          </a:p>
        </p:txBody>
      </p:sp>
    </p:spTree>
    <p:extLst>
      <p:ext uri="{BB962C8B-B14F-4D97-AF65-F5344CB8AC3E}">
        <p14:creationId xmlns:p14="http://schemas.microsoft.com/office/powerpoint/2010/main" val="1440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tranet.scccd.n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B279B-620F-4488-9B66-A2C0D34F8D7B}" type="slidenum">
              <a:rPr lang="en-US" smtClean="0"/>
              <a:pPr/>
              <a:t>1</a:t>
            </a:fld>
            <a:endParaRPr lang="en-US" dirty="0"/>
          </a:p>
        </p:txBody>
      </p:sp>
    </p:spTree>
    <p:extLst>
      <p:ext uri="{BB962C8B-B14F-4D97-AF65-F5344CB8AC3E}">
        <p14:creationId xmlns:p14="http://schemas.microsoft.com/office/powerpoint/2010/main" val="258032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B279B-620F-4488-9B66-A2C0D34F8D7B}" type="slidenum">
              <a:rPr lang="en-US" smtClean="0"/>
              <a:pPr/>
              <a:t>10</a:t>
            </a:fld>
            <a:endParaRPr lang="en-US" dirty="0"/>
          </a:p>
        </p:txBody>
      </p:sp>
    </p:spTree>
    <p:extLst>
      <p:ext uri="{BB962C8B-B14F-4D97-AF65-F5344CB8AC3E}">
        <p14:creationId xmlns:p14="http://schemas.microsoft.com/office/powerpoint/2010/main" val="308102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B279B-620F-4488-9B66-A2C0D34F8D7B}" type="slidenum">
              <a:rPr lang="en-US" smtClean="0"/>
              <a:pPr/>
              <a:t>11</a:t>
            </a:fld>
            <a:endParaRPr lang="en-US" dirty="0"/>
          </a:p>
        </p:txBody>
      </p:sp>
    </p:spTree>
    <p:extLst>
      <p:ext uri="{BB962C8B-B14F-4D97-AF65-F5344CB8AC3E}">
        <p14:creationId xmlns:p14="http://schemas.microsoft.com/office/powerpoint/2010/main" val="116685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Under “Quick Links”</a:t>
            </a:r>
          </a:p>
          <a:p>
            <a:pPr lvl="0"/>
            <a:endParaRPr lang="en-US" dirty="0" smtClean="0"/>
          </a:p>
          <a:p>
            <a:pPr lvl="0"/>
            <a:r>
              <a:rPr lang="en-US" dirty="0" smtClean="0"/>
              <a:t>Intranet </a:t>
            </a:r>
            <a:r>
              <a:rPr lang="en-US" dirty="0"/>
              <a:t>folder for Strategic Plan Update documents: </a:t>
            </a:r>
            <a:r>
              <a:rPr lang="en-US" u="sng" dirty="0">
                <a:hlinkClick r:id="rId3"/>
              </a:rPr>
              <a:t>http://intranet.scccd.net/</a:t>
            </a:r>
            <a:endParaRPr lang="en-US" u="sng" dirty="0"/>
          </a:p>
          <a:p>
            <a:pPr lvl="0"/>
            <a:endParaRPr lang="en-US" u="sng" dirty="0"/>
          </a:p>
          <a:p>
            <a:pPr lvl="0"/>
            <a:r>
              <a:rPr lang="en-US" dirty="0"/>
              <a:t>Includes:</a:t>
            </a:r>
          </a:p>
          <a:p>
            <a:pPr lvl="0"/>
            <a:r>
              <a:rPr lang="en-US" dirty="0"/>
              <a:t>Agendas</a:t>
            </a:r>
          </a:p>
          <a:p>
            <a:pPr lvl="0"/>
            <a:r>
              <a:rPr lang="en-US" dirty="0"/>
              <a:t>Minutes from Strategic Planning Workgroup meetings, and planning documents</a:t>
            </a:r>
            <a:endParaRPr lang="en-US" dirty="0" smtClean="0"/>
          </a:p>
          <a:p>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12</a:t>
            </a:fld>
            <a:endParaRPr lang="en-US" dirty="0"/>
          </a:p>
        </p:txBody>
      </p:sp>
    </p:spTree>
    <p:extLst>
      <p:ext uri="{BB962C8B-B14F-4D97-AF65-F5344CB8AC3E}">
        <p14:creationId xmlns:p14="http://schemas.microsoft.com/office/powerpoint/2010/main" val="214036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are not familiar with the Intranet</a:t>
            </a:r>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13</a:t>
            </a:fld>
            <a:endParaRPr lang="en-US" dirty="0"/>
          </a:p>
        </p:txBody>
      </p:sp>
    </p:spTree>
    <p:extLst>
      <p:ext uri="{BB962C8B-B14F-4D97-AF65-F5344CB8AC3E}">
        <p14:creationId xmlns:p14="http://schemas.microsoft.com/office/powerpoint/2010/main" val="389799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Scroll to the bottom of the</a:t>
            </a:r>
            <a:r>
              <a:rPr lang="en-US" baseline="0" dirty="0" smtClean="0"/>
              <a:t> page for the link</a:t>
            </a:r>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14</a:t>
            </a:fld>
            <a:endParaRPr lang="en-US" dirty="0"/>
          </a:p>
        </p:txBody>
      </p:sp>
    </p:spTree>
    <p:extLst>
      <p:ext uri="{BB962C8B-B14F-4D97-AF65-F5344CB8AC3E}">
        <p14:creationId xmlns:p14="http://schemas.microsoft.com/office/powerpoint/2010/main" val="196894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B279B-620F-4488-9B66-A2C0D34F8D7B}" type="slidenum">
              <a:rPr lang="en-US" smtClean="0"/>
              <a:pPr/>
              <a:t>17</a:t>
            </a:fld>
            <a:endParaRPr lang="en-US" dirty="0"/>
          </a:p>
        </p:txBody>
      </p:sp>
    </p:spTree>
    <p:extLst>
      <p:ext uri="{BB962C8B-B14F-4D97-AF65-F5344CB8AC3E}">
        <p14:creationId xmlns:p14="http://schemas.microsoft.com/office/powerpoint/2010/main" val="361119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dirty="0" smtClean="0">
                <a:solidFill>
                  <a:schemeClr val="tx1"/>
                </a:solidFill>
                <a:effectLst/>
                <a:latin typeface="+mn-lt"/>
                <a:ea typeface="+mn-ea"/>
                <a:cs typeface="+mn-cs"/>
              </a:rPr>
              <a:t>Jothany Blackwood</a:t>
            </a:r>
          </a:p>
          <a:p>
            <a:pPr rtl="0" eaLnBrk="1" fontAlgn="auto" latinLnBrk="0" hangingPunct="1"/>
            <a:r>
              <a:rPr lang="en-US" sz="1200" b="0" i="0" u="none" strike="noStrike" kern="1200" dirty="0" smtClean="0">
                <a:solidFill>
                  <a:schemeClr val="tx1"/>
                </a:solidFill>
                <a:effectLst/>
                <a:latin typeface="+mn-lt"/>
                <a:ea typeface="+mn-ea"/>
                <a:cs typeface="+mn-cs"/>
              </a:rPr>
              <a:t>Diane Clerou  (DO)</a:t>
            </a:r>
          </a:p>
          <a:p>
            <a:pPr rtl="0" eaLnBrk="1" fontAlgn="auto" latinLnBrk="0" hangingPunct="1"/>
            <a:r>
              <a:rPr lang="en-US" sz="1200" b="0" i="0" u="none" strike="noStrike" kern="1200" dirty="0" smtClean="0">
                <a:solidFill>
                  <a:schemeClr val="tx1"/>
                </a:solidFill>
                <a:effectLst/>
                <a:latin typeface="+mn-lt"/>
                <a:ea typeface="+mn-ea"/>
                <a:cs typeface="+mn-cs"/>
              </a:rPr>
              <a:t>Mark Sanchez (FCC)</a:t>
            </a:r>
          </a:p>
          <a:p>
            <a:pPr rtl="0" eaLnBrk="1" fontAlgn="auto" latinLnBrk="0" hangingPunct="1"/>
            <a:r>
              <a:rPr lang="en-US" sz="1200" b="0" i="0" u="none" strike="noStrike" kern="1200" dirty="0" smtClean="0">
                <a:solidFill>
                  <a:schemeClr val="tx1"/>
                </a:solidFill>
                <a:effectLst/>
                <a:latin typeface="+mn-lt"/>
                <a:ea typeface="+mn-ea"/>
                <a:cs typeface="+mn-cs"/>
              </a:rPr>
              <a:t>Marilyn</a:t>
            </a:r>
            <a:r>
              <a:rPr lang="en-US" sz="1200" b="0" i="0" u="none" strike="noStrike" kern="1200" baseline="0" dirty="0" smtClean="0">
                <a:solidFill>
                  <a:schemeClr val="tx1"/>
                </a:solidFill>
                <a:effectLst/>
                <a:latin typeface="+mn-lt"/>
                <a:ea typeface="+mn-ea"/>
                <a:cs typeface="+mn-cs"/>
              </a:rPr>
              <a:t> Behringer (RC)</a:t>
            </a:r>
            <a:endParaRPr lang="en-US"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Robin Torres (DO)</a:t>
            </a:r>
          </a:p>
          <a:p>
            <a:pPr rtl="0" eaLnBrk="1" fontAlgn="auto" latinLnBrk="0" hangingPunct="1"/>
            <a:r>
              <a:rPr lang="en-US" sz="1200" b="0" i="0" u="none" strike="noStrike" kern="1200" dirty="0" smtClean="0">
                <a:solidFill>
                  <a:schemeClr val="tx1"/>
                </a:solidFill>
                <a:effectLst/>
                <a:latin typeface="+mn-lt"/>
                <a:ea typeface="+mn-ea"/>
                <a:cs typeface="+mn-cs"/>
              </a:rPr>
              <a:t>Veronica Jury (RC)</a:t>
            </a:r>
          </a:p>
          <a:p>
            <a:pPr rtl="0" eaLnBrk="1" fontAlgn="auto" latinLnBrk="0" hangingPunct="1"/>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Claudia Habib (FCC)</a:t>
            </a:r>
          </a:p>
          <a:p>
            <a:pPr rtl="0" eaLnBrk="1" fontAlgn="auto" latinLnBrk="0" hangingPunct="1"/>
            <a:r>
              <a:rPr lang="en-US" sz="1200" b="0" i="0" u="none" strike="noStrike" kern="1200" dirty="0" smtClean="0">
                <a:solidFill>
                  <a:schemeClr val="tx1"/>
                </a:solidFill>
                <a:effectLst/>
                <a:latin typeface="+mn-lt"/>
                <a:ea typeface="+mn-ea"/>
                <a:cs typeface="+mn-cs"/>
              </a:rPr>
              <a:t>Linda Cooley (RC)</a:t>
            </a:r>
          </a:p>
          <a:p>
            <a:pPr rtl="0" eaLnBrk="1" fontAlgn="auto" latinLnBrk="0" hangingPunct="1"/>
            <a:r>
              <a:rPr lang="en-US" sz="1200" b="0" i="0" u="none" strike="noStrike" kern="1200" dirty="0" smtClean="0">
                <a:solidFill>
                  <a:schemeClr val="tx1"/>
                </a:solidFill>
                <a:effectLst/>
                <a:latin typeface="+mn-lt"/>
                <a:ea typeface="+mn-ea"/>
                <a:cs typeface="+mn-cs"/>
              </a:rPr>
              <a:t>Tom Mester (NC)</a:t>
            </a:r>
          </a:p>
          <a:p>
            <a:pPr rtl="0" eaLnBrk="1" fontAlgn="ctr" latinLnBrk="0" hangingPunct="1"/>
            <a:r>
              <a:rPr lang="en-US" sz="1200" b="0" i="0" u="none" strike="noStrike" kern="1200" dirty="0" smtClean="0">
                <a:solidFill>
                  <a:schemeClr val="tx1"/>
                </a:solidFill>
                <a:effectLst/>
                <a:latin typeface="+mn-lt"/>
                <a:ea typeface="+mn-ea"/>
                <a:cs typeface="+mn-cs"/>
              </a:rPr>
              <a:t>Daniel Gay</a:t>
            </a:r>
          </a:p>
          <a:p>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2</a:t>
            </a:fld>
            <a:endParaRPr lang="en-US" dirty="0"/>
          </a:p>
        </p:txBody>
      </p:sp>
    </p:spTree>
    <p:extLst>
      <p:ext uri="{BB962C8B-B14F-4D97-AF65-F5344CB8AC3E}">
        <p14:creationId xmlns:p14="http://schemas.microsoft.com/office/powerpoint/2010/main" val="327073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t>ACCJC Standard I B. 3. – Improving Institutional Effectiveness requires institutions to “assess progress toward achieving stated goals and make decisions regarding the improvement of institutional effectiveness in an ongoing and systematic cycle of evaluation, integrated planning, resource allocation, implementation and re-evaluation.”</a:t>
            </a:r>
          </a:p>
          <a:p>
            <a:endParaRPr lang="en-US" sz="1800" dirty="0"/>
          </a:p>
          <a:p>
            <a:r>
              <a:rPr lang="en-US" sz="1800" dirty="0"/>
              <a:t>Both colleges received a recommendation in this area in he 2006 Accreditation visit. </a:t>
            </a:r>
          </a:p>
          <a:p>
            <a:endParaRPr lang="en-US" sz="1800" dirty="0"/>
          </a:p>
          <a:p>
            <a:r>
              <a:rPr lang="en-US" sz="1800" dirty="0"/>
              <a:t>In response to the recommendation, the district has developed a planning calendar that aligns the colleges and centers’ strategic plans with the District's strategic plan. Outcomes were:</a:t>
            </a:r>
          </a:p>
          <a:p>
            <a:pPr lvl="1"/>
            <a:r>
              <a:rPr lang="en-US" sz="1800" dirty="0"/>
              <a:t>Resolves recommendation from accreditation</a:t>
            </a:r>
          </a:p>
          <a:p>
            <a:pPr lvl="1"/>
            <a:r>
              <a:rPr lang="en-US" sz="1800" dirty="0"/>
              <a:t>Identifies a timeline for the development of the district’s next Strategic Plan from 2012-2016 </a:t>
            </a:r>
          </a:p>
          <a:p>
            <a:pPr lvl="1"/>
            <a:r>
              <a:rPr lang="en-US" sz="1800" dirty="0"/>
              <a:t>Identifies a timeline for the colleges and centers’ strategic plans from 2013-2017. </a:t>
            </a:r>
          </a:p>
          <a:p>
            <a:endParaRPr lang="en-US" sz="1400" dirty="0"/>
          </a:p>
          <a:p>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4</a:t>
            </a:fld>
            <a:endParaRPr lang="en-US" dirty="0"/>
          </a:p>
        </p:txBody>
      </p:sp>
    </p:spTree>
    <p:extLst>
      <p:ext uri="{BB962C8B-B14F-4D97-AF65-F5344CB8AC3E}">
        <p14:creationId xmlns:p14="http://schemas.microsoft.com/office/powerpoint/2010/main" val="166276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by Board of Trustees on January 11, 2008.</a:t>
            </a:r>
          </a:p>
          <a:p>
            <a:endParaRPr lang="en-US" dirty="0"/>
          </a:p>
          <a:p>
            <a:pPr defTabSz="921167">
              <a:defRPr/>
            </a:pPr>
            <a:r>
              <a:rPr lang="en-US" dirty="0"/>
              <a:t>Scope: Minor update of goals and objectives to bring the planning activities in the district current with review and comment process rather than approval process.  </a:t>
            </a:r>
          </a:p>
          <a:p>
            <a:endParaRPr lang="en-US" dirty="0"/>
          </a:p>
          <a:p>
            <a:endParaRPr lang="en-US" dirty="0"/>
          </a:p>
          <a:p>
            <a:r>
              <a:rPr lang="en-US" dirty="0"/>
              <a:t>Timeline: Project began February 2011 and concluded in May.</a:t>
            </a:r>
          </a:p>
          <a:p>
            <a:r>
              <a:rPr lang="en-US" dirty="0"/>
              <a:t>Strategic issues that required “vetting” beyond scope and timeline are reserved in “issue bin” to be discussed during development of the 2012 strategic plan. </a:t>
            </a:r>
          </a:p>
          <a:p>
            <a:endParaRPr lang="en-US" dirty="0"/>
          </a:p>
          <a:p>
            <a:r>
              <a:rPr lang="en-US" dirty="0"/>
              <a:t>The Strategic Plan update and the recommended timeline was presented to the Board of Trustees in June and approved in July 2011. </a:t>
            </a:r>
            <a:endParaRPr lang="en-US" sz="1100" dirty="0"/>
          </a:p>
          <a:p>
            <a:endParaRPr lang="en-US" sz="1100" dirty="0"/>
          </a:p>
          <a:p>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5</a:t>
            </a:fld>
            <a:endParaRPr lang="en-US" dirty="0"/>
          </a:p>
        </p:txBody>
      </p:sp>
    </p:spTree>
    <p:extLst>
      <p:ext uri="{BB962C8B-B14F-4D97-AF65-F5344CB8AC3E}">
        <p14:creationId xmlns:p14="http://schemas.microsoft.com/office/powerpoint/2010/main" val="358805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updated Strategic Plan is grounded in: </a:t>
            </a:r>
          </a:p>
          <a:p>
            <a:endParaRPr lang="en-US" sz="1800" dirty="0"/>
          </a:p>
          <a:p>
            <a:pPr lvl="1"/>
            <a:r>
              <a:rPr lang="en-US" sz="1800" dirty="0"/>
              <a:t>Current trends and demographic data </a:t>
            </a:r>
          </a:p>
          <a:p>
            <a:pPr lvl="1"/>
            <a:r>
              <a:rPr lang="en-US" sz="1800" dirty="0"/>
              <a:t>Internal survey results</a:t>
            </a:r>
          </a:p>
          <a:p>
            <a:pPr lvl="1"/>
            <a:r>
              <a:rPr lang="en-US" sz="1800" dirty="0"/>
              <a:t>Consultation with College Brain Trust (CBT)</a:t>
            </a:r>
          </a:p>
          <a:p>
            <a:pPr lvl="1"/>
            <a:r>
              <a:rPr lang="en-US" sz="1800" dirty="0"/>
              <a:t>Consultation with a District-wide Planning Workgroup with representatives from FCC, NC, RC, and DO including faculty, staff, students and administrators</a:t>
            </a:r>
          </a:p>
          <a:p>
            <a:pPr lvl="1"/>
            <a:r>
              <a:rPr lang="en-US" sz="1800" dirty="0"/>
              <a:t>Updated goals and objectives to meet the educational needs of students </a:t>
            </a:r>
          </a:p>
          <a:p>
            <a:endParaRPr lang="en-US" sz="1800" dirty="0"/>
          </a:p>
          <a:p>
            <a:r>
              <a:rPr lang="en-US" sz="1800" dirty="0"/>
              <a:t>The Update does not include any major revisions to the District’s vision, mission and values. Minor revisions supported by trend data and an internal survey. </a:t>
            </a:r>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6</a:t>
            </a:fld>
            <a:endParaRPr lang="en-US" dirty="0"/>
          </a:p>
        </p:txBody>
      </p:sp>
    </p:spTree>
    <p:extLst>
      <p:ext uri="{BB962C8B-B14F-4D97-AF65-F5344CB8AC3E}">
        <p14:creationId xmlns:p14="http://schemas.microsoft.com/office/powerpoint/2010/main" val="358558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colleges and centers reported on how they met the goals and objectives of the 2008 Updated Strategic Plan by September 9, 2011. </a:t>
            </a:r>
          </a:p>
          <a:p>
            <a:endParaRPr lang="en-US" dirty="0"/>
          </a:p>
          <a:p>
            <a:r>
              <a:rPr lang="en-US" dirty="0"/>
              <a:t>A comprehensive report of the evaluation of the 2008-2011 Updated Strategic Plan will be presented to the Board in October 2011.</a:t>
            </a:r>
            <a:endParaRPr lang="en-US" sz="1100" dirty="0"/>
          </a:p>
          <a:p>
            <a:endParaRPr lang="en-US" dirty="0"/>
          </a:p>
        </p:txBody>
      </p:sp>
      <p:sp>
        <p:nvSpPr>
          <p:cNvPr id="4" name="Slide Number Placeholder 3"/>
          <p:cNvSpPr>
            <a:spLocks noGrp="1"/>
          </p:cNvSpPr>
          <p:nvPr>
            <p:ph type="sldNum" sz="quarter" idx="10"/>
          </p:nvPr>
        </p:nvSpPr>
        <p:spPr/>
        <p:txBody>
          <a:bodyPr/>
          <a:lstStyle/>
          <a:p>
            <a:fld id="{092B279B-620F-4488-9B66-A2C0D34F8D7B}" type="slidenum">
              <a:rPr lang="en-US" smtClean="0"/>
              <a:pPr/>
              <a:t>7</a:t>
            </a:fld>
            <a:endParaRPr lang="en-US" dirty="0"/>
          </a:p>
        </p:txBody>
      </p:sp>
    </p:spTree>
    <p:extLst>
      <p:ext uri="{BB962C8B-B14F-4D97-AF65-F5344CB8AC3E}">
        <p14:creationId xmlns:p14="http://schemas.microsoft.com/office/powerpoint/2010/main" val="330653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B279B-620F-4488-9B66-A2C0D34F8D7B}" type="slidenum">
              <a:rPr lang="en-US" smtClean="0"/>
              <a:pPr/>
              <a:t>8</a:t>
            </a:fld>
            <a:endParaRPr lang="en-US" dirty="0"/>
          </a:p>
        </p:txBody>
      </p:sp>
    </p:spTree>
    <p:extLst>
      <p:ext uri="{BB962C8B-B14F-4D97-AF65-F5344CB8AC3E}">
        <p14:creationId xmlns:p14="http://schemas.microsoft.com/office/powerpoint/2010/main" val="217755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B279B-620F-4488-9B66-A2C0D34F8D7B}" type="slidenum">
              <a:rPr lang="en-US" smtClean="0"/>
              <a:pPr/>
              <a:t>9</a:t>
            </a:fld>
            <a:endParaRPr lang="en-US" dirty="0"/>
          </a:p>
        </p:txBody>
      </p:sp>
    </p:spTree>
    <p:extLst>
      <p:ext uri="{BB962C8B-B14F-4D97-AF65-F5344CB8AC3E}">
        <p14:creationId xmlns:p14="http://schemas.microsoft.com/office/powerpoint/2010/main" val="119838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0" name="Picture 8" descr="PPP_SBUSC_TLE_Last_Piec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52400" y="5029200"/>
            <a:ext cx="8839200" cy="990600"/>
          </a:xfrm>
          <a:extLst>
            <a:ext uri="{909E8E84-426E-40DD-AFC4-6F175D3DCCD1}">
              <a14:hiddenFill xmlns:a14="http://schemas.microsoft.com/office/drawing/2010/main">
                <a:solidFill>
                  <a:schemeClr val="accent1"/>
                </a:solidFill>
              </a14:hiddenFill>
            </a:ext>
          </a:extLst>
        </p:spPr>
        <p:txBody>
          <a:bodyPr/>
          <a:lstStyle>
            <a:lvl1pPr algn="ctr">
              <a:defRPr sz="3200">
                <a:solidFill>
                  <a:srgbClr val="FFFFFF"/>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52400" y="6019800"/>
            <a:ext cx="8839200" cy="533400"/>
          </a:xfrm>
        </p:spPr>
        <p:txBody>
          <a:bodyPr/>
          <a:lstStyle>
            <a:lvl1pPr marL="0" indent="0" algn="ctr">
              <a:buFontTx/>
              <a:buNone/>
              <a:defRPr sz="2400">
                <a:solidFill>
                  <a:srgbClr val="FFFFFF"/>
                </a:solidFill>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solidFill>
                  <a:srgbClr val="FFFFFF"/>
                </a:solidFill>
              </a:defRPr>
            </a:lvl1pPr>
          </a:lstStyle>
          <a:p>
            <a:endParaRPr lang="en-US" dirty="0"/>
          </a:p>
        </p:txBody>
      </p:sp>
      <p:sp>
        <p:nvSpPr>
          <p:cNvPr id="3077" name="Rectangle 5"/>
          <p:cNvSpPr>
            <a:spLocks noGrp="1" noChangeArrowheads="1"/>
          </p:cNvSpPr>
          <p:nvPr>
            <p:ph type="ftr" sz="quarter" idx="3"/>
          </p:nvPr>
        </p:nvSpPr>
        <p:spPr/>
        <p:txBody>
          <a:bodyPr/>
          <a:lstStyle>
            <a:lvl1pPr>
              <a:defRPr>
                <a:solidFill>
                  <a:srgbClr val="FFFFFF"/>
                </a:solidFill>
              </a:defRPr>
            </a:lvl1pPr>
          </a:lstStyle>
          <a:p>
            <a:endParaRPr lang="en-US" dirty="0"/>
          </a:p>
        </p:txBody>
      </p:sp>
      <p:sp>
        <p:nvSpPr>
          <p:cNvPr id="3078" name="Rectangle 6"/>
          <p:cNvSpPr>
            <a:spLocks noGrp="1" noChangeArrowheads="1"/>
          </p:cNvSpPr>
          <p:nvPr>
            <p:ph type="sldNum" sz="quarter" idx="4"/>
          </p:nvPr>
        </p:nvSpPr>
        <p:spPr/>
        <p:txBody>
          <a:bodyPr/>
          <a:lstStyle>
            <a:lvl1pPr>
              <a:defRPr>
                <a:solidFill>
                  <a:srgbClr val="FFFFFF"/>
                </a:solidFill>
              </a:defRPr>
            </a:lvl1pPr>
          </a:lstStyle>
          <a:p>
            <a:fld id="{05619CC3-BDD3-4190-B462-CCF9190EB378}" type="slidenum">
              <a:rPr lang="en-US"/>
              <a:pPr/>
              <a:t>‹#›</a:t>
            </a:fld>
            <a:endParaRPr lang="en-US" dirty="0"/>
          </a:p>
        </p:txBody>
      </p:sp>
      <p:sp>
        <p:nvSpPr>
          <p:cNvPr id="2" name="Rectangle 1"/>
          <p:cNvSpPr/>
          <p:nvPr userDrawn="1"/>
        </p:nvSpPr>
        <p:spPr>
          <a:xfrm>
            <a:off x="0" y="0"/>
            <a:ext cx="9144000" cy="685800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2BBDC89-98FD-4E99-922D-B4F1D3C1C9EC}" type="slidenum">
              <a:rPr lang="en-US"/>
              <a:pPr/>
              <a:t>‹#›</a:t>
            </a:fld>
            <a:endParaRPr lang="en-US" dirty="0"/>
          </a:p>
        </p:txBody>
      </p:sp>
    </p:spTree>
    <p:extLst>
      <p:ext uri="{BB962C8B-B14F-4D97-AF65-F5344CB8AC3E}">
        <p14:creationId xmlns:p14="http://schemas.microsoft.com/office/powerpoint/2010/main" val="424853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52400"/>
            <a:ext cx="18097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52400"/>
            <a:ext cx="52768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431C4F3-3752-4992-9EF6-3B89E411AB04}" type="slidenum">
              <a:rPr lang="en-US"/>
              <a:pPr/>
              <a:t>‹#›</a:t>
            </a:fld>
            <a:endParaRPr lang="en-US" dirty="0"/>
          </a:p>
        </p:txBody>
      </p:sp>
    </p:spTree>
    <p:extLst>
      <p:ext uri="{BB962C8B-B14F-4D97-AF65-F5344CB8AC3E}">
        <p14:creationId xmlns:p14="http://schemas.microsoft.com/office/powerpoint/2010/main" val="263098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700233B-7D34-4F92-BE7B-5CA7E5A49A7C}" type="slidenum">
              <a:rPr lang="en-US"/>
              <a:pPr/>
              <a:t>‹#›</a:t>
            </a:fld>
            <a:endParaRPr lang="en-US" dirty="0"/>
          </a:p>
        </p:txBody>
      </p:sp>
    </p:spTree>
    <p:extLst>
      <p:ext uri="{BB962C8B-B14F-4D97-AF65-F5344CB8AC3E}">
        <p14:creationId xmlns:p14="http://schemas.microsoft.com/office/powerpoint/2010/main" val="99696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58A2583-7C4B-4EC7-8A90-DD189A4FF86E}" type="slidenum">
              <a:rPr lang="en-US"/>
              <a:pPr/>
              <a:t>‹#›</a:t>
            </a:fld>
            <a:endParaRPr lang="en-US" dirty="0"/>
          </a:p>
        </p:txBody>
      </p:sp>
    </p:spTree>
    <p:extLst>
      <p:ext uri="{BB962C8B-B14F-4D97-AF65-F5344CB8AC3E}">
        <p14:creationId xmlns:p14="http://schemas.microsoft.com/office/powerpoint/2010/main" val="2876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6764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4500" y="16764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E5F1983-81D8-47FD-94FA-C9713E18069D}" type="slidenum">
              <a:rPr lang="en-US"/>
              <a:pPr/>
              <a:t>‹#›</a:t>
            </a:fld>
            <a:endParaRPr lang="en-US" dirty="0"/>
          </a:p>
        </p:txBody>
      </p:sp>
    </p:spTree>
    <p:extLst>
      <p:ext uri="{BB962C8B-B14F-4D97-AF65-F5344CB8AC3E}">
        <p14:creationId xmlns:p14="http://schemas.microsoft.com/office/powerpoint/2010/main" val="52420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EB1E84C2-1CB3-4E36-91B4-8809E595BBB3}" type="slidenum">
              <a:rPr lang="en-US"/>
              <a:pPr/>
              <a:t>‹#›</a:t>
            </a:fld>
            <a:endParaRPr lang="en-US" dirty="0"/>
          </a:p>
        </p:txBody>
      </p:sp>
    </p:spTree>
    <p:extLst>
      <p:ext uri="{BB962C8B-B14F-4D97-AF65-F5344CB8AC3E}">
        <p14:creationId xmlns:p14="http://schemas.microsoft.com/office/powerpoint/2010/main" val="53417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1F9E488-4968-4654-8AC5-2CDB1F16C814}" type="slidenum">
              <a:rPr lang="en-US"/>
              <a:pPr/>
              <a:t>‹#›</a:t>
            </a:fld>
            <a:endParaRPr lang="en-US" dirty="0"/>
          </a:p>
        </p:txBody>
      </p:sp>
    </p:spTree>
    <p:extLst>
      <p:ext uri="{BB962C8B-B14F-4D97-AF65-F5344CB8AC3E}">
        <p14:creationId xmlns:p14="http://schemas.microsoft.com/office/powerpoint/2010/main" val="268733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3753510-57F8-4A7A-8F98-3B81071D19DA}" type="slidenum">
              <a:rPr lang="en-US"/>
              <a:pPr/>
              <a:t>‹#›</a:t>
            </a:fld>
            <a:endParaRPr lang="en-US" dirty="0"/>
          </a:p>
        </p:txBody>
      </p:sp>
    </p:spTree>
    <p:extLst>
      <p:ext uri="{BB962C8B-B14F-4D97-AF65-F5344CB8AC3E}">
        <p14:creationId xmlns:p14="http://schemas.microsoft.com/office/powerpoint/2010/main" val="418842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36BBCABA-7106-493E-874F-C947E2E98904}" type="slidenum">
              <a:rPr lang="en-US"/>
              <a:pPr/>
              <a:t>‹#›</a:t>
            </a:fld>
            <a:endParaRPr lang="en-US" dirty="0"/>
          </a:p>
        </p:txBody>
      </p:sp>
    </p:spTree>
    <p:extLst>
      <p:ext uri="{BB962C8B-B14F-4D97-AF65-F5344CB8AC3E}">
        <p14:creationId xmlns:p14="http://schemas.microsoft.com/office/powerpoint/2010/main" val="280946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E754B27-809E-4240-87AF-7123042E9C45}" type="slidenum">
              <a:rPr lang="en-US"/>
              <a:pPr/>
              <a:t>‹#›</a:t>
            </a:fld>
            <a:endParaRPr lang="en-US" dirty="0"/>
          </a:p>
        </p:txBody>
      </p:sp>
    </p:spTree>
    <p:extLst>
      <p:ext uri="{BB962C8B-B14F-4D97-AF65-F5344CB8AC3E}">
        <p14:creationId xmlns:p14="http://schemas.microsoft.com/office/powerpoint/2010/main" val="256719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40" name="Picture 16" descr="PPP_SBUSC_TXT_Last_Pie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752600" y="152400"/>
            <a:ext cx="7162800" cy="1371600"/>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1676400"/>
            <a:ext cx="7086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15240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32" name="Rectangle 8"/>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3" name="Rectangle 9"/>
          <p:cNvSpPr>
            <a:spLocks noGrp="1" noChangeArrowheads="1"/>
          </p:cNvSpPr>
          <p:nvPr>
            <p:ph type="sldNum" sz="quarter" idx="4"/>
          </p:nvPr>
        </p:nvSpPr>
        <p:spPr bwMode="auto">
          <a:xfrm>
            <a:off x="685800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93FC8B3-988F-4CC3-9AC9-42398312D6E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3600">
          <a:solidFill>
            <a:srgbClr val="212747"/>
          </a:solidFill>
          <a:latin typeface="+mj-lt"/>
          <a:ea typeface="+mj-ea"/>
          <a:cs typeface="+mj-cs"/>
        </a:defRPr>
      </a:lvl1pPr>
      <a:lvl2pPr algn="l" rtl="0" eaLnBrk="1" fontAlgn="base" hangingPunct="1">
        <a:spcBef>
          <a:spcPct val="0"/>
        </a:spcBef>
        <a:spcAft>
          <a:spcPct val="0"/>
        </a:spcAft>
        <a:defRPr sz="3600">
          <a:solidFill>
            <a:srgbClr val="212747"/>
          </a:solidFill>
          <a:latin typeface="Arial" charset="0"/>
        </a:defRPr>
      </a:lvl2pPr>
      <a:lvl3pPr algn="l" rtl="0" eaLnBrk="1" fontAlgn="base" hangingPunct="1">
        <a:spcBef>
          <a:spcPct val="0"/>
        </a:spcBef>
        <a:spcAft>
          <a:spcPct val="0"/>
        </a:spcAft>
        <a:defRPr sz="3600">
          <a:solidFill>
            <a:srgbClr val="212747"/>
          </a:solidFill>
          <a:latin typeface="Arial" charset="0"/>
        </a:defRPr>
      </a:lvl3pPr>
      <a:lvl4pPr algn="l" rtl="0" eaLnBrk="1" fontAlgn="base" hangingPunct="1">
        <a:spcBef>
          <a:spcPct val="0"/>
        </a:spcBef>
        <a:spcAft>
          <a:spcPct val="0"/>
        </a:spcAft>
        <a:defRPr sz="3600">
          <a:solidFill>
            <a:srgbClr val="212747"/>
          </a:solidFill>
          <a:latin typeface="Arial" charset="0"/>
        </a:defRPr>
      </a:lvl4pPr>
      <a:lvl5pPr algn="l" rtl="0" eaLnBrk="1" fontAlgn="base" hangingPunct="1">
        <a:spcBef>
          <a:spcPct val="0"/>
        </a:spcBef>
        <a:spcAft>
          <a:spcPct val="0"/>
        </a:spcAft>
        <a:defRPr sz="3600">
          <a:solidFill>
            <a:srgbClr val="212747"/>
          </a:solidFill>
          <a:latin typeface="Arial" charset="0"/>
        </a:defRPr>
      </a:lvl5pPr>
      <a:lvl6pPr marL="457200" algn="l" rtl="0" eaLnBrk="1" fontAlgn="base" hangingPunct="1">
        <a:spcBef>
          <a:spcPct val="0"/>
        </a:spcBef>
        <a:spcAft>
          <a:spcPct val="0"/>
        </a:spcAft>
        <a:defRPr sz="3600">
          <a:solidFill>
            <a:srgbClr val="212747"/>
          </a:solidFill>
          <a:latin typeface="Arial" charset="0"/>
        </a:defRPr>
      </a:lvl6pPr>
      <a:lvl7pPr marL="914400" algn="l" rtl="0" eaLnBrk="1" fontAlgn="base" hangingPunct="1">
        <a:spcBef>
          <a:spcPct val="0"/>
        </a:spcBef>
        <a:spcAft>
          <a:spcPct val="0"/>
        </a:spcAft>
        <a:defRPr sz="3600">
          <a:solidFill>
            <a:srgbClr val="212747"/>
          </a:solidFill>
          <a:latin typeface="Arial" charset="0"/>
        </a:defRPr>
      </a:lvl7pPr>
      <a:lvl8pPr marL="1371600" algn="l" rtl="0" eaLnBrk="1" fontAlgn="base" hangingPunct="1">
        <a:spcBef>
          <a:spcPct val="0"/>
        </a:spcBef>
        <a:spcAft>
          <a:spcPct val="0"/>
        </a:spcAft>
        <a:defRPr sz="3600">
          <a:solidFill>
            <a:srgbClr val="212747"/>
          </a:solidFill>
          <a:latin typeface="Arial" charset="0"/>
        </a:defRPr>
      </a:lvl8pPr>
      <a:lvl9pPr marL="1828800" algn="l" rtl="0" eaLnBrk="1" fontAlgn="base" hangingPunct="1">
        <a:spcBef>
          <a:spcPct val="0"/>
        </a:spcBef>
        <a:spcAft>
          <a:spcPct val="0"/>
        </a:spcAft>
        <a:defRPr sz="3600">
          <a:solidFill>
            <a:srgbClr val="212747"/>
          </a:solidFill>
          <a:latin typeface="Arial" charset="0"/>
        </a:defRPr>
      </a:lvl9pPr>
    </p:titleStyle>
    <p:bodyStyle>
      <a:lvl1pPr marL="342900" indent="-342900" algn="l" rtl="0" eaLnBrk="1" fontAlgn="base" hangingPunct="1">
        <a:spcBef>
          <a:spcPct val="20000"/>
        </a:spcBef>
        <a:spcAft>
          <a:spcPct val="0"/>
        </a:spcAft>
        <a:buChar char="•"/>
        <a:defRPr sz="2800">
          <a:solidFill>
            <a:srgbClr val="212747"/>
          </a:solidFill>
          <a:latin typeface="+mn-lt"/>
          <a:ea typeface="+mn-ea"/>
          <a:cs typeface="+mn-cs"/>
        </a:defRPr>
      </a:lvl1pPr>
      <a:lvl2pPr marL="742950" indent="-285750" algn="l" rtl="0" eaLnBrk="1" fontAlgn="base" hangingPunct="1">
        <a:spcBef>
          <a:spcPct val="20000"/>
        </a:spcBef>
        <a:spcAft>
          <a:spcPct val="0"/>
        </a:spcAft>
        <a:buChar char="–"/>
        <a:defRPr sz="2400">
          <a:solidFill>
            <a:srgbClr val="212747"/>
          </a:solidFill>
          <a:latin typeface="+mn-lt"/>
        </a:defRPr>
      </a:lvl2pPr>
      <a:lvl3pPr marL="1143000" indent="-228600" algn="l" rtl="0" eaLnBrk="1" fontAlgn="base" hangingPunct="1">
        <a:spcBef>
          <a:spcPct val="20000"/>
        </a:spcBef>
        <a:spcAft>
          <a:spcPct val="0"/>
        </a:spcAft>
        <a:buChar char="•"/>
        <a:defRPr sz="2000">
          <a:solidFill>
            <a:srgbClr val="212747"/>
          </a:solidFill>
          <a:latin typeface="+mn-lt"/>
        </a:defRPr>
      </a:lvl3pPr>
      <a:lvl4pPr marL="1600200" indent="-228600" algn="l" rtl="0" eaLnBrk="1" fontAlgn="base" hangingPunct="1">
        <a:spcBef>
          <a:spcPct val="20000"/>
        </a:spcBef>
        <a:spcAft>
          <a:spcPct val="0"/>
        </a:spcAft>
        <a:buChar char="–"/>
        <a:defRPr>
          <a:solidFill>
            <a:srgbClr val="212747"/>
          </a:solidFill>
          <a:latin typeface="+mn-lt"/>
        </a:defRPr>
      </a:lvl4pPr>
      <a:lvl5pPr marL="2057400" indent="-228600" algn="l" rtl="0" eaLnBrk="1" fontAlgn="base" hangingPunct="1">
        <a:spcBef>
          <a:spcPct val="20000"/>
        </a:spcBef>
        <a:spcAft>
          <a:spcPct val="0"/>
        </a:spcAft>
        <a:buChar char="»"/>
        <a:defRPr>
          <a:solidFill>
            <a:srgbClr val="212747"/>
          </a:solidFill>
          <a:latin typeface="+mn-lt"/>
        </a:defRPr>
      </a:lvl5pPr>
      <a:lvl6pPr marL="2514600" indent="-228600" algn="l" rtl="0" eaLnBrk="1" fontAlgn="base" hangingPunct="1">
        <a:spcBef>
          <a:spcPct val="20000"/>
        </a:spcBef>
        <a:spcAft>
          <a:spcPct val="0"/>
        </a:spcAft>
        <a:buChar char="»"/>
        <a:defRPr>
          <a:solidFill>
            <a:srgbClr val="212747"/>
          </a:solidFill>
          <a:latin typeface="+mn-lt"/>
        </a:defRPr>
      </a:lvl6pPr>
      <a:lvl7pPr marL="2971800" indent="-228600" algn="l" rtl="0" eaLnBrk="1" fontAlgn="base" hangingPunct="1">
        <a:spcBef>
          <a:spcPct val="20000"/>
        </a:spcBef>
        <a:spcAft>
          <a:spcPct val="0"/>
        </a:spcAft>
        <a:buChar char="»"/>
        <a:defRPr>
          <a:solidFill>
            <a:srgbClr val="212747"/>
          </a:solidFill>
          <a:latin typeface="+mn-lt"/>
        </a:defRPr>
      </a:lvl7pPr>
      <a:lvl8pPr marL="3429000" indent="-228600" algn="l" rtl="0" eaLnBrk="1" fontAlgn="base" hangingPunct="1">
        <a:spcBef>
          <a:spcPct val="20000"/>
        </a:spcBef>
        <a:spcAft>
          <a:spcPct val="0"/>
        </a:spcAft>
        <a:buChar char="»"/>
        <a:defRPr>
          <a:solidFill>
            <a:srgbClr val="212747"/>
          </a:solidFill>
          <a:latin typeface="+mn-lt"/>
        </a:defRPr>
      </a:lvl8pPr>
      <a:lvl9pPr marL="3886200" indent="-228600" algn="l" rtl="0" eaLnBrk="1" fontAlgn="base" hangingPunct="1">
        <a:spcBef>
          <a:spcPct val="20000"/>
        </a:spcBef>
        <a:spcAft>
          <a:spcPct val="0"/>
        </a:spcAft>
        <a:buChar char="»"/>
        <a:defRPr>
          <a:solidFill>
            <a:srgbClr val="21274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ntranet.scccd.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cccd.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953000"/>
            <a:ext cx="8839200" cy="838200"/>
          </a:xfrm>
        </p:spPr>
        <p:txBody>
          <a:bodyPr/>
          <a:lstStyle/>
          <a:p>
            <a:r>
              <a:rPr lang="en-US" b="1" dirty="0" smtClean="0">
                <a:solidFill>
                  <a:schemeClr val="accent2">
                    <a:lumMod val="50000"/>
                  </a:schemeClr>
                </a:solidFill>
                <a:effectLst>
                  <a:outerShdw blurRad="38100" dist="38100" dir="2700000" algn="tl">
                    <a:srgbClr val="000000">
                      <a:alpha val="43137"/>
                    </a:srgbClr>
                  </a:outerShdw>
                </a:effectLst>
              </a:rPr>
              <a:t/>
            </a:r>
            <a:br>
              <a:rPr lang="en-US" b="1" dirty="0" smtClean="0">
                <a:solidFill>
                  <a:schemeClr val="accent2">
                    <a:lumMod val="50000"/>
                  </a:schemeClr>
                </a:solidFill>
                <a:effectLst>
                  <a:outerShdw blurRad="38100" dist="38100" dir="2700000" algn="tl">
                    <a:srgbClr val="000000">
                      <a:alpha val="43137"/>
                    </a:srgbClr>
                  </a:outerShdw>
                </a:effectLst>
              </a:rPr>
            </a:br>
            <a:r>
              <a:rPr lang="en-US" sz="1800" b="1" dirty="0">
                <a:solidFill>
                  <a:schemeClr val="accent2">
                    <a:lumMod val="50000"/>
                  </a:schemeClr>
                </a:solidFill>
                <a:effectLst>
                  <a:outerShdw blurRad="38100" dist="38100" dir="2700000" algn="tl">
                    <a:srgbClr val="000000">
                      <a:alpha val="43137"/>
                    </a:srgbClr>
                  </a:outerShdw>
                </a:effectLst>
              </a:rPr>
              <a:t/>
            </a:r>
            <a:br>
              <a:rPr lang="en-US" sz="1800" b="1" dirty="0">
                <a:solidFill>
                  <a:schemeClr val="accent2">
                    <a:lumMod val="50000"/>
                  </a:schemeClr>
                </a:solidFill>
                <a:effectLst>
                  <a:outerShdw blurRad="38100" dist="38100" dir="2700000" algn="tl">
                    <a:srgbClr val="000000">
                      <a:alpha val="43137"/>
                    </a:srgbClr>
                  </a:outerShdw>
                </a:effectLst>
              </a:rPr>
            </a:br>
            <a:endParaRPr lang="en-US" sz="1800" dirty="0">
              <a:solidFill>
                <a:schemeClr val="accent2">
                  <a:lumMod val="50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507182"/>
            <a:ext cx="1066800" cy="1066800"/>
          </a:xfrm>
          <a:prstGeom prst="rect">
            <a:avLst/>
          </a:prstGeom>
        </p:spPr>
      </p:pic>
      <p:sp>
        <p:nvSpPr>
          <p:cNvPr id="4" name="Rectangle 3"/>
          <p:cNvSpPr/>
          <p:nvPr/>
        </p:nvSpPr>
        <p:spPr>
          <a:xfrm>
            <a:off x="1752600" y="1676400"/>
            <a:ext cx="6858000" cy="2923877"/>
          </a:xfrm>
          <a:prstGeom prst="rect">
            <a:avLst/>
          </a:prstGeom>
        </p:spPr>
        <p:txBody>
          <a:bodyPr wrap="square">
            <a:spAutoFit/>
          </a:bodyPr>
          <a:lstStyle/>
          <a:p>
            <a:pPr algn="ctr"/>
            <a:r>
              <a:rPr lang="en-US" sz="3200" b="1" kern="0" dirty="0">
                <a:solidFill>
                  <a:srgbClr val="333399">
                    <a:lumMod val="50000"/>
                  </a:srgbClr>
                </a:solidFill>
                <a:effectLst>
                  <a:outerShdw blurRad="38100" dist="38100" dir="2700000" algn="tl">
                    <a:srgbClr val="000000">
                      <a:alpha val="43137"/>
                    </a:srgbClr>
                  </a:outerShdw>
                </a:effectLst>
                <a:latin typeface="Arial"/>
                <a:ea typeface="+mj-ea"/>
                <a:cs typeface="+mj-cs"/>
              </a:rPr>
              <a:t>2008-2012 Updated Strategic Plan </a:t>
            </a:r>
            <a:br>
              <a:rPr lang="en-US" sz="3200" b="1" kern="0" dirty="0">
                <a:solidFill>
                  <a:srgbClr val="333399">
                    <a:lumMod val="50000"/>
                  </a:srgbClr>
                </a:solidFill>
                <a:effectLst>
                  <a:outerShdw blurRad="38100" dist="38100" dir="2700000" algn="tl">
                    <a:srgbClr val="000000">
                      <a:alpha val="43137"/>
                    </a:srgbClr>
                  </a:outerShdw>
                </a:effectLst>
                <a:latin typeface="Arial"/>
                <a:ea typeface="+mj-ea"/>
                <a:cs typeface="+mj-cs"/>
              </a:rPr>
            </a:br>
            <a:endParaRPr lang="en-US" sz="3200" b="1" kern="0" dirty="0" smtClean="0">
              <a:solidFill>
                <a:srgbClr val="333399">
                  <a:lumMod val="50000"/>
                </a:srgbClr>
              </a:solidFill>
              <a:effectLst>
                <a:outerShdw blurRad="38100" dist="38100" dir="2700000" algn="tl">
                  <a:srgbClr val="000000">
                    <a:alpha val="43137"/>
                  </a:srgbClr>
                </a:outerShdw>
              </a:effectLst>
              <a:latin typeface="Arial"/>
              <a:ea typeface="+mj-ea"/>
              <a:cs typeface="+mj-cs"/>
            </a:endParaRPr>
          </a:p>
          <a:p>
            <a:pPr algn="ctr"/>
            <a:r>
              <a:rPr lang="en-US" sz="2400" kern="0" dirty="0">
                <a:solidFill>
                  <a:srgbClr val="000000"/>
                </a:solidFill>
                <a:effectLst>
                  <a:outerShdw blurRad="38100" dist="38100" dir="2700000" algn="tl">
                    <a:srgbClr val="000000">
                      <a:alpha val="43137"/>
                    </a:srgbClr>
                  </a:outerShdw>
                </a:effectLst>
                <a:latin typeface="Arial"/>
                <a:ea typeface="+mj-ea"/>
                <a:cs typeface="+mj-cs"/>
              </a:rPr>
              <a:t>Presented </a:t>
            </a:r>
            <a:r>
              <a:rPr lang="en-US" sz="2400" kern="0" dirty="0" smtClean="0">
                <a:solidFill>
                  <a:srgbClr val="000000"/>
                </a:solidFill>
                <a:effectLst>
                  <a:outerShdw blurRad="38100" dist="38100" dir="2700000" algn="tl">
                    <a:srgbClr val="000000">
                      <a:alpha val="43137"/>
                    </a:srgbClr>
                  </a:outerShdw>
                </a:effectLst>
                <a:latin typeface="Arial"/>
                <a:ea typeface="+mj-ea"/>
                <a:cs typeface="+mj-cs"/>
              </a:rPr>
              <a:t>to Reedley </a:t>
            </a:r>
            <a:r>
              <a:rPr lang="en-US" sz="2400" kern="0" smtClean="0">
                <a:solidFill>
                  <a:srgbClr val="000000"/>
                </a:solidFill>
                <a:effectLst>
                  <a:outerShdw blurRad="38100" dist="38100" dir="2700000" algn="tl">
                    <a:srgbClr val="000000">
                      <a:alpha val="43137"/>
                    </a:srgbClr>
                  </a:outerShdw>
                </a:effectLst>
                <a:latin typeface="Arial"/>
                <a:ea typeface="+mj-ea"/>
                <a:cs typeface="+mj-cs"/>
              </a:rPr>
              <a:t>College </a:t>
            </a:r>
            <a:endParaRPr lang="en-US" sz="2400" kern="0" smtClean="0">
              <a:solidFill>
                <a:srgbClr val="000000"/>
              </a:solidFill>
              <a:effectLst>
                <a:outerShdw blurRad="38100" dist="38100" dir="2700000" algn="tl">
                  <a:srgbClr val="000000">
                    <a:alpha val="43137"/>
                  </a:srgbClr>
                </a:outerShdw>
              </a:effectLst>
              <a:latin typeface="Arial"/>
              <a:ea typeface="+mj-ea"/>
              <a:cs typeface="+mj-cs"/>
            </a:endParaRPr>
          </a:p>
          <a:p>
            <a:pPr algn="ctr"/>
            <a:r>
              <a:rPr lang="en-US" sz="2400" kern="0" smtClean="0">
                <a:solidFill>
                  <a:srgbClr val="000000"/>
                </a:solidFill>
                <a:effectLst>
                  <a:outerShdw blurRad="38100" dist="38100" dir="2700000" algn="tl">
                    <a:srgbClr val="000000">
                      <a:alpha val="43137"/>
                    </a:srgbClr>
                  </a:outerShdw>
                </a:effectLst>
                <a:latin typeface="Arial"/>
                <a:ea typeface="+mj-ea"/>
                <a:cs typeface="+mj-cs"/>
              </a:rPr>
              <a:t>Fall Classified Assembly</a:t>
            </a:r>
            <a:r>
              <a:rPr lang="en-US" sz="2400" kern="0" smtClean="0">
                <a:solidFill>
                  <a:srgbClr val="333399">
                    <a:lumMod val="50000"/>
                  </a:srgbClr>
                </a:solidFill>
                <a:effectLst>
                  <a:outerShdw blurRad="38100" dist="38100" dir="2700000" algn="tl">
                    <a:srgbClr val="000000">
                      <a:alpha val="43137"/>
                    </a:srgbClr>
                  </a:outerShdw>
                </a:effectLst>
                <a:latin typeface="Arial"/>
                <a:ea typeface="+mj-ea"/>
                <a:cs typeface="+mj-cs"/>
              </a:rPr>
              <a:t> </a:t>
            </a:r>
            <a:r>
              <a:rPr lang="en-US" sz="2400" kern="0" dirty="0" smtClean="0">
                <a:solidFill>
                  <a:srgbClr val="333399">
                    <a:lumMod val="50000"/>
                  </a:srgbClr>
                </a:solidFill>
                <a:effectLst>
                  <a:outerShdw blurRad="38100" dist="38100" dir="2700000" algn="tl">
                    <a:srgbClr val="000000">
                      <a:alpha val="43137"/>
                    </a:srgbClr>
                  </a:outerShdw>
                </a:effectLst>
                <a:latin typeface="Arial"/>
                <a:ea typeface="+mj-ea"/>
                <a:cs typeface="+mj-cs"/>
              </a:rPr>
              <a:t/>
            </a:r>
            <a:br>
              <a:rPr lang="en-US" sz="2400" kern="0" dirty="0" smtClean="0">
                <a:solidFill>
                  <a:srgbClr val="333399">
                    <a:lumMod val="50000"/>
                  </a:srgbClr>
                </a:solidFill>
                <a:effectLst>
                  <a:outerShdw blurRad="38100" dist="38100" dir="2700000" algn="tl">
                    <a:srgbClr val="000000">
                      <a:alpha val="43137"/>
                    </a:srgbClr>
                  </a:outerShdw>
                </a:effectLst>
                <a:latin typeface="Arial"/>
                <a:ea typeface="+mj-ea"/>
                <a:cs typeface="+mj-cs"/>
              </a:rPr>
            </a:br>
            <a:r>
              <a:rPr lang="en-US" sz="2400" kern="0" dirty="0" smtClean="0">
                <a:solidFill>
                  <a:srgbClr val="333399">
                    <a:lumMod val="50000"/>
                  </a:srgbClr>
                </a:solidFill>
                <a:effectLst>
                  <a:outerShdw blurRad="38100" dist="38100" dir="2700000" algn="tl">
                    <a:srgbClr val="000000">
                      <a:alpha val="43137"/>
                    </a:srgbClr>
                  </a:outerShdw>
                </a:effectLst>
                <a:latin typeface="Arial"/>
                <a:ea typeface="+mj-ea"/>
                <a:cs typeface="+mj-cs"/>
              </a:rPr>
              <a:t>Marilyn Behringer</a:t>
            </a:r>
          </a:p>
          <a:p>
            <a:pPr algn="ctr"/>
            <a:endParaRPr lang="en-US" sz="2400" kern="0" dirty="0" smtClean="0">
              <a:solidFill>
                <a:srgbClr val="FF0000"/>
              </a:solidFill>
              <a:effectLst>
                <a:outerShdw blurRad="38100" dist="38100" dir="2700000" algn="tl">
                  <a:srgbClr val="000000">
                    <a:alpha val="43137"/>
                  </a:srgbClr>
                </a:outerShdw>
              </a:effectLst>
              <a:latin typeface="Arial"/>
              <a:ea typeface="+mj-ea"/>
              <a:cs typeface="+mj-cs"/>
            </a:endParaRPr>
          </a:p>
          <a:p>
            <a:pPr algn="ctr"/>
            <a:r>
              <a:rPr lang="en-US" sz="2400" kern="0" dirty="0" smtClean="0">
                <a:solidFill>
                  <a:srgbClr val="000000"/>
                </a:solidFill>
                <a:effectLst>
                  <a:outerShdw blurRad="38100" dist="38100" dir="2700000" algn="tl">
                    <a:srgbClr val="000000">
                      <a:alpha val="43137"/>
                    </a:srgbClr>
                  </a:outerShdw>
                </a:effectLst>
                <a:latin typeface="Arial"/>
                <a:ea typeface="+mj-ea"/>
                <a:cs typeface="+mj-cs"/>
              </a:rPr>
              <a:t>September 28, 2011 </a:t>
            </a:r>
            <a:endParaRPr lang="en-US" sz="2800" dirty="0">
              <a:solidFill>
                <a:srgbClr val="000000"/>
              </a:solidFill>
            </a:endParaRPr>
          </a:p>
        </p:txBody>
      </p:sp>
    </p:spTree>
    <p:extLst>
      <p:ext uri="{BB962C8B-B14F-4D97-AF65-F5344CB8AC3E}">
        <p14:creationId xmlns:p14="http://schemas.microsoft.com/office/powerpoint/2010/main" val="2515457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7162800" cy="1371600"/>
          </a:xfrm>
        </p:spPr>
        <p:txBody>
          <a:bodyPr/>
          <a:lstStyle/>
          <a:p>
            <a:pPr algn="ctr"/>
            <a:r>
              <a:rPr lang="en-US" sz="2400" b="1" dirty="0" smtClean="0"/>
              <a:t>Colleges and Centers’ </a:t>
            </a:r>
            <a:r>
              <a:rPr lang="en-US" sz="2400" b="1" dirty="0"/>
              <a:t>Planning Calendar</a:t>
            </a:r>
          </a:p>
        </p:txBody>
      </p:sp>
      <p:sp>
        <p:nvSpPr>
          <p:cNvPr id="3" name="Content Placeholder 2"/>
          <p:cNvSpPr>
            <a:spLocks noGrp="1"/>
          </p:cNvSpPr>
          <p:nvPr>
            <p:ph idx="1"/>
          </p:nvPr>
        </p:nvSpPr>
        <p:spPr>
          <a:xfrm>
            <a:off x="1905000" y="1447800"/>
            <a:ext cx="7086600" cy="4267200"/>
          </a:xfrm>
        </p:spPr>
        <p:txBody>
          <a:bodyPr/>
          <a:lstStyle/>
          <a:p>
            <a:r>
              <a:rPr lang="en-US" sz="1800" dirty="0"/>
              <a:t>June </a:t>
            </a:r>
            <a:r>
              <a:rPr lang="en-US" sz="1800" dirty="0" smtClean="0"/>
              <a:t>2012</a:t>
            </a:r>
            <a:r>
              <a:rPr lang="en-US" sz="1800" dirty="0"/>
              <a:t>	</a:t>
            </a:r>
            <a:r>
              <a:rPr lang="en-US" sz="1800" dirty="0" smtClean="0"/>
              <a:t>District Strategic Plan is approved by the Board</a:t>
            </a:r>
            <a:endParaRPr lang="en-US" sz="1800" dirty="0"/>
          </a:p>
          <a:p>
            <a:endParaRPr lang="en-US" sz="1800" dirty="0" smtClean="0"/>
          </a:p>
          <a:p>
            <a:r>
              <a:rPr lang="en-US" sz="1800" dirty="0" smtClean="0"/>
              <a:t>Aug-Jan 2013</a:t>
            </a:r>
            <a:r>
              <a:rPr lang="en-US" sz="1800" dirty="0"/>
              <a:t>	Preparation for development of </a:t>
            </a:r>
            <a:r>
              <a:rPr lang="en-US" sz="1800" dirty="0" smtClean="0"/>
              <a:t>2013-2017 			Strategic Plan. Colleges and Centers will develop 		strategic plans that include the District Strategic 		Plan goals</a:t>
            </a:r>
          </a:p>
          <a:p>
            <a:pPr marL="0" indent="0">
              <a:buNone/>
            </a:pPr>
            <a:endParaRPr lang="en-US" sz="1800" dirty="0"/>
          </a:p>
          <a:p>
            <a:r>
              <a:rPr lang="en-US" sz="1800" dirty="0" smtClean="0"/>
              <a:t>Feb 2013	Charette and survey</a:t>
            </a:r>
          </a:p>
          <a:p>
            <a:pPr marL="0" indent="0">
              <a:buNone/>
            </a:pPr>
            <a:endParaRPr lang="en-US" sz="1800" dirty="0" smtClean="0"/>
          </a:p>
          <a:p>
            <a:r>
              <a:rPr lang="en-US" sz="1800" dirty="0" smtClean="0"/>
              <a:t>March 2013	1</a:t>
            </a:r>
            <a:r>
              <a:rPr lang="en-US" sz="1800" baseline="30000" dirty="0" smtClean="0"/>
              <a:t>st</a:t>
            </a:r>
            <a:r>
              <a:rPr lang="en-US" sz="1800" dirty="0" smtClean="0"/>
              <a:t> </a:t>
            </a:r>
            <a:r>
              <a:rPr lang="en-US" sz="1800" dirty="0"/>
              <a:t>Draft presented to constituency groups</a:t>
            </a:r>
            <a:endParaRPr lang="en-US" sz="1200" dirty="0"/>
          </a:p>
          <a:p>
            <a:pPr marL="0" indent="0">
              <a:buNone/>
            </a:pPr>
            <a:endParaRPr lang="en-US" sz="1800" dirty="0" smtClean="0"/>
          </a:p>
          <a:p>
            <a:r>
              <a:rPr lang="en-US" sz="1800" dirty="0" smtClean="0"/>
              <a:t>May 2013	 Final draft</a:t>
            </a:r>
            <a:endParaRPr lang="en-US" sz="1200" dirty="0"/>
          </a:p>
        </p:txBody>
      </p:sp>
    </p:spTree>
    <p:extLst>
      <p:ext uri="{BB962C8B-B14F-4D97-AF65-F5344CB8AC3E}">
        <p14:creationId xmlns:p14="http://schemas.microsoft.com/office/powerpoint/2010/main" val="157039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t>Colleges and Centers’ Planning Calendar</a:t>
            </a:r>
            <a:endParaRPr lang="en-US" sz="2400" dirty="0"/>
          </a:p>
        </p:txBody>
      </p:sp>
      <p:sp>
        <p:nvSpPr>
          <p:cNvPr id="3" name="Content Placeholder 2"/>
          <p:cNvSpPr>
            <a:spLocks noGrp="1"/>
          </p:cNvSpPr>
          <p:nvPr>
            <p:ph idx="1"/>
          </p:nvPr>
        </p:nvSpPr>
        <p:spPr>
          <a:xfrm>
            <a:off x="1905000" y="1295400"/>
            <a:ext cx="7086600" cy="5334000"/>
          </a:xfrm>
        </p:spPr>
        <p:txBody>
          <a:bodyPr/>
          <a:lstStyle/>
          <a:p>
            <a:r>
              <a:rPr lang="en-US" sz="1800" dirty="0"/>
              <a:t>June 2013	Board presentation of Strategic Plan for each </a:t>
            </a:r>
            <a:r>
              <a:rPr lang="en-US" sz="1800" dirty="0" smtClean="0"/>
              <a:t>		college </a:t>
            </a:r>
            <a:r>
              <a:rPr lang="en-US" sz="1800" dirty="0"/>
              <a:t>and </a:t>
            </a:r>
            <a:r>
              <a:rPr lang="en-US" sz="1800" dirty="0" smtClean="0"/>
              <a:t>center</a:t>
            </a:r>
          </a:p>
          <a:p>
            <a:pPr marL="0" indent="0">
              <a:buNone/>
            </a:pPr>
            <a:endParaRPr lang="en-US" sz="1800" dirty="0"/>
          </a:p>
          <a:p>
            <a:r>
              <a:rPr lang="en-US" sz="1800" dirty="0"/>
              <a:t>July 2013 	Implementation of Colleges and Centers Strategic </a:t>
            </a:r>
            <a:r>
              <a:rPr lang="en-US" sz="1800" dirty="0" smtClean="0"/>
              <a:t>		Plans</a:t>
            </a:r>
            <a:endParaRPr lang="en-US" sz="1800" dirty="0"/>
          </a:p>
          <a:p>
            <a:endParaRPr lang="en-US" sz="1800" dirty="0"/>
          </a:p>
          <a:p>
            <a:r>
              <a:rPr lang="en-US" sz="1800" dirty="0"/>
              <a:t>Aug-Jan 2014	Annual Scan </a:t>
            </a:r>
            <a:endParaRPr lang="en-US" sz="1800" dirty="0" smtClean="0"/>
          </a:p>
          <a:p>
            <a:pPr marL="0" indent="0">
              <a:buNone/>
            </a:pPr>
            <a:endParaRPr lang="en-US" sz="1800" dirty="0"/>
          </a:p>
          <a:p>
            <a:r>
              <a:rPr lang="en-US" sz="1800" dirty="0"/>
              <a:t>March 2014	Summary of scan, report of progress and minor </a:t>
            </a:r>
            <a:r>
              <a:rPr lang="en-US" sz="1800" dirty="0" smtClean="0"/>
              <a:t>		revisions </a:t>
            </a:r>
            <a:r>
              <a:rPr lang="en-US" sz="1800" dirty="0"/>
              <a:t>to </a:t>
            </a:r>
            <a:r>
              <a:rPr lang="en-US" sz="1800" dirty="0" smtClean="0"/>
              <a:t>College Council</a:t>
            </a:r>
          </a:p>
          <a:p>
            <a:pPr marL="0" indent="0">
              <a:buNone/>
            </a:pPr>
            <a:endParaRPr lang="en-US" sz="1800" dirty="0"/>
          </a:p>
          <a:p>
            <a:r>
              <a:rPr lang="en-US" sz="1800" dirty="0"/>
              <a:t>May 2014	Reports to constituency groups and College </a:t>
            </a:r>
            <a:r>
              <a:rPr lang="en-US" sz="1800" dirty="0" smtClean="0"/>
              <a:t>			Council</a:t>
            </a:r>
            <a:endParaRPr lang="en-US" sz="1800" dirty="0"/>
          </a:p>
          <a:p>
            <a:endParaRPr lang="en-US" sz="1800" dirty="0"/>
          </a:p>
          <a:p>
            <a:r>
              <a:rPr lang="en-US" sz="1800" dirty="0"/>
              <a:t>This cycle will repeat annually in 2015, 2016, and 2017 </a:t>
            </a:r>
            <a:r>
              <a:rPr lang="en-US" sz="1800" dirty="0" smtClean="0"/>
              <a:t>and will </a:t>
            </a:r>
            <a:r>
              <a:rPr lang="en-US" sz="1800" dirty="0"/>
              <a:t>include a comprehensive assessment, charette and full revision process for the development of the 2017-2021 strategic </a:t>
            </a:r>
            <a:r>
              <a:rPr lang="en-US" sz="1800" dirty="0" smtClean="0"/>
              <a:t>plan</a:t>
            </a:r>
            <a:endParaRPr lang="en-US" sz="1800" dirty="0"/>
          </a:p>
          <a:p>
            <a:endParaRPr lang="en-US" sz="1800" dirty="0"/>
          </a:p>
        </p:txBody>
      </p:sp>
    </p:spTree>
    <p:extLst>
      <p:ext uri="{BB962C8B-B14F-4D97-AF65-F5344CB8AC3E}">
        <p14:creationId xmlns:p14="http://schemas.microsoft.com/office/powerpoint/2010/main" val="94806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685800"/>
            <a:ext cx="2743200" cy="838200"/>
          </a:xfr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a:r>
              <a:rPr lang="en-US" sz="2400" b="1" dirty="0" smtClean="0"/>
              <a:t>Resources</a:t>
            </a:r>
            <a:endParaRPr lang="en-US" sz="2400" b="1" dirty="0"/>
          </a:p>
        </p:txBody>
      </p:sp>
      <p:sp>
        <p:nvSpPr>
          <p:cNvPr id="3" name="Content Placeholder 2"/>
          <p:cNvSpPr>
            <a:spLocks noGrp="1"/>
          </p:cNvSpPr>
          <p:nvPr>
            <p:ph idx="1"/>
          </p:nvPr>
        </p:nvSpPr>
        <p:spPr>
          <a:xfrm>
            <a:off x="1905000" y="1676400"/>
            <a:ext cx="7086600" cy="4572000"/>
          </a:xfrm>
        </p:spPr>
        <p:txBody>
          <a:bodyPr/>
          <a:lstStyle/>
          <a:p>
            <a:pPr lvl="0"/>
            <a:r>
              <a:rPr lang="en-US" sz="2400" b="1" dirty="0"/>
              <a:t>Intranet</a:t>
            </a:r>
            <a:r>
              <a:rPr lang="en-US" sz="2400" dirty="0"/>
              <a:t> </a:t>
            </a:r>
            <a:r>
              <a:rPr lang="en-US" sz="2400" dirty="0" smtClean="0"/>
              <a:t>:</a:t>
            </a:r>
            <a:br>
              <a:rPr lang="en-US" sz="2400" dirty="0" smtClean="0"/>
            </a:br>
            <a:r>
              <a:rPr lang="en-US" sz="2400" dirty="0" smtClean="0"/>
              <a:t> </a:t>
            </a:r>
            <a:r>
              <a:rPr lang="en-US" sz="2400" u="sng" dirty="0">
                <a:hlinkClick r:id="rId3"/>
              </a:rPr>
              <a:t>http://intranet.scccd.net</a:t>
            </a:r>
            <a:r>
              <a:rPr lang="en-US" sz="2400" u="sng" dirty="0" smtClean="0">
                <a:hlinkClick r:id="rId3"/>
              </a:rPr>
              <a:t>/</a:t>
            </a:r>
            <a:endParaRPr lang="en-US" sz="2400" u="sng" dirty="0" smtClean="0"/>
          </a:p>
          <a:p>
            <a:pPr lvl="0"/>
            <a:r>
              <a:rPr lang="en-US" sz="2400" dirty="0" smtClean="0"/>
              <a:t>Folder </a:t>
            </a:r>
            <a:r>
              <a:rPr lang="en-US" sz="2400" dirty="0"/>
              <a:t>for Strategic Plan Update Includes</a:t>
            </a:r>
            <a:r>
              <a:rPr lang="en-US" sz="2400" dirty="0" smtClean="0"/>
              <a:t>:</a:t>
            </a:r>
          </a:p>
          <a:p>
            <a:pPr lvl="1"/>
            <a:r>
              <a:rPr lang="en-US" sz="2000" dirty="0" smtClean="0"/>
              <a:t>Agendas</a:t>
            </a:r>
          </a:p>
          <a:p>
            <a:pPr lvl="1"/>
            <a:r>
              <a:rPr lang="en-US" sz="2000" dirty="0" smtClean="0"/>
              <a:t>Minutes</a:t>
            </a:r>
          </a:p>
          <a:p>
            <a:pPr lvl="1"/>
            <a:r>
              <a:rPr lang="en-US" sz="2000" dirty="0"/>
              <a:t>P</a:t>
            </a:r>
            <a:r>
              <a:rPr lang="en-US" sz="2000" dirty="0" smtClean="0"/>
              <a:t>lanning documents</a:t>
            </a:r>
          </a:p>
          <a:p>
            <a:pPr lvl="1"/>
            <a:endParaRPr lang="en-US" sz="2000" dirty="0"/>
          </a:p>
          <a:p>
            <a:pPr>
              <a:buFont typeface="Arial" pitchFamily="34" charset="0"/>
              <a:buChar char="•"/>
            </a:pPr>
            <a:r>
              <a:rPr lang="en-US" sz="2400" b="1" dirty="0">
                <a:ea typeface="+mn-ea"/>
                <a:cs typeface="+mn-cs"/>
              </a:rPr>
              <a:t>Chancellor’s </a:t>
            </a:r>
            <a:r>
              <a:rPr lang="en-US" sz="2400" b="1" dirty="0"/>
              <a:t>Office</a:t>
            </a:r>
            <a:br>
              <a:rPr lang="en-US" sz="2400" b="1" dirty="0"/>
            </a:br>
            <a:r>
              <a:rPr lang="en-US" sz="2400" b="1" dirty="0">
                <a:hlinkClick r:id="rId4"/>
              </a:rPr>
              <a:t>http://www.scccd.edu</a:t>
            </a:r>
            <a:r>
              <a:rPr lang="en-US" sz="2400" b="1" dirty="0" smtClean="0">
                <a:hlinkClick r:id="rId4"/>
              </a:rPr>
              <a:t>/</a:t>
            </a:r>
            <a:endParaRPr lang="en-US" sz="2400" b="1" dirty="0" smtClean="0"/>
          </a:p>
          <a:p>
            <a:pPr marL="0" indent="0">
              <a:buNone/>
            </a:pPr>
            <a:r>
              <a:rPr lang="en-US" sz="2000" dirty="0" smtClean="0"/>
              <a:t>       - For additional information</a:t>
            </a:r>
          </a:p>
          <a:p>
            <a:pPr>
              <a:buFont typeface="Arial" pitchFamily="34" charset="0"/>
              <a:buChar char="•"/>
            </a:pPr>
            <a:endParaRPr lang="en-US" sz="2400" b="1" dirty="0" smtClean="0">
              <a:ea typeface="+mn-ea"/>
              <a:cs typeface="+mn-cs"/>
            </a:endParaRPr>
          </a:p>
          <a:p>
            <a:pPr>
              <a:buFont typeface="Arial" pitchFamily="34" charset="0"/>
              <a:buChar char="•"/>
            </a:pPr>
            <a:endParaRPr lang="en-US" sz="2400" b="1" dirty="0">
              <a:ea typeface="+mn-ea"/>
              <a:cs typeface="+mn-cs"/>
            </a:endParaRPr>
          </a:p>
          <a:p>
            <a:pPr lvl="1"/>
            <a:endParaRPr lang="en-US" dirty="0"/>
          </a:p>
        </p:txBody>
      </p:sp>
    </p:spTree>
    <p:extLst>
      <p:ext uri="{BB962C8B-B14F-4D97-AF65-F5344CB8AC3E}">
        <p14:creationId xmlns:p14="http://schemas.microsoft.com/office/powerpoint/2010/main" val="3854062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753510-57F8-4A7A-8F98-3B81071D19DA}" type="slidenum">
              <a:rPr lang="en-US" smtClean="0"/>
              <a:pPr/>
              <a:t>13</a:t>
            </a:fld>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546"/>
          <a:stretch/>
        </p:blipFill>
        <p:spPr bwMode="auto">
          <a:xfrm>
            <a:off x="0" y="-200089"/>
            <a:ext cx="9144000" cy="720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810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753510-57F8-4A7A-8F98-3B81071D19DA}" type="slidenum">
              <a:rPr lang="en-US" smtClean="0"/>
              <a:pPr/>
              <a:t>14</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891"/>
          <a:stretch/>
        </p:blipFill>
        <p:spPr bwMode="auto">
          <a:xfrm>
            <a:off x="0" y="-852212"/>
            <a:ext cx="9108140" cy="77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257800" y="5029200"/>
            <a:ext cx="1905000" cy="609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2853166">
            <a:off x="7200492" y="4392194"/>
            <a:ext cx="457200" cy="923179"/>
          </a:xfrm>
          <a:prstGeom prst="downArrow">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658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753510-57F8-4A7A-8F98-3B81071D19DA}" type="slidenum">
              <a:rPr lang="en-US" smtClean="0"/>
              <a:pPr/>
              <a:t>15</a:t>
            </a:fld>
            <a:endParaRPr lang="en-US" dirty="0"/>
          </a:p>
        </p:txBody>
      </p:sp>
      <p:pic>
        <p:nvPicPr>
          <p:cNvPr id="409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29" r="22095"/>
          <a:stretch/>
        </p:blipFill>
        <p:spPr bwMode="auto">
          <a:xfrm>
            <a:off x="-106680" y="-461216"/>
            <a:ext cx="9250680" cy="905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28600" y="1981200"/>
            <a:ext cx="1447800" cy="609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853166">
            <a:off x="1942692" y="1454976"/>
            <a:ext cx="457200" cy="701616"/>
          </a:xfrm>
          <a:prstGeom prst="downArrow">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706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753510-57F8-4A7A-8F98-3B81071D19DA}" type="slidenum">
              <a:rPr lang="en-US" smtClean="0"/>
              <a:pPr/>
              <a:t>16</a:t>
            </a:fld>
            <a:endParaRPr lang="en-US"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667" r="22284" b="14667"/>
          <a:stretch/>
        </p:blipFill>
        <p:spPr bwMode="auto">
          <a:xfrm>
            <a:off x="0" y="-152400"/>
            <a:ext cx="9022080" cy="791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57200" y="335280"/>
            <a:ext cx="3657600" cy="312419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2853166">
            <a:off x="4533492" y="628227"/>
            <a:ext cx="457200" cy="923179"/>
          </a:xfrm>
          <a:prstGeom prst="downArrow">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897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438400"/>
            <a:ext cx="7162800" cy="1371600"/>
          </a:xfrm>
        </p:spPr>
        <p:txBody>
          <a:bodyPr/>
          <a:lstStyle/>
          <a:p>
            <a:pPr algn="ctr"/>
            <a:r>
              <a:rPr lang="en-US" b="1" dirty="0" smtClean="0"/>
              <a:t>Questions &amp; Answers</a:t>
            </a:r>
            <a:endParaRPr lang="en-US" b="1" dirty="0"/>
          </a:p>
        </p:txBody>
      </p:sp>
    </p:spTree>
    <p:extLst>
      <p:ext uri="{BB962C8B-B14F-4D97-AF65-F5344CB8AC3E}">
        <p14:creationId xmlns:p14="http://schemas.microsoft.com/office/powerpoint/2010/main" val="4196142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753510-57F8-4A7A-8F98-3B81071D19DA}" type="slidenum">
              <a:rPr lang="en-US" smtClean="0"/>
              <a:pPr/>
              <a:t>2</a:t>
            </a:fld>
            <a:endParaRPr lang="en-US" dirty="0"/>
          </a:p>
        </p:txBody>
      </p:sp>
      <p:sp>
        <p:nvSpPr>
          <p:cNvPr id="3" name="Title 1"/>
          <p:cNvSpPr txBox="1">
            <a:spLocks/>
          </p:cNvSpPr>
          <p:nvPr/>
        </p:nvSpPr>
        <p:spPr>
          <a:xfrm>
            <a:off x="1752600" y="457200"/>
            <a:ext cx="7162800" cy="762000"/>
          </a:xfrm>
          <a:prstGeom prst="rect">
            <a:avLst/>
          </a:prstGeom>
        </p:spPr>
        <p:txBody>
          <a:bodyPr/>
          <a:lstStyle>
            <a:lvl1pPr algn="l" rtl="0" eaLnBrk="1" fontAlgn="base" hangingPunct="1">
              <a:spcBef>
                <a:spcPct val="0"/>
              </a:spcBef>
              <a:spcAft>
                <a:spcPct val="0"/>
              </a:spcAft>
              <a:defRPr sz="3600">
                <a:solidFill>
                  <a:srgbClr val="212747"/>
                </a:solidFill>
                <a:latin typeface="+mj-lt"/>
                <a:ea typeface="+mj-ea"/>
                <a:cs typeface="+mj-cs"/>
              </a:defRPr>
            </a:lvl1pPr>
            <a:lvl2pPr algn="l" rtl="0" eaLnBrk="1" fontAlgn="base" hangingPunct="1">
              <a:spcBef>
                <a:spcPct val="0"/>
              </a:spcBef>
              <a:spcAft>
                <a:spcPct val="0"/>
              </a:spcAft>
              <a:defRPr sz="3600">
                <a:solidFill>
                  <a:srgbClr val="212747"/>
                </a:solidFill>
                <a:latin typeface="Arial" charset="0"/>
              </a:defRPr>
            </a:lvl2pPr>
            <a:lvl3pPr algn="l" rtl="0" eaLnBrk="1" fontAlgn="base" hangingPunct="1">
              <a:spcBef>
                <a:spcPct val="0"/>
              </a:spcBef>
              <a:spcAft>
                <a:spcPct val="0"/>
              </a:spcAft>
              <a:defRPr sz="3600">
                <a:solidFill>
                  <a:srgbClr val="212747"/>
                </a:solidFill>
                <a:latin typeface="Arial" charset="0"/>
              </a:defRPr>
            </a:lvl3pPr>
            <a:lvl4pPr algn="l" rtl="0" eaLnBrk="1" fontAlgn="base" hangingPunct="1">
              <a:spcBef>
                <a:spcPct val="0"/>
              </a:spcBef>
              <a:spcAft>
                <a:spcPct val="0"/>
              </a:spcAft>
              <a:defRPr sz="3600">
                <a:solidFill>
                  <a:srgbClr val="212747"/>
                </a:solidFill>
                <a:latin typeface="Arial" charset="0"/>
              </a:defRPr>
            </a:lvl4pPr>
            <a:lvl5pPr algn="l" rtl="0" eaLnBrk="1" fontAlgn="base" hangingPunct="1">
              <a:spcBef>
                <a:spcPct val="0"/>
              </a:spcBef>
              <a:spcAft>
                <a:spcPct val="0"/>
              </a:spcAft>
              <a:defRPr sz="3600">
                <a:solidFill>
                  <a:srgbClr val="212747"/>
                </a:solidFill>
                <a:latin typeface="Arial" charset="0"/>
              </a:defRPr>
            </a:lvl5pPr>
            <a:lvl6pPr marL="457200" algn="l" rtl="0" eaLnBrk="1" fontAlgn="base" hangingPunct="1">
              <a:spcBef>
                <a:spcPct val="0"/>
              </a:spcBef>
              <a:spcAft>
                <a:spcPct val="0"/>
              </a:spcAft>
              <a:defRPr sz="3600">
                <a:solidFill>
                  <a:srgbClr val="212747"/>
                </a:solidFill>
                <a:latin typeface="Arial" charset="0"/>
              </a:defRPr>
            </a:lvl6pPr>
            <a:lvl7pPr marL="914400" algn="l" rtl="0" eaLnBrk="1" fontAlgn="base" hangingPunct="1">
              <a:spcBef>
                <a:spcPct val="0"/>
              </a:spcBef>
              <a:spcAft>
                <a:spcPct val="0"/>
              </a:spcAft>
              <a:defRPr sz="3600">
                <a:solidFill>
                  <a:srgbClr val="212747"/>
                </a:solidFill>
                <a:latin typeface="Arial" charset="0"/>
              </a:defRPr>
            </a:lvl7pPr>
            <a:lvl8pPr marL="1371600" algn="l" rtl="0" eaLnBrk="1" fontAlgn="base" hangingPunct="1">
              <a:spcBef>
                <a:spcPct val="0"/>
              </a:spcBef>
              <a:spcAft>
                <a:spcPct val="0"/>
              </a:spcAft>
              <a:defRPr sz="3600">
                <a:solidFill>
                  <a:srgbClr val="212747"/>
                </a:solidFill>
                <a:latin typeface="Arial" charset="0"/>
              </a:defRPr>
            </a:lvl8pPr>
            <a:lvl9pPr marL="1828800" algn="l" rtl="0" eaLnBrk="1" fontAlgn="base" hangingPunct="1">
              <a:spcBef>
                <a:spcPct val="0"/>
              </a:spcBef>
              <a:spcAft>
                <a:spcPct val="0"/>
              </a:spcAft>
              <a:defRPr sz="3600">
                <a:solidFill>
                  <a:srgbClr val="212747"/>
                </a:solidFill>
                <a:latin typeface="Arial" charset="0"/>
              </a:defRPr>
            </a:lvl9pPr>
          </a:lstStyle>
          <a:p>
            <a:pPr algn="ctr"/>
            <a:r>
              <a:rPr lang="en-US" sz="2400" b="1" dirty="0" smtClean="0"/>
              <a:t>District Strategic Planning Workgroup</a:t>
            </a:r>
            <a:endParaRPr lang="en-US" sz="2400" b="1" dirty="0"/>
          </a:p>
        </p:txBody>
      </p:sp>
      <p:sp>
        <p:nvSpPr>
          <p:cNvPr id="7" name="Rectangle 6"/>
          <p:cNvSpPr/>
          <p:nvPr/>
        </p:nvSpPr>
        <p:spPr>
          <a:xfrm>
            <a:off x="2819400" y="1582341"/>
            <a:ext cx="4572000" cy="5632311"/>
          </a:xfrm>
          <a:prstGeom prst="rect">
            <a:avLst/>
          </a:prstGeom>
        </p:spPr>
        <p:txBody>
          <a:bodyPr>
            <a:spAutoFit/>
          </a:bodyPr>
          <a:lstStyle/>
          <a:p>
            <a:pPr fontAlgn="auto">
              <a:lnSpc>
                <a:spcPct val="150000"/>
              </a:lnSpc>
            </a:pPr>
            <a:r>
              <a:rPr lang="en-US" dirty="0" smtClean="0"/>
              <a:t>Dr. Marilyn Behringer (RC)</a:t>
            </a:r>
          </a:p>
          <a:p>
            <a:pPr fontAlgn="auto">
              <a:lnSpc>
                <a:spcPct val="150000"/>
              </a:lnSpc>
            </a:pPr>
            <a:r>
              <a:rPr lang="en-US" dirty="0" smtClean="0"/>
              <a:t>Dr. Jothany Blackwood (DO)</a:t>
            </a:r>
          </a:p>
          <a:p>
            <a:pPr fontAlgn="auto">
              <a:lnSpc>
                <a:spcPct val="150000"/>
              </a:lnSpc>
            </a:pPr>
            <a:r>
              <a:rPr lang="en-US" dirty="0" smtClean="0"/>
              <a:t>Diane </a:t>
            </a:r>
            <a:r>
              <a:rPr lang="en-US" dirty="0"/>
              <a:t>Clerou  (DO)</a:t>
            </a:r>
          </a:p>
          <a:p>
            <a:pPr fontAlgn="auto">
              <a:lnSpc>
                <a:spcPct val="150000"/>
              </a:lnSpc>
            </a:pPr>
            <a:r>
              <a:rPr lang="en-US" dirty="0" smtClean="0"/>
              <a:t>Linda Cooley (RC)</a:t>
            </a:r>
          </a:p>
          <a:p>
            <a:pPr fontAlgn="auto">
              <a:lnSpc>
                <a:spcPct val="150000"/>
              </a:lnSpc>
            </a:pPr>
            <a:r>
              <a:rPr lang="en-US" dirty="0" smtClean="0"/>
              <a:t>Trustee Christopher Coronado 2011-12 </a:t>
            </a:r>
          </a:p>
          <a:p>
            <a:pPr fontAlgn="auto">
              <a:lnSpc>
                <a:spcPct val="150000"/>
              </a:lnSpc>
            </a:pPr>
            <a:r>
              <a:rPr lang="en-US" dirty="0" smtClean="0"/>
              <a:t>Dr. Claudia Habib (FCC)</a:t>
            </a:r>
          </a:p>
          <a:p>
            <a:pPr fontAlgn="auto">
              <a:lnSpc>
                <a:spcPct val="150000"/>
              </a:lnSpc>
            </a:pPr>
            <a:r>
              <a:rPr lang="en-US" dirty="0" smtClean="0"/>
              <a:t>Veronica Jury (NC)</a:t>
            </a:r>
          </a:p>
          <a:p>
            <a:pPr fontAlgn="auto">
              <a:lnSpc>
                <a:spcPct val="150000"/>
              </a:lnSpc>
            </a:pPr>
            <a:r>
              <a:rPr lang="en-US" dirty="0" smtClean="0"/>
              <a:t>Dr. Tom Mester (NC)</a:t>
            </a:r>
          </a:p>
          <a:p>
            <a:pPr fontAlgn="auto">
              <a:lnSpc>
                <a:spcPct val="150000"/>
              </a:lnSpc>
            </a:pPr>
            <a:r>
              <a:rPr lang="en-US" smtClean="0"/>
              <a:t>Dr. Mark </a:t>
            </a:r>
            <a:r>
              <a:rPr lang="en-US" dirty="0"/>
              <a:t>Sanchez (FCC)</a:t>
            </a:r>
          </a:p>
          <a:p>
            <a:pPr fontAlgn="auto">
              <a:lnSpc>
                <a:spcPct val="150000"/>
              </a:lnSpc>
            </a:pPr>
            <a:r>
              <a:rPr lang="en-US" dirty="0"/>
              <a:t>Robin Torres (DO)</a:t>
            </a:r>
          </a:p>
          <a:p>
            <a:pPr fontAlgn="auto">
              <a:lnSpc>
                <a:spcPct val="150000"/>
              </a:lnSpc>
            </a:pPr>
            <a:r>
              <a:rPr lang="en-US" dirty="0"/>
              <a:t/>
            </a:r>
            <a:br>
              <a:rPr lang="en-US" dirty="0"/>
            </a:br>
            <a:endParaRPr lang="en-US" dirty="0"/>
          </a:p>
          <a:p>
            <a:pPr fontAlgn="auto"/>
            <a:r>
              <a:rPr lang="en-US" dirty="0"/>
              <a:t/>
            </a:r>
            <a:br>
              <a:rPr lang="en-US" dirty="0"/>
            </a:br>
            <a:endParaRPr lang="en-US" dirty="0"/>
          </a:p>
        </p:txBody>
      </p:sp>
    </p:spTree>
    <p:extLst>
      <p:ext uri="{BB962C8B-B14F-4D97-AF65-F5344CB8AC3E}">
        <p14:creationId xmlns:p14="http://schemas.microsoft.com/office/powerpoint/2010/main" val="282699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00"/>
                </a:solidFill>
              </a:rPr>
              <a:t>ACCJC Standard I B.3</a:t>
            </a:r>
            <a:endParaRPr lang="en-US" b="1" u="sng" dirty="0">
              <a:solidFill>
                <a:srgbClr val="000000"/>
              </a:solidFill>
            </a:endParaRPr>
          </a:p>
        </p:txBody>
      </p:sp>
      <p:sp>
        <p:nvSpPr>
          <p:cNvPr id="3" name="Content Placeholder 2"/>
          <p:cNvSpPr>
            <a:spLocks noGrp="1"/>
          </p:cNvSpPr>
          <p:nvPr>
            <p:ph idx="1"/>
          </p:nvPr>
        </p:nvSpPr>
        <p:spPr/>
        <p:txBody>
          <a:bodyPr/>
          <a:lstStyle/>
          <a:p>
            <a:pPr lvl="0">
              <a:buNone/>
            </a:pPr>
            <a:r>
              <a:rPr lang="en-US" dirty="0" smtClean="0">
                <a:solidFill>
                  <a:srgbClr val="000000"/>
                </a:solidFill>
              </a:rPr>
              <a:t>Improving Institutional Effectiveness</a:t>
            </a:r>
          </a:p>
          <a:p>
            <a:pPr lvl="0">
              <a:buNone/>
            </a:pPr>
            <a:r>
              <a:rPr lang="en-US" dirty="0" smtClean="0">
                <a:solidFill>
                  <a:srgbClr val="000000"/>
                </a:solidFill>
              </a:rPr>
              <a:t>requires institutions to “assess progress </a:t>
            </a:r>
          </a:p>
          <a:p>
            <a:pPr lvl="0">
              <a:buNone/>
            </a:pPr>
            <a:r>
              <a:rPr lang="en-US" dirty="0" smtClean="0">
                <a:solidFill>
                  <a:srgbClr val="000000"/>
                </a:solidFill>
              </a:rPr>
              <a:t>toward achieving stated goals and make </a:t>
            </a:r>
          </a:p>
          <a:p>
            <a:pPr lvl="0">
              <a:buNone/>
            </a:pPr>
            <a:r>
              <a:rPr lang="en-US" dirty="0" smtClean="0">
                <a:solidFill>
                  <a:srgbClr val="000000"/>
                </a:solidFill>
              </a:rPr>
              <a:t>decisions regarding the improvement of </a:t>
            </a:r>
          </a:p>
          <a:p>
            <a:pPr lvl="0">
              <a:buNone/>
            </a:pPr>
            <a:r>
              <a:rPr lang="en-US" dirty="0" smtClean="0">
                <a:solidFill>
                  <a:srgbClr val="000000"/>
                </a:solidFill>
              </a:rPr>
              <a:t>institutional effectiveness in an ongoing and </a:t>
            </a:r>
          </a:p>
          <a:p>
            <a:pPr lvl="0">
              <a:buNone/>
            </a:pPr>
            <a:r>
              <a:rPr lang="en-US" dirty="0" smtClean="0">
                <a:solidFill>
                  <a:srgbClr val="000000"/>
                </a:solidFill>
              </a:rPr>
              <a:t>systematic cycle of evaluation, integrated </a:t>
            </a:r>
          </a:p>
          <a:p>
            <a:pPr lvl="0">
              <a:buNone/>
            </a:pPr>
            <a:r>
              <a:rPr lang="en-US" dirty="0" smtClean="0">
                <a:solidFill>
                  <a:srgbClr val="000000"/>
                </a:solidFill>
              </a:rPr>
              <a:t>planning, resource allocation, </a:t>
            </a:r>
          </a:p>
          <a:p>
            <a:pPr lvl="0">
              <a:buNone/>
            </a:pPr>
            <a:r>
              <a:rPr lang="en-US" dirty="0" smtClean="0">
                <a:solidFill>
                  <a:srgbClr val="000000"/>
                </a:solidFill>
              </a:rPr>
              <a:t>implementation and re-evaluation.”</a:t>
            </a:r>
            <a:endParaRPr lang="en-US" sz="1000" dirty="0" smtClean="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4700233B-7D34-4F92-BE7B-5CA7E5A49A7C}"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162800" cy="762000"/>
          </a:xfrm>
        </p:spPr>
        <p:txBody>
          <a:bodyPr/>
          <a:lstStyle/>
          <a:p>
            <a:pPr algn="ctr"/>
            <a:r>
              <a:rPr lang="en-US" sz="2400" dirty="0" smtClean="0">
                <a:solidFill>
                  <a:srgbClr val="000000"/>
                </a:solidFill>
              </a:rPr>
              <a:t>ACCJC Standard I B.3</a:t>
            </a:r>
            <a:endParaRPr lang="en-US" sz="2400" dirty="0">
              <a:solidFill>
                <a:srgbClr val="000000"/>
              </a:solidFill>
            </a:endParaRPr>
          </a:p>
        </p:txBody>
      </p:sp>
      <p:sp>
        <p:nvSpPr>
          <p:cNvPr id="3" name="Content Placeholder 2"/>
          <p:cNvSpPr>
            <a:spLocks noGrp="1"/>
          </p:cNvSpPr>
          <p:nvPr>
            <p:ph idx="1"/>
          </p:nvPr>
        </p:nvSpPr>
        <p:spPr>
          <a:xfrm>
            <a:off x="1905000" y="1600200"/>
            <a:ext cx="7086600" cy="4495800"/>
          </a:xfrm>
        </p:spPr>
        <p:txBody>
          <a:bodyPr/>
          <a:lstStyle/>
          <a:p>
            <a:r>
              <a:rPr lang="en-US" sz="1800" dirty="0" smtClean="0"/>
              <a:t>Both colleges received a recommendation in this area in the 2006 Accreditation visit </a:t>
            </a:r>
          </a:p>
          <a:p>
            <a:endParaRPr lang="en-US" sz="1800" dirty="0"/>
          </a:p>
          <a:p>
            <a:r>
              <a:rPr lang="en-US" sz="1800" dirty="0" smtClean="0"/>
              <a:t>The </a:t>
            </a:r>
            <a:r>
              <a:rPr lang="en-US" sz="1800" dirty="0"/>
              <a:t>district has developed a planning calendar </a:t>
            </a:r>
            <a:r>
              <a:rPr lang="en-US" sz="1800" dirty="0" smtClean="0"/>
              <a:t>aligning </a:t>
            </a:r>
            <a:r>
              <a:rPr lang="en-US" sz="1800" dirty="0"/>
              <a:t>the colleges and centers’ strategic plans with </a:t>
            </a:r>
            <a:r>
              <a:rPr lang="en-US" sz="1800" dirty="0" smtClean="0"/>
              <a:t>that of the District's</a:t>
            </a:r>
            <a:br>
              <a:rPr lang="en-US" sz="1800" dirty="0" smtClean="0"/>
            </a:br>
            <a:endParaRPr lang="en-US" sz="1800" dirty="0" smtClean="0"/>
          </a:p>
          <a:p>
            <a:pPr lvl="1"/>
            <a:r>
              <a:rPr lang="en-US" sz="1800" dirty="0" smtClean="0"/>
              <a:t>Resolves recommendation from accreditation</a:t>
            </a:r>
          </a:p>
          <a:p>
            <a:pPr lvl="1"/>
            <a:r>
              <a:rPr lang="en-US" sz="1800" dirty="0" smtClean="0"/>
              <a:t>Identifies a timeline </a:t>
            </a:r>
            <a:r>
              <a:rPr lang="en-US" sz="1800" dirty="0"/>
              <a:t>for the development of the </a:t>
            </a:r>
            <a:r>
              <a:rPr lang="en-US" sz="1800" dirty="0" smtClean="0"/>
              <a:t>district’s next Strategic Plan from 2012-2016 </a:t>
            </a:r>
          </a:p>
          <a:p>
            <a:pPr lvl="1"/>
            <a:r>
              <a:rPr lang="en-US" sz="1800" dirty="0" smtClean="0"/>
              <a:t>Identifies a timeline </a:t>
            </a:r>
            <a:r>
              <a:rPr lang="en-US" sz="1800" dirty="0"/>
              <a:t>for the </a:t>
            </a:r>
            <a:r>
              <a:rPr lang="en-US" sz="1800" dirty="0" smtClean="0"/>
              <a:t>colleges and centers’ </a:t>
            </a:r>
            <a:r>
              <a:rPr lang="en-US" sz="1800" dirty="0"/>
              <a:t>strategic </a:t>
            </a:r>
            <a:r>
              <a:rPr lang="en-US" sz="1800" dirty="0" smtClean="0"/>
              <a:t>plans from 2013-2017</a:t>
            </a:r>
            <a:endParaRPr lang="en-US" sz="1400" dirty="0"/>
          </a:p>
        </p:txBody>
      </p:sp>
    </p:spTree>
    <p:extLst>
      <p:ext uri="{BB962C8B-B14F-4D97-AF65-F5344CB8AC3E}">
        <p14:creationId xmlns:p14="http://schemas.microsoft.com/office/powerpoint/2010/main" val="4140253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162800" cy="762000"/>
          </a:xfrm>
        </p:spPr>
        <p:txBody>
          <a:bodyPr/>
          <a:lstStyle/>
          <a:p>
            <a:pPr algn="ctr"/>
            <a:r>
              <a:rPr lang="en-US" sz="2400" b="1" dirty="0" smtClean="0"/>
              <a:t>2008-2012 Updated Strategic Plan Background </a:t>
            </a:r>
            <a:endParaRPr lang="en-US" sz="2400" b="1" dirty="0"/>
          </a:p>
        </p:txBody>
      </p:sp>
      <p:sp>
        <p:nvSpPr>
          <p:cNvPr id="3" name="Content Placeholder 2"/>
          <p:cNvSpPr>
            <a:spLocks noGrp="1"/>
          </p:cNvSpPr>
          <p:nvPr>
            <p:ph idx="1"/>
          </p:nvPr>
        </p:nvSpPr>
        <p:spPr>
          <a:xfrm>
            <a:off x="1905000" y="1371600"/>
            <a:ext cx="6934200" cy="5334000"/>
          </a:xfrm>
        </p:spPr>
        <p:txBody>
          <a:bodyPr/>
          <a:lstStyle/>
          <a:p>
            <a:r>
              <a:rPr lang="en-US" sz="1800" dirty="0" smtClean="0"/>
              <a:t>Approved by </a:t>
            </a:r>
            <a:r>
              <a:rPr lang="en-US" sz="1800" dirty="0"/>
              <a:t>Board of Trustees </a:t>
            </a:r>
            <a:r>
              <a:rPr lang="en-US" sz="1800" dirty="0" smtClean="0"/>
              <a:t>on January 11, 2008</a:t>
            </a:r>
          </a:p>
          <a:p>
            <a:pPr marL="0" indent="0">
              <a:buNone/>
            </a:pPr>
            <a:endParaRPr lang="en-US" sz="1800" dirty="0" smtClean="0"/>
          </a:p>
          <a:p>
            <a:r>
              <a:rPr lang="en-US" sz="1800" dirty="0" smtClean="0"/>
              <a:t>Scope: Minor update of goals and objectives to bring the planning activities in the district current</a:t>
            </a:r>
            <a:br>
              <a:rPr lang="en-US" sz="1800" dirty="0" smtClean="0"/>
            </a:br>
            <a:endParaRPr lang="en-US" sz="1800" dirty="0" smtClean="0"/>
          </a:p>
          <a:p>
            <a:r>
              <a:rPr lang="en-US" sz="1800" dirty="0" smtClean="0"/>
              <a:t>Timeline: February - May 2011</a:t>
            </a:r>
          </a:p>
          <a:p>
            <a:endParaRPr lang="en-US" sz="1800" dirty="0"/>
          </a:p>
          <a:p>
            <a:r>
              <a:rPr lang="en-US" sz="1800" dirty="0" smtClean="0"/>
              <a:t>Strategic issues beyond the current scope and timeline were placed in the “issue bin” to be discussed during development of the 2012 strategic plan</a:t>
            </a:r>
          </a:p>
          <a:p>
            <a:endParaRPr lang="en-US" sz="1800" dirty="0"/>
          </a:p>
          <a:p>
            <a:r>
              <a:rPr lang="en-US" sz="1800" dirty="0" smtClean="0"/>
              <a:t>The Strategic Plan update and the recommended timeline were presented to the Board of Trustees in June </a:t>
            </a:r>
            <a:r>
              <a:rPr lang="en-US" sz="1800" dirty="0"/>
              <a:t>2011 and </a:t>
            </a:r>
            <a:r>
              <a:rPr lang="en-US" sz="1800" dirty="0" smtClean="0"/>
              <a:t>approved in July</a:t>
            </a:r>
            <a:endParaRPr lang="en-US" sz="1400" dirty="0" smtClean="0"/>
          </a:p>
        </p:txBody>
      </p:sp>
    </p:spTree>
    <p:extLst>
      <p:ext uri="{BB962C8B-B14F-4D97-AF65-F5344CB8AC3E}">
        <p14:creationId xmlns:p14="http://schemas.microsoft.com/office/powerpoint/2010/main" val="1426063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2008-2012 </a:t>
            </a:r>
            <a:r>
              <a:rPr lang="en-US" sz="2400" b="1" dirty="0"/>
              <a:t>Updated Strategic Plan </a:t>
            </a:r>
            <a:r>
              <a:rPr lang="en-US" sz="2400" b="1" dirty="0" smtClean="0"/>
              <a:t>Background</a:t>
            </a:r>
            <a:endParaRPr lang="en-US" sz="2400" b="1" dirty="0"/>
          </a:p>
        </p:txBody>
      </p:sp>
      <p:sp>
        <p:nvSpPr>
          <p:cNvPr id="3" name="Content Placeholder 2"/>
          <p:cNvSpPr>
            <a:spLocks noGrp="1"/>
          </p:cNvSpPr>
          <p:nvPr>
            <p:ph idx="1"/>
          </p:nvPr>
        </p:nvSpPr>
        <p:spPr>
          <a:xfrm>
            <a:off x="1905000" y="1371600"/>
            <a:ext cx="6934200" cy="4343400"/>
          </a:xfrm>
        </p:spPr>
        <p:txBody>
          <a:bodyPr/>
          <a:lstStyle/>
          <a:p>
            <a:r>
              <a:rPr lang="en-US" sz="1800" dirty="0"/>
              <a:t>The updated Strategic Plan is grounded in: </a:t>
            </a:r>
            <a:endParaRPr lang="en-US" sz="1800" dirty="0" smtClean="0"/>
          </a:p>
          <a:p>
            <a:pPr marL="0" indent="0">
              <a:buNone/>
            </a:pPr>
            <a:endParaRPr lang="en-US" sz="1800" dirty="0"/>
          </a:p>
          <a:p>
            <a:pPr lvl="1"/>
            <a:r>
              <a:rPr lang="en-US" sz="1800" dirty="0"/>
              <a:t>Current trends and demographic data </a:t>
            </a:r>
          </a:p>
          <a:p>
            <a:pPr lvl="1"/>
            <a:r>
              <a:rPr lang="en-US" sz="1800" dirty="0"/>
              <a:t>Internal survey results</a:t>
            </a:r>
          </a:p>
          <a:p>
            <a:pPr lvl="1"/>
            <a:r>
              <a:rPr lang="en-US" sz="1800" dirty="0"/>
              <a:t>Consultation with College Brain Trust (CBT)</a:t>
            </a:r>
          </a:p>
          <a:p>
            <a:pPr lvl="1"/>
            <a:r>
              <a:rPr lang="en-US" sz="1800" dirty="0"/>
              <a:t>Consultation with a District-wide Planning Workgroup </a:t>
            </a:r>
            <a:r>
              <a:rPr lang="en-US" sz="1800" dirty="0" smtClean="0"/>
              <a:t>and constituency group representatives</a:t>
            </a:r>
            <a:endParaRPr lang="en-US" sz="1800" dirty="0"/>
          </a:p>
          <a:p>
            <a:pPr lvl="1"/>
            <a:r>
              <a:rPr lang="en-US" sz="1800" dirty="0"/>
              <a:t>Updated goals and objectives to meet the educational needs of students </a:t>
            </a:r>
          </a:p>
          <a:p>
            <a:endParaRPr lang="en-US" sz="1800" dirty="0"/>
          </a:p>
          <a:p>
            <a:r>
              <a:rPr lang="en-US" sz="1800" dirty="0"/>
              <a:t>The Update does not include any major revisions to the District’s vision, mission and values. Minor </a:t>
            </a:r>
            <a:r>
              <a:rPr lang="en-US" sz="1800" dirty="0" smtClean="0"/>
              <a:t>revisions were </a:t>
            </a:r>
            <a:r>
              <a:rPr lang="en-US" sz="1800" dirty="0"/>
              <a:t>supported by trend data and an internal </a:t>
            </a:r>
            <a:r>
              <a:rPr lang="en-US" sz="1800" dirty="0" smtClean="0"/>
              <a:t>survey</a:t>
            </a:r>
            <a:endParaRPr lang="en-US" sz="1400" dirty="0"/>
          </a:p>
        </p:txBody>
      </p:sp>
    </p:spTree>
    <p:extLst>
      <p:ext uri="{BB962C8B-B14F-4D97-AF65-F5344CB8AC3E}">
        <p14:creationId xmlns:p14="http://schemas.microsoft.com/office/powerpoint/2010/main" val="199897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Evaluation of 2008-2012 Strategic Plan</a:t>
            </a:r>
            <a:endParaRPr lang="en-US" sz="2400" b="1" dirty="0"/>
          </a:p>
        </p:txBody>
      </p:sp>
      <p:sp>
        <p:nvSpPr>
          <p:cNvPr id="3" name="Content Placeholder 2"/>
          <p:cNvSpPr>
            <a:spLocks noGrp="1"/>
          </p:cNvSpPr>
          <p:nvPr>
            <p:ph idx="1"/>
          </p:nvPr>
        </p:nvSpPr>
        <p:spPr>
          <a:xfrm>
            <a:off x="1905000" y="1676400"/>
            <a:ext cx="6858000" cy="2286000"/>
          </a:xfrm>
        </p:spPr>
        <p:txBody>
          <a:bodyPr/>
          <a:lstStyle/>
          <a:p>
            <a:r>
              <a:rPr lang="en-US" sz="1800" dirty="0" smtClean="0"/>
              <a:t>The colleges and centers reported on how they met the goals and objectives of the 2008 Updated Strategic Plan</a:t>
            </a:r>
          </a:p>
          <a:p>
            <a:endParaRPr lang="en-US" sz="1800" dirty="0" smtClean="0"/>
          </a:p>
          <a:p>
            <a:r>
              <a:rPr lang="en-US" sz="1800" dirty="0" smtClean="0"/>
              <a:t>A comprehensive report of the evaluation of the 2008-2011 Updated Strategic Plan will be presented to the Board in October 2011.</a:t>
            </a:r>
            <a:endParaRPr lang="en-US" sz="1400" dirty="0"/>
          </a:p>
        </p:txBody>
      </p:sp>
    </p:spTree>
    <p:extLst>
      <p:ext uri="{BB962C8B-B14F-4D97-AF65-F5344CB8AC3E}">
        <p14:creationId xmlns:p14="http://schemas.microsoft.com/office/powerpoint/2010/main" val="427444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762000"/>
          </a:xfrm>
        </p:spPr>
        <p:txBody>
          <a:bodyPr/>
          <a:lstStyle/>
          <a:p>
            <a:pPr algn="ctr"/>
            <a:r>
              <a:rPr lang="en-US" sz="2400" b="1" dirty="0"/>
              <a:t>District Planning </a:t>
            </a:r>
            <a:r>
              <a:rPr lang="en-US" sz="2400" b="1" dirty="0" smtClean="0"/>
              <a:t>Calendar</a:t>
            </a:r>
            <a:endParaRPr lang="en-US" sz="2400" b="1" dirty="0"/>
          </a:p>
        </p:txBody>
      </p:sp>
      <p:sp>
        <p:nvSpPr>
          <p:cNvPr id="3" name="Content Placeholder 2"/>
          <p:cNvSpPr>
            <a:spLocks noGrp="1"/>
          </p:cNvSpPr>
          <p:nvPr>
            <p:ph idx="1"/>
          </p:nvPr>
        </p:nvSpPr>
        <p:spPr>
          <a:xfrm>
            <a:off x="1905000" y="1295400"/>
            <a:ext cx="6858000" cy="5029200"/>
          </a:xfrm>
        </p:spPr>
        <p:txBody>
          <a:bodyPr/>
          <a:lstStyle/>
          <a:p>
            <a:pPr>
              <a:tabLst>
                <a:tab pos="2057400" algn="l"/>
              </a:tabLst>
            </a:pPr>
            <a:r>
              <a:rPr lang="en-US" sz="1800" b="1" dirty="0" smtClean="0"/>
              <a:t>July 2011	Recommended Board approval of timeline 	and update of Strategic Plan</a:t>
            </a:r>
          </a:p>
          <a:p>
            <a:pPr marL="0" indent="0">
              <a:buNone/>
              <a:tabLst>
                <a:tab pos="2057400" algn="l"/>
              </a:tabLst>
            </a:pPr>
            <a:endParaRPr lang="en-US" sz="1800" dirty="0" smtClean="0"/>
          </a:p>
          <a:p>
            <a:pPr>
              <a:tabLst>
                <a:tab pos="2057400" algn="l"/>
              </a:tabLst>
            </a:pPr>
            <a:r>
              <a:rPr lang="en-US" sz="1800" dirty="0" smtClean="0"/>
              <a:t>Sept 2011	Colleges will report progress</a:t>
            </a:r>
          </a:p>
          <a:p>
            <a:pPr>
              <a:tabLst>
                <a:tab pos="2057400" algn="l"/>
              </a:tabLst>
            </a:pPr>
            <a:endParaRPr lang="en-US" sz="1800" dirty="0" smtClean="0"/>
          </a:p>
          <a:p>
            <a:pPr>
              <a:tabLst>
                <a:tab pos="2057400" algn="l"/>
              </a:tabLst>
            </a:pPr>
            <a:r>
              <a:rPr lang="en-US" sz="1800" dirty="0" smtClean="0"/>
              <a:t>Aug-Dec </a:t>
            </a:r>
            <a:r>
              <a:rPr lang="en-US" sz="1800" dirty="0"/>
              <a:t>2011	Preparation for development of 2012-2016 </a:t>
            </a:r>
            <a:r>
              <a:rPr lang="en-US" sz="1800" dirty="0" smtClean="0"/>
              <a:t>	</a:t>
            </a:r>
          </a:p>
          <a:p>
            <a:pPr>
              <a:tabLst>
                <a:tab pos="2057400" algn="l"/>
              </a:tabLst>
            </a:pPr>
            <a:r>
              <a:rPr lang="en-US" sz="1800" dirty="0" smtClean="0"/>
              <a:t>Oct. 2011	Report to Board on accomplishment of goals 	for 2008-2011 Strategic Plan</a:t>
            </a:r>
          </a:p>
          <a:p>
            <a:pPr marL="0" indent="0">
              <a:buNone/>
              <a:tabLst>
                <a:tab pos="2057400" algn="l"/>
              </a:tabLst>
            </a:pPr>
            <a:endParaRPr lang="en-US" sz="1800" dirty="0" smtClean="0"/>
          </a:p>
          <a:p>
            <a:pPr>
              <a:tabLst>
                <a:tab pos="2057400" algn="l"/>
              </a:tabLst>
            </a:pPr>
            <a:r>
              <a:rPr lang="en-US" sz="1800" b="1" dirty="0" smtClean="0"/>
              <a:t>Feb. 2012	Charette and survey </a:t>
            </a:r>
          </a:p>
          <a:p>
            <a:pPr marL="0" indent="0">
              <a:buNone/>
              <a:tabLst>
                <a:tab pos="2057400" algn="l"/>
              </a:tabLst>
            </a:pPr>
            <a:r>
              <a:rPr lang="en-US" sz="1800" dirty="0" smtClean="0"/>
              <a:t>	</a:t>
            </a:r>
          </a:p>
          <a:p>
            <a:pPr>
              <a:tabLst>
                <a:tab pos="2057400" algn="l"/>
              </a:tabLst>
            </a:pPr>
            <a:r>
              <a:rPr lang="en-US" sz="1800" dirty="0" smtClean="0"/>
              <a:t>April 2012	1</a:t>
            </a:r>
            <a:r>
              <a:rPr lang="en-US" sz="1800" baseline="30000" dirty="0" smtClean="0"/>
              <a:t>st</a:t>
            </a:r>
            <a:r>
              <a:rPr lang="en-US" sz="1800" dirty="0" smtClean="0"/>
              <a:t> draft of 2012-2016 Strategic Plan</a:t>
            </a:r>
          </a:p>
          <a:p>
            <a:pPr marL="0" indent="0">
              <a:buNone/>
              <a:tabLst>
                <a:tab pos="2057400" algn="l"/>
              </a:tabLst>
            </a:pPr>
            <a:endParaRPr lang="en-US" sz="1800" dirty="0" smtClean="0"/>
          </a:p>
          <a:p>
            <a:pPr>
              <a:tabLst>
                <a:tab pos="2057400" algn="l"/>
              </a:tabLst>
            </a:pPr>
            <a:r>
              <a:rPr lang="en-US" sz="1800" b="1" dirty="0" smtClean="0"/>
              <a:t>May 2012	Final draft of plan</a:t>
            </a:r>
            <a:endParaRPr lang="en-US" sz="1400" b="1" dirty="0" smtClean="0"/>
          </a:p>
          <a:p>
            <a:endParaRPr lang="en-US" sz="1200" dirty="0"/>
          </a:p>
          <a:p>
            <a:endParaRPr lang="en-US" sz="1200" dirty="0" smtClean="0"/>
          </a:p>
          <a:p>
            <a:pPr marL="0" indent="0">
              <a:buNone/>
            </a:pPr>
            <a:endParaRPr lang="en-US" sz="1400" dirty="0"/>
          </a:p>
          <a:p>
            <a:pPr marL="0" indent="0">
              <a:buNone/>
            </a:pPr>
            <a:endParaRPr lang="en-US" sz="1400" dirty="0" smtClean="0"/>
          </a:p>
          <a:p>
            <a:endParaRPr lang="en-US" sz="1200" dirty="0" smtClean="0"/>
          </a:p>
          <a:p>
            <a:pPr marL="0" indent="0">
              <a:buNone/>
            </a:pPr>
            <a:endParaRPr lang="en-US" dirty="0"/>
          </a:p>
        </p:txBody>
      </p:sp>
    </p:spTree>
    <p:extLst>
      <p:ext uri="{BB962C8B-B14F-4D97-AF65-F5344CB8AC3E}">
        <p14:creationId xmlns:p14="http://schemas.microsoft.com/office/powerpoint/2010/main" val="825202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162800" cy="914400"/>
          </a:xfrm>
        </p:spPr>
        <p:txBody>
          <a:bodyPr/>
          <a:lstStyle/>
          <a:p>
            <a:pPr algn="ctr"/>
            <a:r>
              <a:rPr lang="en-US" sz="2400" b="1" dirty="0"/>
              <a:t>District Planning Calendar </a:t>
            </a:r>
            <a:endParaRPr lang="en-US" sz="2400" dirty="0"/>
          </a:p>
        </p:txBody>
      </p:sp>
      <p:sp>
        <p:nvSpPr>
          <p:cNvPr id="3" name="Content Placeholder 2"/>
          <p:cNvSpPr>
            <a:spLocks noGrp="1"/>
          </p:cNvSpPr>
          <p:nvPr>
            <p:ph idx="1"/>
          </p:nvPr>
        </p:nvSpPr>
        <p:spPr>
          <a:xfrm>
            <a:off x="1905000" y="1143000"/>
            <a:ext cx="7086600" cy="5334000"/>
          </a:xfrm>
        </p:spPr>
        <p:txBody>
          <a:bodyPr/>
          <a:lstStyle/>
          <a:p>
            <a:r>
              <a:rPr lang="en-US" sz="1800" dirty="0"/>
              <a:t>June 2012 	Board approval of Strategic Plan for </a:t>
            </a:r>
            <a:r>
              <a:rPr lang="en-US" sz="1800" dirty="0" smtClean="0"/>
              <a:t>District</a:t>
            </a:r>
          </a:p>
          <a:p>
            <a:pPr marL="0" indent="0">
              <a:buNone/>
            </a:pPr>
            <a:endParaRPr lang="en-US" sz="1800" dirty="0"/>
          </a:p>
          <a:p>
            <a:r>
              <a:rPr lang="en-US" sz="1800" dirty="0"/>
              <a:t>July 2012	Implementation of 2012-2016 Strategic Plan</a:t>
            </a:r>
          </a:p>
          <a:p>
            <a:endParaRPr lang="en-US" sz="1800" dirty="0"/>
          </a:p>
          <a:p>
            <a:r>
              <a:rPr lang="en-US" sz="1800" dirty="0"/>
              <a:t>Aug-Jan </a:t>
            </a:r>
            <a:r>
              <a:rPr lang="en-US" sz="1800" dirty="0" smtClean="0"/>
              <a:t>2012 Annual </a:t>
            </a:r>
            <a:r>
              <a:rPr lang="en-US" sz="1800" dirty="0"/>
              <a:t>Scan </a:t>
            </a:r>
            <a:endParaRPr lang="en-US" sz="1800" dirty="0" smtClean="0"/>
          </a:p>
          <a:p>
            <a:pPr marL="0" indent="0">
              <a:buNone/>
            </a:pPr>
            <a:endParaRPr lang="en-US" sz="1800" dirty="0"/>
          </a:p>
          <a:p>
            <a:r>
              <a:rPr lang="en-US" sz="1800" dirty="0"/>
              <a:t>March 2013	Summary of scan, report of progress and minor </a:t>
            </a:r>
            <a:r>
              <a:rPr lang="en-US" sz="1800" dirty="0" smtClean="0"/>
              <a:t>		revisions </a:t>
            </a:r>
            <a:r>
              <a:rPr lang="en-US" sz="1800" dirty="0"/>
              <a:t>to the </a:t>
            </a:r>
            <a:r>
              <a:rPr lang="en-US" sz="1800" dirty="0" smtClean="0"/>
              <a:t>Board</a:t>
            </a:r>
          </a:p>
          <a:p>
            <a:pPr marL="0" indent="0">
              <a:buNone/>
            </a:pPr>
            <a:endParaRPr lang="en-US" sz="1800" dirty="0"/>
          </a:p>
          <a:p>
            <a:r>
              <a:rPr lang="en-US" sz="1800" dirty="0"/>
              <a:t>June 2013	Annual Report to the Board </a:t>
            </a:r>
          </a:p>
          <a:p>
            <a:endParaRPr lang="en-US" sz="1800" dirty="0"/>
          </a:p>
          <a:p>
            <a:r>
              <a:rPr lang="en-US" sz="1800" b="1" dirty="0"/>
              <a:t>This cycle will repeat annually </a:t>
            </a:r>
            <a:r>
              <a:rPr lang="en-US" sz="1800" dirty="0"/>
              <a:t>in 2014, 2015, and 2016 will include a comprehensive assessment, charette and full revision process for the development of the 2016-2020 strategic </a:t>
            </a:r>
            <a:r>
              <a:rPr lang="en-US" sz="1800" dirty="0" smtClean="0"/>
              <a:t>plan </a:t>
            </a:r>
            <a:endParaRPr lang="en-US" sz="1800" dirty="0"/>
          </a:p>
          <a:p>
            <a:endParaRPr lang="en-US" sz="1800" dirty="0"/>
          </a:p>
        </p:txBody>
      </p:sp>
    </p:spTree>
    <p:extLst>
      <p:ext uri="{BB962C8B-B14F-4D97-AF65-F5344CB8AC3E}">
        <p14:creationId xmlns:p14="http://schemas.microsoft.com/office/powerpoint/2010/main" val="2034665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st puzzle piece design template">
  <a:themeElements>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Last puzzle piece design template</Template>
  <TotalTime>1103</TotalTime>
  <Words>786</Words>
  <Application>Microsoft Office PowerPoint</Application>
  <PresentationFormat>On-screen Show (4:3)</PresentationFormat>
  <Paragraphs>189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Last puzzle piece design template</vt:lpstr>
      <vt:lpstr>  </vt:lpstr>
      <vt:lpstr>PowerPoint Presentation</vt:lpstr>
      <vt:lpstr>ACCJC Standard I B.3</vt:lpstr>
      <vt:lpstr>ACCJC Standard I B.3</vt:lpstr>
      <vt:lpstr>2008-2012 Updated Strategic Plan Background </vt:lpstr>
      <vt:lpstr>2008-2012 Updated Strategic Plan Background</vt:lpstr>
      <vt:lpstr>Evaluation of 2008-2012 Strategic Plan</vt:lpstr>
      <vt:lpstr>District Planning Calendar</vt:lpstr>
      <vt:lpstr>District Planning Calendar </vt:lpstr>
      <vt:lpstr>Colleges and Centers’ Planning Calendar</vt:lpstr>
      <vt:lpstr>Colleges and Centers’ Planning Calendar</vt:lpstr>
      <vt:lpstr>Resources</vt:lpstr>
      <vt:lpstr>PowerPoint Presentation</vt:lpstr>
      <vt:lpstr>PowerPoint Presentation</vt:lpstr>
      <vt:lpstr>PowerPoint Presentation</vt:lpstr>
      <vt:lpstr>PowerPoint Presentation</vt:lpstr>
      <vt:lpstr>Questions &amp; Answers</vt:lpstr>
    </vt:vector>
  </TitlesOfParts>
  <Company>Fresno City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jb024</dc:creator>
  <cp:lastModifiedBy>Marilyn Behringer</cp:lastModifiedBy>
  <cp:revision>118</cp:revision>
  <cp:lastPrinted>2011-09-16T14:54:13Z</cp:lastPrinted>
  <dcterms:created xsi:type="dcterms:W3CDTF">2011-05-20T19:41:48Z</dcterms:created>
  <dcterms:modified xsi:type="dcterms:W3CDTF">2011-10-05T15:27:09Z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TC102862111033</vt:lpwstr>
  </property>
</Properties>
</file>