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sldIdLst>
    <p:sldId id="284" r:id="rId2"/>
    <p:sldId id="262" r:id="rId3"/>
    <p:sldId id="263" r:id="rId4"/>
    <p:sldId id="271" r:id="rId5"/>
    <p:sldId id="256" r:id="rId6"/>
    <p:sldId id="257" r:id="rId7"/>
    <p:sldId id="258" r:id="rId8"/>
    <p:sldId id="259" r:id="rId9"/>
    <p:sldId id="260" r:id="rId10"/>
    <p:sldId id="261" r:id="rId11"/>
    <p:sldId id="264" r:id="rId12"/>
    <p:sldId id="265" r:id="rId13"/>
    <p:sldId id="283" r:id="rId14"/>
    <p:sldId id="267" r:id="rId15"/>
    <p:sldId id="268" r:id="rId1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438" y="6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FC6FCDA-3756-4FB5-8F97-61B2492C4BB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C2550E-DC3C-4687-9535-8FECD591A9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D6CBE3E-E4C7-4D47-A0D0-6501609DD5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B3F62D-EA4F-4B3A-9581-00856FA61C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1C67C9-F7AE-4BE4-A3AD-206B15FA585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3303338-DF3B-4ED1-AC22-C436BCFE6D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4B248F-86CF-4CF0-8EEA-28A56DF7FD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E8D9F09-321F-4EBE-99E6-6CF0503C5D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A7A321A-29EA-4973-A0AC-9BF6D4551AFE}"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BB8436-0E18-4CDC-8E95-1F4B4FECFB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41527E2-DF93-455F-8F96-DD843D9FF1A1}"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C50C038-B259-4C12-8FEE-456A98B4304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Contract Faculty Evaluations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4294967295"/>
          </p:nvPr>
        </p:nvSpPr>
        <p:spPr>
          <a:xfrm>
            <a:off x="0" y="457200"/>
            <a:ext cx="8229600" cy="5668963"/>
          </a:xfrm>
        </p:spPr>
        <p:txBody>
          <a:bodyPr/>
          <a:lstStyle/>
          <a:p>
            <a:pPr marL="990600" lvl="1" indent="-533400">
              <a:lnSpc>
                <a:spcPct val="80000"/>
              </a:lnSpc>
              <a:buFontTx/>
              <a:buNone/>
            </a:pPr>
            <a:r>
              <a:rPr lang="en-US" sz="1800" b="1" dirty="0"/>
              <a:t>Committee Compensation</a:t>
            </a:r>
          </a:p>
          <a:p>
            <a:pPr marL="990600" lvl="1" indent="-533400">
              <a:lnSpc>
                <a:spcPct val="80000"/>
              </a:lnSpc>
              <a:buFont typeface="Wingdings" pitchFamily="2" charset="2"/>
              <a:buChar char="ü"/>
            </a:pPr>
            <a:r>
              <a:rPr lang="en-US" sz="1800" dirty="0"/>
              <a:t>Peer Evaluators receive ten (10) hours of compensation equivalent to the top of the Schedule “C” Lab rate for each year he or she serves on the evaluation committee and completes the evaluation cycle. To be eligible to receive the compensation, evaluation services must be performed outside the regularly assigned work week.</a:t>
            </a:r>
          </a:p>
          <a:p>
            <a:pPr marL="990600" lvl="1" indent="-533400">
              <a:lnSpc>
                <a:spcPct val="80000"/>
              </a:lnSpc>
              <a:buFontTx/>
              <a:buNone/>
            </a:pPr>
            <a:r>
              <a:rPr lang="en-US" sz="1800" b="1" dirty="0"/>
              <a:t>Other Evaluation Procedures</a:t>
            </a:r>
          </a:p>
          <a:p>
            <a:pPr marL="990600" lvl="1" indent="-533400">
              <a:lnSpc>
                <a:spcPct val="80000"/>
              </a:lnSpc>
              <a:buClr>
                <a:schemeClr val="tx1"/>
              </a:buClr>
              <a:buFont typeface="Wingdings" pitchFamily="2" charset="2"/>
              <a:buChar char="ü"/>
            </a:pPr>
            <a:r>
              <a:rPr lang="en-US" sz="1800" dirty="0"/>
              <a:t>Duties and Responsibilities Evaluation (Article XIII, Section 1, 4) </a:t>
            </a:r>
          </a:p>
          <a:p>
            <a:pPr marL="990600" lvl="1" indent="-533400">
              <a:lnSpc>
                <a:spcPct val="80000"/>
              </a:lnSpc>
              <a:buClr>
                <a:schemeClr val="tx1"/>
              </a:buClr>
              <a:buFont typeface="Wingdings" pitchFamily="2" charset="2"/>
              <a:buChar char="ü"/>
            </a:pPr>
            <a:r>
              <a:rPr lang="en-US" sz="1800" dirty="0"/>
              <a:t>Records Evaluation (Article XIII, Section 1, 2)</a:t>
            </a:r>
          </a:p>
          <a:p>
            <a:pPr marL="990600" lvl="1" indent="-533400">
              <a:lnSpc>
                <a:spcPct val="80000"/>
              </a:lnSpc>
              <a:buClr>
                <a:schemeClr val="tx1"/>
              </a:buClr>
              <a:buFont typeface="Wingdings" pitchFamily="2" charset="2"/>
              <a:buChar char="ü"/>
            </a:pPr>
            <a:r>
              <a:rPr lang="en-US" sz="1800" dirty="0"/>
              <a:t>Professional Activities Evaluation (Article XIII, Section 1, 3)</a:t>
            </a:r>
          </a:p>
          <a:p>
            <a:pPr marL="990600" lvl="1" indent="-533400">
              <a:lnSpc>
                <a:spcPct val="80000"/>
              </a:lnSpc>
              <a:buClr>
                <a:schemeClr val="tx1"/>
              </a:buClr>
              <a:buFont typeface="Wingdings" pitchFamily="2" charset="2"/>
              <a:buChar char="ü"/>
            </a:pPr>
            <a:r>
              <a:rPr lang="en-US" sz="1800" dirty="0"/>
              <a:t>Self-Evaluation with respect to the criteria on which he/she is being evaluated:  students, professional responsibilities, classroom teaching (Article XIII, Section 1, 4) </a:t>
            </a:r>
          </a:p>
          <a:p>
            <a:pPr marL="990600" lvl="1" indent="-533400">
              <a:lnSpc>
                <a:spcPct val="80000"/>
              </a:lnSpc>
              <a:buClr>
                <a:schemeClr val="tx1"/>
              </a:buClr>
              <a:buFont typeface="Wingdings" pitchFamily="2" charset="2"/>
              <a:buChar char="ü"/>
            </a:pPr>
            <a:r>
              <a:rPr lang="en-US" sz="1800" dirty="0"/>
              <a:t>Relevant Input for Outside of Formal Evaluation Process: written student complaints, commendations, concerns (Article XIII, Section 1, 5) </a:t>
            </a:r>
          </a:p>
          <a:p>
            <a:pPr marL="990600" lvl="1" indent="-533400">
              <a:lnSpc>
                <a:spcPct val="80000"/>
              </a:lnSpc>
              <a:buClr>
                <a:schemeClr val="tx1"/>
              </a:buClr>
              <a:buFont typeface="Wingdings" pitchFamily="2" charset="2"/>
              <a:buNone/>
            </a:pPr>
            <a:r>
              <a:rPr lang="en-US" sz="1800" b="1" dirty="0"/>
              <a:t>Evaluation Criteria </a:t>
            </a:r>
            <a:r>
              <a:rPr lang="en-US" sz="1800" dirty="0"/>
              <a:t>(Article XIII, Section 1, E)</a:t>
            </a:r>
          </a:p>
          <a:p>
            <a:pPr marL="990600" lvl="1" indent="-533400">
              <a:lnSpc>
                <a:spcPct val="80000"/>
              </a:lnSpc>
              <a:buClr>
                <a:schemeClr val="tx1"/>
              </a:buClr>
              <a:buFont typeface="Wingdings" pitchFamily="2" charset="2"/>
              <a:buChar char="ü"/>
            </a:pPr>
            <a:r>
              <a:rPr lang="en-US" sz="1800" dirty="0"/>
              <a:t>Students (Section 1, E 1)</a:t>
            </a:r>
          </a:p>
          <a:p>
            <a:pPr marL="990600" lvl="1" indent="-533400">
              <a:lnSpc>
                <a:spcPct val="80000"/>
              </a:lnSpc>
              <a:buClr>
                <a:schemeClr val="tx1"/>
              </a:buClr>
              <a:buFont typeface="Wingdings" pitchFamily="2" charset="2"/>
              <a:buChar char="ü"/>
            </a:pPr>
            <a:r>
              <a:rPr lang="en-US" sz="1800" dirty="0"/>
              <a:t>Professional Responsibilities (Section 1, E 2)</a:t>
            </a:r>
          </a:p>
          <a:p>
            <a:pPr marL="990600" lvl="1" indent="-533400">
              <a:lnSpc>
                <a:spcPct val="80000"/>
              </a:lnSpc>
              <a:buClr>
                <a:schemeClr val="tx1"/>
              </a:buClr>
              <a:buFont typeface="Wingdings" pitchFamily="2" charset="2"/>
              <a:buChar char="ü"/>
            </a:pPr>
            <a:r>
              <a:rPr lang="en-US" sz="1800" dirty="0"/>
              <a:t>Classroom Teaching (Section 1, E 3)</a:t>
            </a:r>
          </a:p>
          <a:p>
            <a:pPr marL="990600" lvl="1" indent="-533400">
              <a:lnSpc>
                <a:spcPct val="80000"/>
              </a:lnSpc>
              <a:buClr>
                <a:schemeClr val="tx1"/>
              </a:buClr>
              <a:buFont typeface="Wingdings" pitchFamily="2" charset="2"/>
              <a:buChar char="ü"/>
            </a:pPr>
            <a:r>
              <a:rPr lang="en-US" sz="1800" dirty="0"/>
              <a:t>Computer Proficiency Statement (Section 1)</a:t>
            </a:r>
          </a:p>
          <a:p>
            <a:pPr marL="990600" lvl="1" indent="-533400">
              <a:lnSpc>
                <a:spcPct val="80000"/>
              </a:lnSpc>
              <a:buClr>
                <a:schemeClr val="tx1"/>
              </a:buClr>
              <a:buFont typeface="Wingdings" pitchFamily="2" charset="2"/>
              <a:buNone/>
            </a:pPr>
            <a:endParaRPr lang="en-US" sz="1800" dirty="0"/>
          </a:p>
          <a:p>
            <a:pPr marL="1371600" lvl="2" indent="-457200">
              <a:lnSpc>
                <a:spcPct val="80000"/>
              </a:lnSpc>
              <a:buClr>
                <a:schemeClr val="tx1"/>
              </a:buClr>
              <a:buFont typeface="Wingdings" pitchFamily="2" charset="2"/>
              <a:buNone/>
            </a:pPr>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304800"/>
            <a:ext cx="7924800" cy="1112838"/>
          </a:xfrm>
        </p:spPr>
        <p:txBody>
          <a:bodyPr/>
          <a:lstStyle/>
          <a:p>
            <a:r>
              <a:rPr lang="en-US" sz="2400" b="1"/>
              <a:t>Evaluation Time Line for First or Second Contract Employees</a:t>
            </a:r>
          </a:p>
        </p:txBody>
      </p:sp>
      <p:sp>
        <p:nvSpPr>
          <p:cNvPr id="19459" name="Rectangle 3"/>
          <p:cNvSpPr>
            <a:spLocks noGrp="1" noChangeArrowheads="1"/>
          </p:cNvSpPr>
          <p:nvPr>
            <p:ph type="body" idx="4294967295"/>
          </p:nvPr>
        </p:nvSpPr>
        <p:spPr>
          <a:xfrm>
            <a:off x="0" y="1600200"/>
            <a:ext cx="8229600" cy="4525963"/>
          </a:xfrm>
        </p:spPr>
        <p:txBody>
          <a:bodyPr/>
          <a:lstStyle/>
          <a:p>
            <a:pPr marL="609600" indent="-609600">
              <a:buFontTx/>
              <a:buNone/>
            </a:pPr>
            <a:r>
              <a:rPr lang="en-US" sz="2000"/>
              <a:t>1.</a:t>
            </a:r>
            <a:r>
              <a:rPr lang="en-US"/>
              <a:t>	</a:t>
            </a:r>
            <a:r>
              <a:rPr lang="en-US" sz="2000"/>
              <a:t>The following time line is repeated each year in the fall for contract employees.</a:t>
            </a:r>
          </a:p>
          <a:p>
            <a:pPr marL="990600" lvl="1" indent="-533400">
              <a:buFontTx/>
              <a:buNone/>
            </a:pPr>
            <a:r>
              <a:rPr lang="en-US" sz="2000"/>
              <a:t>a.	</a:t>
            </a:r>
            <a:r>
              <a:rPr lang="en-US" sz="2000" u="sng"/>
              <a:t>WEEKS 1 – 5 </a:t>
            </a:r>
            <a:r>
              <a:rPr lang="en-US" sz="2000"/>
              <a:t>(August 16-September 17) (Typically weeks 1-3 for 9-week courses)</a:t>
            </a:r>
          </a:p>
          <a:p>
            <a:pPr marL="1371600" lvl="2" indent="-457200">
              <a:buFontTx/>
              <a:buAutoNum type="arabicPeriod"/>
            </a:pPr>
            <a:r>
              <a:rPr lang="en-US" sz="2000"/>
              <a:t>Tenure committee established by division dean.</a:t>
            </a:r>
          </a:p>
          <a:p>
            <a:pPr marL="1371600" lvl="2" indent="-457200">
              <a:buFontTx/>
              <a:buAutoNum type="arabicPeriod"/>
            </a:pPr>
            <a:r>
              <a:rPr lang="en-US" sz="2000"/>
              <a:t>Committee orientation meeting convened by immediate        supervisor serving on committee.</a:t>
            </a:r>
          </a:p>
          <a:p>
            <a:pPr marL="1371600" lvl="2" indent="-457200">
              <a:buFontTx/>
              <a:buAutoNum type="arabicPeriod"/>
            </a:pPr>
            <a:r>
              <a:rPr lang="en-US" sz="2000"/>
              <a:t>Committee meeting with contract employee to discuss evaluation process and time lines.</a:t>
            </a:r>
          </a:p>
          <a:p>
            <a:pPr marL="1371600" lvl="2" indent="-457200">
              <a:buFontTx/>
              <a:buAutoNum type="arabicPeriod"/>
            </a:pPr>
            <a:r>
              <a:rPr lang="en-US" sz="2000"/>
              <a:t>Immediate supervisor begins "duties and responsibilities" evaluation.</a:t>
            </a:r>
          </a:p>
          <a:p>
            <a:pPr marL="1371600" lvl="2" indent="-457200">
              <a:buFontTx/>
              <a:buAutoNum type="arabicPeriod"/>
            </a:pPr>
            <a:r>
              <a:rPr lang="en-US" sz="2000"/>
              <a:t>Contract employees submits copies of classroom records.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228600"/>
            <a:ext cx="8229600" cy="6400800"/>
          </a:xfrm>
        </p:spPr>
        <p:txBody>
          <a:bodyPr>
            <a:normAutofit/>
          </a:bodyPr>
          <a:lstStyle/>
          <a:p>
            <a:pPr marL="990600" lvl="1" indent="-533400">
              <a:lnSpc>
                <a:spcPct val="80000"/>
              </a:lnSpc>
              <a:buFontTx/>
              <a:buAutoNum type="alphaLcPeriod" startAt="2"/>
            </a:pPr>
            <a:r>
              <a:rPr lang="en-US" sz="2000" u="sng"/>
              <a:t>WEEKS 6 – 13</a:t>
            </a:r>
            <a:r>
              <a:rPr lang="en-US" sz="2000"/>
              <a:t> (September 20 – November 12)</a:t>
            </a:r>
          </a:p>
          <a:p>
            <a:pPr marL="990600" lvl="1" indent="-533400">
              <a:lnSpc>
                <a:spcPct val="80000"/>
              </a:lnSpc>
              <a:buFontTx/>
              <a:buNone/>
            </a:pPr>
            <a:r>
              <a:rPr lang="en-US" sz="2000"/>
              <a:t>        (Typically weeks 3-7 for 9-week courses)</a:t>
            </a:r>
          </a:p>
          <a:p>
            <a:pPr marL="1371600" lvl="2" indent="-457200">
              <a:lnSpc>
                <a:spcPct val="80000"/>
              </a:lnSpc>
              <a:buFontTx/>
              <a:buAutoNum type="arabicPeriod"/>
            </a:pPr>
            <a:r>
              <a:rPr lang="en-US" sz="2000"/>
              <a:t>Classroom visitations made by committee members.</a:t>
            </a:r>
          </a:p>
          <a:p>
            <a:pPr marL="1371600" lvl="2" indent="-457200">
              <a:lnSpc>
                <a:spcPct val="80000"/>
              </a:lnSpc>
              <a:buFontTx/>
              <a:buAutoNum type="arabicPeriod"/>
            </a:pPr>
            <a:r>
              <a:rPr lang="en-US" sz="2000"/>
              <a:t>Student questionnaires are administered (no earlier than 6</a:t>
            </a:r>
            <a:r>
              <a:rPr lang="en-US" sz="2000" baseline="30000"/>
              <a:t>th</a:t>
            </a:r>
            <a:r>
              <a:rPr lang="en-US" sz="2000"/>
              <a:t> week).</a:t>
            </a:r>
          </a:p>
          <a:p>
            <a:pPr marL="1371600" lvl="2" indent="-457200">
              <a:lnSpc>
                <a:spcPct val="80000"/>
              </a:lnSpc>
              <a:buFontTx/>
              <a:buAutoNum type="arabicPeriod"/>
            </a:pPr>
            <a:r>
              <a:rPr lang="en-US" sz="2000"/>
              <a:t>Contract employee submits list of professional activities.</a:t>
            </a:r>
          </a:p>
          <a:p>
            <a:pPr marL="1371600" lvl="2" indent="-457200">
              <a:lnSpc>
                <a:spcPct val="80000"/>
              </a:lnSpc>
              <a:buFontTx/>
              <a:buAutoNum type="arabicPeriod"/>
            </a:pPr>
            <a:r>
              <a:rPr lang="en-US" sz="2000"/>
              <a:t>Additional visitations may be conducted if deemed necessary by the committee.</a:t>
            </a:r>
          </a:p>
          <a:p>
            <a:pPr marL="1371600" lvl="2" indent="-457200">
              <a:lnSpc>
                <a:spcPct val="80000"/>
              </a:lnSpc>
              <a:buFontTx/>
              <a:buNone/>
            </a:pPr>
            <a:endParaRPr lang="en-US" sz="2000"/>
          </a:p>
          <a:p>
            <a:pPr marL="990600" lvl="1" indent="-533400">
              <a:lnSpc>
                <a:spcPct val="80000"/>
              </a:lnSpc>
              <a:buFontTx/>
              <a:buAutoNum type="alphaLcPeriod" startAt="3"/>
            </a:pPr>
            <a:r>
              <a:rPr lang="en-US" sz="2000" u="sng"/>
              <a:t>WEEKS 14 – 16 </a:t>
            </a:r>
            <a:r>
              <a:rPr lang="en-US" sz="2000"/>
              <a:t>(November 15 – December 3)</a:t>
            </a:r>
          </a:p>
          <a:p>
            <a:pPr marL="990600" lvl="1" indent="-533400">
              <a:lnSpc>
                <a:spcPct val="80000"/>
              </a:lnSpc>
              <a:buFontTx/>
              <a:buNone/>
            </a:pPr>
            <a:r>
              <a:rPr lang="en-US" sz="2000"/>
              <a:t>        (Typically week 8 for 9-week courses)</a:t>
            </a:r>
          </a:p>
          <a:p>
            <a:pPr marL="1371600" lvl="2" indent="-457200">
              <a:lnSpc>
                <a:spcPct val="80000"/>
              </a:lnSpc>
              <a:buFontTx/>
              <a:buAutoNum type="arabicPeriod"/>
            </a:pPr>
            <a:r>
              <a:rPr lang="en-US" sz="2000"/>
              <a:t>Contract employee submits self-evaluation.</a:t>
            </a:r>
          </a:p>
          <a:p>
            <a:pPr marL="1371600" lvl="2" indent="-457200">
              <a:lnSpc>
                <a:spcPct val="80000"/>
              </a:lnSpc>
              <a:buFontTx/>
              <a:buAutoNum type="arabicPeriod"/>
            </a:pPr>
            <a:r>
              <a:rPr lang="en-US" sz="2000"/>
              <a:t>Committee meets and reviews all pertinent areas of evaluation and evaluation materials.</a:t>
            </a:r>
          </a:p>
          <a:p>
            <a:pPr marL="1371600" lvl="2" indent="-457200">
              <a:lnSpc>
                <a:spcPct val="80000"/>
              </a:lnSpc>
              <a:buFontTx/>
              <a:buAutoNum type="arabicPeriod"/>
            </a:pPr>
            <a:r>
              <a:rPr lang="en-US" sz="2000"/>
              <a:t>Committee decides upon employment recommendation for contract employee, and if the recommendation is a second or third contract, establishes a course of action by which the employee can improve in areas of weakness.</a:t>
            </a:r>
          </a:p>
          <a:p>
            <a:pPr marL="1371600" lvl="2" indent="-457200">
              <a:lnSpc>
                <a:spcPct val="80000"/>
              </a:lnSpc>
              <a:buFontTx/>
              <a:buAutoNum type="arabicPeriod"/>
            </a:pPr>
            <a:r>
              <a:rPr lang="en-US" sz="2000"/>
              <a:t>Committee meets with probationary employee to discuss the employment recommendation.  If appropriate, the committee will recommend a course of action for instructional/professional improvement.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4294967295"/>
          </p:nvPr>
        </p:nvSpPr>
        <p:spPr>
          <a:xfrm>
            <a:off x="0" y="228600"/>
            <a:ext cx="8229600" cy="6400800"/>
          </a:xfrm>
        </p:spPr>
        <p:txBody>
          <a:bodyPr/>
          <a:lstStyle/>
          <a:p>
            <a:pPr marL="895350" lvl="1" indent="-438150">
              <a:buFontTx/>
              <a:buNone/>
            </a:pPr>
            <a:r>
              <a:rPr lang="en-US" sz="2000"/>
              <a:t>d.	</a:t>
            </a:r>
            <a:r>
              <a:rPr lang="en-US" sz="2000" u="sng"/>
              <a:t>WEEKS 17 – 18</a:t>
            </a:r>
            <a:r>
              <a:rPr lang="en-US" sz="2000"/>
              <a:t> (December 6 – December 17)</a:t>
            </a:r>
          </a:p>
          <a:p>
            <a:pPr marL="895350" lvl="1" indent="-438150">
              <a:buFontTx/>
              <a:buNone/>
            </a:pPr>
            <a:r>
              <a:rPr lang="en-US" sz="2000"/>
              <a:t>       (Typically weeks 7-9 for 9-week courses)</a:t>
            </a:r>
          </a:p>
          <a:p>
            <a:pPr marL="1028700" lvl="2" indent="0">
              <a:buFontTx/>
              <a:buNone/>
            </a:pPr>
            <a:r>
              <a:rPr lang="en-US" sz="2000"/>
              <a:t>Committee submits employment recommendation along with copies of all pertinent documents to the college president through the vice president of instruction or vice president of student services.</a:t>
            </a:r>
          </a:p>
          <a:p>
            <a:pPr marL="1028700" lvl="2" indent="0">
              <a:buFontTx/>
              <a:buNone/>
            </a:pPr>
            <a:endParaRPr lang="en-US" sz="2000"/>
          </a:p>
          <a:p>
            <a:pPr marL="895350" lvl="1" indent="-438150">
              <a:buFontTx/>
              <a:buNone/>
            </a:pPr>
            <a:r>
              <a:rPr lang="en-US" sz="2000"/>
              <a:t>e.	This time line does not preclude a committee member’s or administrator’s right to visit a contract faculty member’s classroom during the spring term should such be deemed necessary.</a:t>
            </a:r>
          </a:p>
          <a:p>
            <a:pPr marL="1028700" lvl="2" indent="0">
              <a:buFontTx/>
              <a:buNone/>
            </a:pP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0" y="274638"/>
            <a:ext cx="8229600" cy="1143000"/>
          </a:xfrm>
        </p:spPr>
        <p:txBody>
          <a:bodyPr/>
          <a:lstStyle/>
          <a:p>
            <a:r>
              <a:rPr lang="en-US"/>
              <a:t>RIGHT TO GRIEVE</a:t>
            </a:r>
          </a:p>
        </p:txBody>
      </p:sp>
      <p:sp>
        <p:nvSpPr>
          <p:cNvPr id="22531" name="Rectangle 3"/>
          <p:cNvSpPr>
            <a:spLocks noGrp="1" noChangeArrowheads="1"/>
          </p:cNvSpPr>
          <p:nvPr>
            <p:ph type="body" idx="4294967295"/>
          </p:nvPr>
        </p:nvSpPr>
        <p:spPr>
          <a:xfrm>
            <a:off x="0" y="1600200"/>
            <a:ext cx="8229600" cy="4525963"/>
          </a:xfrm>
        </p:spPr>
        <p:txBody>
          <a:bodyPr/>
          <a:lstStyle/>
          <a:p>
            <a:pPr>
              <a:lnSpc>
                <a:spcPct val="80000"/>
              </a:lnSpc>
              <a:buFontTx/>
              <a:buNone/>
            </a:pPr>
            <a:endParaRPr lang="en-US" sz="2000"/>
          </a:p>
          <a:p>
            <a:pPr>
              <a:lnSpc>
                <a:spcPct val="80000"/>
              </a:lnSpc>
              <a:buFontTx/>
              <a:buNone/>
            </a:pPr>
            <a:r>
              <a:rPr lang="en-US" sz="2000"/>
              <a:t>1.	In the event there is a negative decision made regarding the granting of tenure, that to a reasonable person was unreasonable, or violated, misinterpreted, or misapplied, any policy or procedure concerning the evaluation of a probationary (contract) employee, the effected contract employee shall have the right to grieve such negative decision in accordance with the provisions of Education Code section 87610.1.</a:t>
            </a:r>
          </a:p>
          <a:p>
            <a:pPr>
              <a:lnSpc>
                <a:spcPct val="80000"/>
              </a:lnSpc>
              <a:buFontTx/>
              <a:buNone/>
            </a:pPr>
            <a:r>
              <a:rPr lang="en-US" sz="2000"/>
              <a:t>2.	Allegations that the District in a decision to reappoint a probationary (contract) employee violated, misinterpreted, or misapplied any of its policies and procedures concerning the evaluation of probationary employees shall be classified and addressed as grievances in accordance with the provisions of Education Code section 87610.1.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4000"/>
              <a:t>RECONSIDERATION</a:t>
            </a:r>
            <a:br>
              <a:rPr lang="en-US" sz="4000"/>
            </a:br>
            <a:endParaRPr lang="en-US" sz="4000"/>
          </a:p>
        </p:txBody>
      </p:sp>
      <p:sp>
        <p:nvSpPr>
          <p:cNvPr id="23555" name="Rectangle 3"/>
          <p:cNvSpPr>
            <a:spLocks noGrp="1" noChangeArrowheads="1"/>
          </p:cNvSpPr>
          <p:nvPr>
            <p:ph idx="1"/>
          </p:nvPr>
        </p:nvSpPr>
        <p:spPr/>
        <p:txBody>
          <a:bodyPr/>
          <a:lstStyle/>
          <a:p>
            <a:pPr>
              <a:lnSpc>
                <a:spcPct val="80000"/>
              </a:lnSpc>
              <a:buFontTx/>
              <a:buNone/>
            </a:pPr>
            <a:r>
              <a:rPr lang="en-US" sz="2000"/>
              <a:t>	In the event the arbitrator rules that the District must reconsider its decision not to grant tenure, the arbitrator's decision and findings of fact shall be served upon the Board of Trustees President or Secretary, along with all evidence, exhibits, documents, and briefs which were provided to the arbitrator.  Either party may additionally submit written argument, stating why the Board of Trustees should or should not grant tenure to the employee and stating the reasons therefore.  Not later than 60 days after having been served the arbitrator's decision, the Board of Trustees shall determine upon reconsideration whether the decision not to grant tenure shall stand, or whether to grant tenure to the employee.  The decision of the Board of Trustees upon reconsideration shall be final in all respects and served on the employee.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AGENDA</a:t>
            </a:r>
          </a:p>
        </p:txBody>
      </p:sp>
      <p:sp>
        <p:nvSpPr>
          <p:cNvPr id="16387" name="Rectangle 3"/>
          <p:cNvSpPr>
            <a:spLocks noGrp="1" noChangeArrowheads="1"/>
          </p:cNvSpPr>
          <p:nvPr>
            <p:ph idx="1"/>
          </p:nvPr>
        </p:nvSpPr>
        <p:spPr>
          <a:noFill/>
        </p:spPr>
        <p:txBody>
          <a:bodyPr/>
          <a:lstStyle/>
          <a:p>
            <a:pPr marL="609600" indent="-609600">
              <a:lnSpc>
                <a:spcPct val="90000"/>
              </a:lnSpc>
              <a:buFontTx/>
              <a:buNone/>
            </a:pPr>
            <a:endParaRPr lang="en-US" sz="2800" dirty="0"/>
          </a:p>
          <a:p>
            <a:pPr marL="609600" indent="-609600">
              <a:lnSpc>
                <a:spcPct val="90000"/>
              </a:lnSpc>
            </a:pPr>
            <a:r>
              <a:rPr lang="en-US" sz="2800" dirty="0"/>
              <a:t>Review of Information Packet</a:t>
            </a:r>
          </a:p>
          <a:p>
            <a:pPr marL="609600" indent="-609600">
              <a:lnSpc>
                <a:spcPct val="90000"/>
              </a:lnSpc>
            </a:pPr>
            <a:r>
              <a:rPr lang="en-US" sz="2800" dirty="0"/>
              <a:t>Ground Rules</a:t>
            </a:r>
          </a:p>
          <a:p>
            <a:pPr marL="609600" indent="-609600">
              <a:lnSpc>
                <a:spcPct val="90000"/>
              </a:lnSpc>
            </a:pPr>
            <a:r>
              <a:rPr lang="en-US" sz="2800" dirty="0"/>
              <a:t>Purpose of Evaluation</a:t>
            </a:r>
          </a:p>
          <a:p>
            <a:pPr marL="609600" indent="-609600">
              <a:lnSpc>
                <a:spcPct val="90000"/>
              </a:lnSpc>
            </a:pPr>
            <a:r>
              <a:rPr lang="en-US" sz="2800" dirty="0"/>
              <a:t>Evaluation Procedures</a:t>
            </a:r>
          </a:p>
          <a:p>
            <a:pPr marL="609600" indent="-609600">
              <a:lnSpc>
                <a:spcPct val="90000"/>
              </a:lnSpc>
            </a:pPr>
            <a:r>
              <a:rPr lang="en-US" sz="2800" dirty="0"/>
              <a:t>Evaluation Criteria</a:t>
            </a:r>
          </a:p>
          <a:p>
            <a:pPr marL="609600" indent="-609600">
              <a:lnSpc>
                <a:spcPct val="90000"/>
              </a:lnSpc>
            </a:pPr>
            <a:r>
              <a:rPr lang="en-US" sz="2800" dirty="0"/>
              <a:t>Time </a:t>
            </a:r>
            <a:r>
              <a:rPr lang="en-US" sz="2800" dirty="0" smtClean="0"/>
              <a:t>Line</a:t>
            </a:r>
          </a:p>
          <a:p>
            <a:pPr marL="609600" indent="-609600">
              <a:lnSpc>
                <a:spcPct val="90000"/>
              </a:lnSpc>
            </a:pPr>
            <a:r>
              <a:rPr lang="en-US" sz="2800" smtClean="0"/>
              <a:t>Forms Review</a:t>
            </a:r>
            <a:endParaRPr lang="en-US" sz="2800" dirty="0"/>
          </a:p>
          <a:p>
            <a:pPr marL="609600" indent="-609600">
              <a:lnSpc>
                <a:spcPct val="90000"/>
              </a:lnSpc>
            </a:pPr>
            <a:r>
              <a:rPr lang="en-US" sz="2800" dirty="0" smtClean="0"/>
              <a:t>Q </a:t>
            </a:r>
            <a:r>
              <a:rPr lang="en-US" sz="2800" dirty="0"/>
              <a:t>&amp; A</a:t>
            </a:r>
          </a:p>
          <a:p>
            <a:pPr marL="609600" indent="-609600">
              <a:lnSpc>
                <a:spcPct val="90000"/>
              </a:lnSpc>
            </a:pP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r>
              <a:rPr lang="en-US"/>
              <a:t>GROUND RULES</a:t>
            </a:r>
          </a:p>
        </p:txBody>
      </p:sp>
      <p:sp>
        <p:nvSpPr>
          <p:cNvPr id="17413" name="Rectangle 5"/>
          <p:cNvSpPr>
            <a:spLocks noGrp="1" noChangeArrowheads="1"/>
          </p:cNvSpPr>
          <p:nvPr>
            <p:ph idx="1"/>
          </p:nvPr>
        </p:nvSpPr>
        <p:spPr>
          <a:xfrm>
            <a:off x="457200" y="1447800"/>
            <a:ext cx="8229600" cy="4906963"/>
          </a:xfrm>
        </p:spPr>
        <p:txBody>
          <a:bodyPr/>
          <a:lstStyle/>
          <a:p>
            <a:pPr marL="609600" indent="-609600">
              <a:buFontTx/>
              <a:buNone/>
            </a:pPr>
            <a:r>
              <a:rPr lang="en-US"/>
              <a:t>1.  </a:t>
            </a:r>
            <a:r>
              <a:rPr lang="en-US" sz="2800"/>
              <a:t>Confidentiality is to be maintained</a:t>
            </a:r>
          </a:p>
          <a:p>
            <a:pPr marL="609600" indent="-609600">
              <a:buFontTx/>
              <a:buNone/>
            </a:pPr>
            <a:r>
              <a:rPr lang="en-US" sz="2800"/>
              <a:t>	throughout the evaluation process.</a:t>
            </a:r>
          </a:p>
          <a:p>
            <a:pPr marL="609600" indent="-609600">
              <a:buFontTx/>
              <a:buAutoNum type="arabicPeriod" startAt="2"/>
            </a:pPr>
            <a:r>
              <a:rPr lang="en-US" sz="2800"/>
              <a:t>Evaluation is a constructive process designed to develop instructors.</a:t>
            </a:r>
          </a:p>
          <a:p>
            <a:pPr marL="609600" indent="-609600">
              <a:buFontTx/>
              <a:buAutoNum type="arabicPeriod" startAt="2"/>
            </a:pPr>
            <a:r>
              <a:rPr lang="en-US" sz="2800"/>
              <a:t>The process is to be of value to the faculty member being evaluated.</a:t>
            </a:r>
          </a:p>
          <a:p>
            <a:pPr marL="609600" indent="-609600">
              <a:buFontTx/>
              <a:buAutoNum type="arabicPeriod" startAt="2"/>
            </a:pPr>
            <a:r>
              <a:rPr lang="en-US" sz="2800"/>
              <a:t>The time line will be adhered to.</a:t>
            </a:r>
          </a:p>
          <a:p>
            <a:pPr marL="609600" indent="-609600">
              <a:buFontTx/>
              <a:buNone/>
            </a:pPr>
            <a:endParaRPr lang="en-US" sz="2800"/>
          </a:p>
          <a:p>
            <a:pPr marL="609600" indent="-609600">
              <a:buFontTx/>
              <a:buNone/>
            </a:pPr>
            <a:endParaRPr lang="en-US" sz="2800"/>
          </a:p>
          <a:p>
            <a:pPr marL="609600" indent="-609600">
              <a:buFontTx/>
              <a:buNone/>
            </a:pPr>
            <a:endParaRPr lang="en-US"/>
          </a:p>
          <a:p>
            <a:pPr marL="609600" indent="-609600">
              <a:buFontTx/>
              <a:buNone/>
            </a:pPr>
            <a:endParaRPr lang="en-US"/>
          </a:p>
          <a:p>
            <a:pPr marL="609600" indent="-609600">
              <a:buFontTx/>
              <a:buNone/>
            </a:pPr>
            <a:endParaRPr lang="en-US"/>
          </a:p>
          <a:p>
            <a:pPr marL="609600" indent="-609600">
              <a:buFontTx/>
              <a:buNone/>
            </a:pP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4638"/>
            <a:ext cx="8229600" cy="1554162"/>
          </a:xfrm>
        </p:spPr>
        <p:txBody>
          <a:bodyPr>
            <a:normAutofit fontScale="90000"/>
          </a:bodyPr>
          <a:lstStyle/>
          <a:p>
            <a:r>
              <a:rPr lang="en-US" sz="4000" b="1"/>
              <a:t/>
            </a:r>
            <a:br>
              <a:rPr lang="en-US" sz="4000" b="1"/>
            </a:br>
            <a:r>
              <a:rPr lang="en-US" sz="4000" b="1"/>
              <a:t/>
            </a:r>
            <a:br>
              <a:rPr lang="en-US" sz="4000" b="1"/>
            </a:br>
            <a:r>
              <a:rPr lang="en-US" b="1"/>
              <a:t>READ YOUR CONTRACT</a:t>
            </a:r>
            <a:r>
              <a:rPr lang="en-US" sz="4000" b="1"/>
              <a:t/>
            </a:r>
            <a:br>
              <a:rPr lang="en-US" sz="4000" b="1"/>
            </a:br>
            <a:endParaRPr lang="en-US" sz="4000" b="1"/>
          </a:p>
        </p:txBody>
      </p:sp>
      <p:sp>
        <p:nvSpPr>
          <p:cNvPr id="34819" name="Rectangle 3"/>
          <p:cNvSpPr>
            <a:spLocks noGrp="1" noChangeArrowheads="1"/>
          </p:cNvSpPr>
          <p:nvPr>
            <p:ph idx="1"/>
          </p:nvPr>
        </p:nvSpPr>
        <p:spPr>
          <a:xfrm>
            <a:off x="457200" y="2362200"/>
            <a:ext cx="8229600" cy="3763963"/>
          </a:xfrm>
        </p:spPr>
        <p:txBody>
          <a:bodyPr/>
          <a:lstStyle/>
          <a:p>
            <a:pPr algn="ctr">
              <a:buFontTx/>
              <a:buNone/>
            </a:pPr>
            <a:r>
              <a:rPr lang="en-US" b="1"/>
              <a:t>ARTICLE XIII, Section 1, A through 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normAutofit fontScale="90000"/>
          </a:bodyPr>
          <a:lstStyle/>
          <a:p>
            <a:r>
              <a:rPr lang="en-US" sz="4000"/>
              <a:t>PURPOSE OF THE TENURE REVIEW PROCESS EVALUATION</a:t>
            </a:r>
          </a:p>
        </p:txBody>
      </p:sp>
      <p:sp>
        <p:nvSpPr>
          <p:cNvPr id="2051" name="Rectangle 3"/>
          <p:cNvSpPr>
            <a:spLocks noGrp="1" noChangeArrowheads="1"/>
          </p:cNvSpPr>
          <p:nvPr>
            <p:ph type="body" idx="4294967295"/>
          </p:nvPr>
        </p:nvSpPr>
        <p:spPr>
          <a:xfrm>
            <a:off x="914400" y="1600200"/>
            <a:ext cx="8229600" cy="4525963"/>
          </a:xfrm>
        </p:spPr>
        <p:txBody>
          <a:bodyPr/>
          <a:lstStyle/>
          <a:p>
            <a:pPr marL="381000" indent="-381000">
              <a:lnSpc>
                <a:spcPct val="80000"/>
              </a:lnSpc>
            </a:pPr>
            <a:r>
              <a:rPr lang="en-US" sz="2000"/>
              <a:t>Four-year tenure review process designed to</a:t>
            </a:r>
          </a:p>
          <a:p>
            <a:pPr marL="381000" indent="-381000">
              <a:lnSpc>
                <a:spcPct val="80000"/>
              </a:lnSpc>
            </a:pPr>
            <a:endParaRPr lang="en-US" sz="2000"/>
          </a:p>
          <a:p>
            <a:pPr marL="800100" lvl="1" indent="-342900">
              <a:lnSpc>
                <a:spcPct val="80000"/>
              </a:lnSpc>
            </a:pPr>
            <a:r>
              <a:rPr lang="en-US" sz="2000"/>
              <a:t>ensure that students have access to the most knowledgeable, talented, creative, and student-oriented faculty available;</a:t>
            </a:r>
          </a:p>
          <a:p>
            <a:pPr marL="800100" lvl="1" indent="-342900">
              <a:lnSpc>
                <a:spcPct val="80000"/>
              </a:lnSpc>
            </a:pPr>
            <a:r>
              <a:rPr lang="en-US" sz="2000"/>
              <a:t>provide sufficient time for certificated contract employees to understand the expectations for tenure, to continue developing skills and acquiring experience to participate successfully in the educational process;</a:t>
            </a:r>
          </a:p>
          <a:p>
            <a:pPr marL="800100" lvl="1" indent="-342900">
              <a:lnSpc>
                <a:spcPct val="80000"/>
              </a:lnSpc>
            </a:pPr>
            <a:r>
              <a:rPr lang="en-US" sz="2000"/>
              <a:t>use the District's and other resources for professional growth;</a:t>
            </a:r>
          </a:p>
          <a:p>
            <a:pPr marL="800100" lvl="1" indent="-342900">
              <a:lnSpc>
                <a:spcPct val="80000"/>
              </a:lnSpc>
            </a:pPr>
            <a:r>
              <a:rPr lang="en-US" sz="2000"/>
              <a:t>promote professionalism, enhance academic growth; and</a:t>
            </a:r>
          </a:p>
          <a:p>
            <a:pPr marL="800100" lvl="1" indent="-342900">
              <a:lnSpc>
                <a:spcPct val="80000"/>
              </a:lnSpc>
            </a:pPr>
            <a:r>
              <a:rPr lang="en-US" sz="2000"/>
              <a:t>evaluate contract employees relative to continued employment consideration by providing a useful assessment of performance, using clear evaluation criteria</a:t>
            </a:r>
            <a:r>
              <a:rPr lang="en-US" sz="180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4294967295"/>
          </p:nvPr>
        </p:nvSpPr>
        <p:spPr>
          <a:xfrm>
            <a:off x="0" y="457200"/>
            <a:ext cx="8077200" cy="6019800"/>
          </a:xfrm>
        </p:spPr>
        <p:txBody>
          <a:bodyPr>
            <a:normAutofit/>
          </a:bodyPr>
          <a:lstStyle/>
          <a:p>
            <a:pPr marL="457200" indent="-457200" algn="ctr">
              <a:buFontTx/>
              <a:buNone/>
            </a:pPr>
            <a:r>
              <a:rPr lang="en-US"/>
              <a:t>PROCEDURES</a:t>
            </a:r>
          </a:p>
          <a:p>
            <a:pPr marL="838200" lvl="1" indent="-381000">
              <a:buFontTx/>
              <a:buAutoNum type="arabicPeriod"/>
            </a:pPr>
            <a:r>
              <a:rPr lang="en-US" sz="1800"/>
              <a:t>Contract provisions for the evaluation of the contract certificated faculty shall be clarified for tenured faculty and supervisors early in the college year by District and Federation representatives.</a:t>
            </a:r>
          </a:p>
          <a:p>
            <a:pPr marL="838200" lvl="1" indent="-381000">
              <a:buFontTx/>
              <a:buAutoNum type="arabicPeriod"/>
            </a:pPr>
            <a:r>
              <a:rPr lang="en-US" sz="1800"/>
              <a:t>The contract employee's evaluation committee shall consist of three (3) members, including two tenured department members (from contract employee's discipline, whenever possible) and the immediate supervisor (or his/her representative).  If the department of the contract employee does not have two tenured faculty, division members may be used.  Faculty members shall be drawn randomly by the department chair from the discipline/department pool of volunteers.  At a department's discretion, the department chair may serve regularly as one of two faculty members on the committee. Except for persons who are in a need-to-know position, the evaluation process shall be confidential to extent provided by law. An evaluation committee member may be removed from the committee by the District for a breach of confidentiality or a material breach of the contractual obligations of a committee member</a:t>
            </a:r>
            <a:r>
              <a:rPr lang="en-US" sz="200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4294967295"/>
          </p:nvPr>
        </p:nvSpPr>
        <p:spPr>
          <a:xfrm>
            <a:off x="0" y="228600"/>
            <a:ext cx="8229600" cy="5973763"/>
          </a:xfrm>
        </p:spPr>
        <p:txBody>
          <a:bodyPr>
            <a:normAutofit/>
          </a:bodyPr>
          <a:lstStyle/>
          <a:p>
            <a:pPr marL="990600" lvl="1" indent="-533400">
              <a:lnSpc>
                <a:spcPct val="80000"/>
              </a:lnSpc>
              <a:buFontTx/>
              <a:buAutoNum type="arabicPeriod" startAt="3"/>
            </a:pPr>
            <a:r>
              <a:rPr lang="en-US" sz="1800"/>
              <a:t>The immediate supervisor shall schedule all committee meetings, retain evaluation-related paperwork in his/her office, and make sure that all contractual time lines are followed.</a:t>
            </a:r>
          </a:p>
          <a:p>
            <a:pPr marL="990600" lvl="1" indent="-533400">
              <a:lnSpc>
                <a:spcPct val="80000"/>
              </a:lnSpc>
              <a:buFontTx/>
              <a:buNone/>
            </a:pPr>
            <a:r>
              <a:rPr lang="en-US" sz="1800"/>
              <a:t>4.	The following steps will occur in the evaluation process</a:t>
            </a:r>
            <a:r>
              <a:rPr lang="en-US" sz="2000"/>
              <a:t>:</a:t>
            </a:r>
          </a:p>
          <a:p>
            <a:pPr marL="1371600" lvl="2" indent="-457200">
              <a:lnSpc>
                <a:spcPct val="80000"/>
              </a:lnSpc>
              <a:buFontTx/>
              <a:buNone/>
            </a:pPr>
            <a:r>
              <a:rPr lang="en-US" sz="1800"/>
              <a:t>a.	The evaluation committee shall meet to review evaluation regulations and time lines.</a:t>
            </a:r>
          </a:p>
          <a:p>
            <a:pPr marL="1371600" lvl="2" indent="-457200">
              <a:lnSpc>
                <a:spcPct val="80000"/>
              </a:lnSpc>
              <a:buFontTx/>
              <a:buNone/>
            </a:pPr>
            <a:r>
              <a:rPr lang="en-US" sz="1800"/>
              <a:t>b.	The contract employee meets with his/her evaluation committee to review the evaluation criteria, evaluation process and procedures, and time lines.  The contract employee shall be responsible to review the duties and responsibilities for his/her position and, if applicable, the course outlines for that position.</a:t>
            </a:r>
          </a:p>
          <a:p>
            <a:pPr marL="1371600" lvl="2" indent="-457200">
              <a:lnSpc>
                <a:spcPct val="80000"/>
              </a:lnSpc>
              <a:buFontTx/>
              <a:buAutoNum type="alphaLcPeriod" startAt="3"/>
            </a:pPr>
            <a:r>
              <a:rPr lang="en-US" sz="1800"/>
              <a:t>First- and second-contract employees will receive a minimum of one (1) classroom visitation (or other appropriate observation for other than classroom instructors) from each member of his/her evaluation committee.  The person being evaluated shall be given at least twenty-four (24) hours notice of an intended visitation listing the specific (class) section to be visited where appropriate.  The contract employee shall provide the observer a brief (instructional) plan prior to the visitation.</a:t>
            </a:r>
          </a:p>
          <a:p>
            <a:pPr marL="1371600" lvl="2" indent="-457200">
              <a:lnSpc>
                <a:spcPct val="80000"/>
              </a:lnSpc>
              <a:buFontTx/>
              <a:buAutoNum type="alphaLcPeriod" startAt="3"/>
            </a:pPr>
            <a:r>
              <a:rPr lang="en-US" sz="1800"/>
              <a:t>Third-contract employees shall receive a minimum of two (2) classroom visitations over this evaluation period. Committee members need not give prior notice of any intended visitation/observation.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4294967295"/>
          </p:nvPr>
        </p:nvSpPr>
        <p:spPr>
          <a:xfrm>
            <a:off x="0" y="609600"/>
            <a:ext cx="8229600" cy="5516563"/>
          </a:xfrm>
        </p:spPr>
        <p:txBody>
          <a:bodyPr/>
          <a:lstStyle/>
          <a:p>
            <a:pPr lvl="2">
              <a:buFontTx/>
              <a:buNone/>
              <a:tabLst>
                <a:tab pos="1257300" algn="l"/>
              </a:tabLst>
            </a:pPr>
            <a:r>
              <a:rPr lang="en-US" sz="2000"/>
              <a:t>e</a:t>
            </a:r>
            <a:r>
              <a:rPr lang="en-US" sz="2800"/>
              <a:t>.</a:t>
            </a:r>
            <a:r>
              <a:rPr lang="en-US"/>
              <a:t>	 </a:t>
            </a:r>
            <a:r>
              <a:rPr lang="en-US" sz="1800"/>
              <a:t>A committee member(s) shall administer a standard District evaluation questionnaire to students in at least one class of each of the contract employee's preparations.  The questionnaire shall be administered at the end of the class session, allowing students a minimum of fifteen minutes to complete the form.  The contract employee shall not be present at the time.  (In the event the contract employee has a non-teaching assignment, the student questionnaire shall be administered to an appropriate number of students associated with the individual's assignment.)</a:t>
            </a:r>
          </a:p>
          <a:p>
            <a:pPr lvl="2">
              <a:buFontTx/>
              <a:buNone/>
              <a:tabLst>
                <a:tab pos="1257300" algn="l"/>
              </a:tabLst>
            </a:pPr>
            <a:r>
              <a:rPr lang="en-US"/>
              <a:t>	</a:t>
            </a:r>
            <a:r>
              <a:rPr lang="en-US" sz="1800"/>
              <a:t>All student questionnaire results shall be made available to the evaluation committee and the contract employee.  Should the results of the questionnaire raise serious concerns regarding the contract employee, committee members may solicit verbal comments from students as part of the evaluation process.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4294967295"/>
          </p:nvPr>
        </p:nvSpPr>
        <p:spPr>
          <a:xfrm>
            <a:off x="0" y="381000"/>
            <a:ext cx="8229600" cy="6248400"/>
          </a:xfrm>
        </p:spPr>
        <p:txBody>
          <a:bodyPr>
            <a:normAutofit/>
          </a:bodyPr>
          <a:lstStyle/>
          <a:p>
            <a:pPr marL="990600" lvl="1" indent="-533400">
              <a:lnSpc>
                <a:spcPct val="90000"/>
              </a:lnSpc>
              <a:buFontTx/>
              <a:buNone/>
            </a:pPr>
            <a:r>
              <a:rPr lang="en-US" sz="2000"/>
              <a:t>f.	</a:t>
            </a:r>
            <a:r>
              <a:rPr lang="en-US" sz="1800"/>
              <a:t>The committee shall meet to consider all evaluation input ("See Other Evaluation Procedures"), decide on a recommendation regarding subsequent employment status, and if appropriate, devise a plan for instructional or professional improvement.</a:t>
            </a:r>
          </a:p>
          <a:p>
            <a:pPr marL="990600" lvl="1" indent="-533400">
              <a:lnSpc>
                <a:spcPct val="90000"/>
              </a:lnSpc>
              <a:buFontTx/>
              <a:buAutoNum type="alphaLcPeriod" startAt="7"/>
            </a:pPr>
            <a:r>
              <a:rPr lang="en-US" sz="1800"/>
              <a:t>The committee meets with the contract employee to discuss the evaluation results, the employment recommendation, and, if appropriate, the plan for improvement to be monitored by the members of the committee.  The contract employee may offer his/her own additional performance assessment.</a:t>
            </a:r>
          </a:p>
          <a:p>
            <a:pPr marL="990600" lvl="1" indent="-533400">
              <a:lnSpc>
                <a:spcPct val="90000"/>
              </a:lnSpc>
              <a:buFontTx/>
              <a:buAutoNum type="alphaLcPeriod" startAt="7"/>
            </a:pPr>
            <a:r>
              <a:rPr lang="en-US" sz="1800"/>
              <a:t>A written employment recommendation (based upon the evaluation criteria), along with all pertinent documentation, shall be submitted by the committee to the president of the college through the vice president of instruction or vice president of student services.</a:t>
            </a:r>
          </a:p>
          <a:p>
            <a:pPr marL="990600" lvl="1" indent="-533400">
              <a:lnSpc>
                <a:spcPct val="90000"/>
              </a:lnSpc>
              <a:buFontTx/>
              <a:buNone/>
            </a:pPr>
            <a:r>
              <a:rPr lang="en-US" sz="1800"/>
              <a:t>i.	The college president shall make a recommendation to the chancellor and to the Board of Trustees.  However, if the college president does not concur with the evaluation committee's recommendation, he or she will meet with the committee to discuss differences.  If the meeting does not produce a concurrence of opinion, both the president's and the committee's recommendation shall be forwarded to the chancellor and Board of Trustees</a:t>
            </a:r>
            <a:r>
              <a:rPr lang="en-US" sz="2000"/>
              <a:t>, with </a:t>
            </a:r>
            <a:r>
              <a:rPr lang="en-US" sz="1800"/>
              <a:t>pertinent documentation provided.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665</TotalTime>
  <Words>728</Words>
  <Application>Microsoft Office PowerPoint</Application>
  <PresentationFormat>On-screen Show (4:3)</PresentationFormat>
  <Paragraphs>91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Contract Faculty Evaluations</vt:lpstr>
      <vt:lpstr>AGENDA</vt:lpstr>
      <vt:lpstr>GROUND RULES</vt:lpstr>
      <vt:lpstr>  READ YOUR CONTRACT </vt:lpstr>
      <vt:lpstr>PURPOSE OF THE TENURE REVIEW PROCESS EVALUATION</vt:lpstr>
      <vt:lpstr>Slide 6</vt:lpstr>
      <vt:lpstr>Slide 7</vt:lpstr>
      <vt:lpstr>Slide 8</vt:lpstr>
      <vt:lpstr>Slide 9</vt:lpstr>
      <vt:lpstr>Slide 10</vt:lpstr>
      <vt:lpstr>Evaluation Time Line for First or Second Contract Employees</vt:lpstr>
      <vt:lpstr>Slide 12</vt:lpstr>
      <vt:lpstr>Slide 13</vt:lpstr>
      <vt:lpstr>RIGHT TO GRIEVE</vt:lpstr>
      <vt:lpstr>RECONSIDERATION </vt:lpstr>
    </vt:vector>
  </TitlesOfParts>
  <Company>Fresno City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 XIII  FACULTY CONDITIONS </dc:title>
  <dc:creator>ac001</dc:creator>
  <cp:lastModifiedBy>st002x</cp:lastModifiedBy>
  <cp:revision>64</cp:revision>
  <dcterms:created xsi:type="dcterms:W3CDTF">2004-08-23T19:57:57Z</dcterms:created>
  <dcterms:modified xsi:type="dcterms:W3CDTF">2011-02-28T21:44:03Z</dcterms:modified>
</cp:coreProperties>
</file>