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handoutMasterIdLst>
    <p:handoutMasterId r:id="rId26"/>
  </p:handoutMasterIdLst>
  <p:sldIdLst>
    <p:sldId id="256" r:id="rId2"/>
    <p:sldId id="257" r:id="rId3"/>
    <p:sldId id="258" r:id="rId4"/>
    <p:sldId id="259" r:id="rId5"/>
    <p:sldId id="260" r:id="rId6"/>
    <p:sldId id="265" r:id="rId7"/>
    <p:sldId id="266" r:id="rId8"/>
    <p:sldId id="267" r:id="rId9"/>
    <p:sldId id="261" r:id="rId10"/>
    <p:sldId id="278" r:id="rId11"/>
    <p:sldId id="279" r:id="rId12"/>
    <p:sldId id="262" r:id="rId13"/>
    <p:sldId id="264" r:id="rId14"/>
    <p:sldId id="268" r:id="rId15"/>
    <p:sldId id="269" r:id="rId16"/>
    <p:sldId id="270" r:id="rId17"/>
    <p:sldId id="271" r:id="rId18"/>
    <p:sldId id="272" r:id="rId19"/>
    <p:sldId id="273" r:id="rId20"/>
    <p:sldId id="274" r:id="rId21"/>
    <p:sldId id="275" r:id="rId22"/>
    <p:sldId id="276" r:id="rId23"/>
    <p:sldId id="277" r:id="rId24"/>
    <p:sldId id="263" r:id="rId25"/>
  </p:sldIdLst>
  <p:sldSz cx="9144000" cy="6858000" type="screen4x3"/>
  <p:notesSz cx="6858000" cy="9296400"/>
  <p:defaultTextStyle>
    <a:defPPr>
      <a:defRPr lang="en-US"/>
    </a:defPPr>
    <a:lvl1pPr algn="l" rtl="0" eaLnBrk="0" fontAlgn="base" hangingPunct="0">
      <a:spcBef>
        <a:spcPct val="0"/>
      </a:spcBef>
      <a:spcAft>
        <a:spcPct val="0"/>
      </a:spcAft>
      <a:defRPr sz="20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0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0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Garamond" pitchFamily="18" charset="0"/>
        <a:ea typeface="+mn-ea"/>
        <a:cs typeface="+mn-cs"/>
      </a:defRPr>
    </a:lvl5pPr>
    <a:lvl6pPr marL="2286000" algn="l" defTabSz="914400" rtl="0" eaLnBrk="1" latinLnBrk="0" hangingPunct="1">
      <a:defRPr sz="2000" kern="1200">
        <a:solidFill>
          <a:schemeClr val="tx1"/>
        </a:solidFill>
        <a:latin typeface="Garamond" pitchFamily="18" charset="0"/>
        <a:ea typeface="+mn-ea"/>
        <a:cs typeface="+mn-cs"/>
      </a:defRPr>
    </a:lvl6pPr>
    <a:lvl7pPr marL="2743200" algn="l" defTabSz="914400" rtl="0" eaLnBrk="1" latinLnBrk="0" hangingPunct="1">
      <a:defRPr sz="2000" kern="1200">
        <a:solidFill>
          <a:schemeClr val="tx1"/>
        </a:solidFill>
        <a:latin typeface="Garamond" pitchFamily="18" charset="0"/>
        <a:ea typeface="+mn-ea"/>
        <a:cs typeface="+mn-cs"/>
      </a:defRPr>
    </a:lvl7pPr>
    <a:lvl8pPr marL="3200400" algn="l" defTabSz="914400" rtl="0" eaLnBrk="1" latinLnBrk="0" hangingPunct="1">
      <a:defRPr sz="2000" kern="1200">
        <a:solidFill>
          <a:schemeClr val="tx1"/>
        </a:solidFill>
        <a:latin typeface="Garamond" pitchFamily="18" charset="0"/>
        <a:ea typeface="+mn-ea"/>
        <a:cs typeface="+mn-cs"/>
      </a:defRPr>
    </a:lvl8pPr>
    <a:lvl9pPr marL="3657600" algn="l" defTabSz="914400" rtl="0" eaLnBrk="1" latinLnBrk="0" hangingPunct="1">
      <a:defRPr sz="20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CC"/>
    <a:srgbClr val="FFFF00"/>
    <a:srgbClr val="FFFF66"/>
    <a:srgbClr val="000000"/>
    <a:srgbClr val="CCFFCC"/>
    <a:srgbClr val="006600"/>
    <a:srgbClr val="FFCCCC"/>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40" autoAdjust="0"/>
    <p:restoredTop sz="94660" autoAdjust="0"/>
  </p:normalViewPr>
  <p:slideViewPr>
    <p:cSldViewPr>
      <p:cViewPr varScale="1">
        <p:scale>
          <a:sx n="63" d="100"/>
          <a:sy n="63" d="100"/>
        </p:scale>
        <p:origin x="-126"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E93CDA7D-61DB-4056-8089-7A7BF9F6B327}" type="datetimeFigureOut">
              <a:rPr lang="en-US" smtClean="0"/>
              <a:t>10/2/2011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8D068C90-5A92-467A-9947-5BD0276690BC}"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4034" name="Group 2"/>
          <p:cNvGrpSpPr>
            <a:grpSpLocks/>
          </p:cNvGrpSpPr>
          <p:nvPr/>
        </p:nvGrpSpPr>
        <p:grpSpPr bwMode="auto">
          <a:xfrm>
            <a:off x="0" y="2438400"/>
            <a:ext cx="9144000" cy="4046538"/>
            <a:chOff x="0" y="1536"/>
            <a:chExt cx="5760" cy="2549"/>
          </a:xfrm>
        </p:grpSpPr>
        <p:sp>
          <p:nvSpPr>
            <p:cNvPr id="4403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endParaRPr lang="en-US"/>
            </a:p>
          </p:txBody>
        </p:sp>
        <p:sp>
          <p:nvSpPr>
            <p:cNvPr id="4403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n-US"/>
            </a:p>
          </p:txBody>
        </p:sp>
        <p:sp>
          <p:nvSpPr>
            <p:cNvPr id="4403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n-US"/>
            </a:p>
          </p:txBody>
        </p:sp>
        <p:sp>
          <p:nvSpPr>
            <p:cNvPr id="4403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4403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endParaRPr lang="en-US"/>
            </a:p>
          </p:txBody>
        </p:sp>
        <p:sp>
          <p:nvSpPr>
            <p:cNvPr id="4404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endParaRPr lang="en-US"/>
            </a:p>
          </p:txBody>
        </p:sp>
        <p:sp>
          <p:nvSpPr>
            <p:cNvPr id="4404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endParaRPr lang="en-US"/>
            </a:p>
          </p:txBody>
        </p:sp>
        <p:sp>
          <p:nvSpPr>
            <p:cNvPr id="4404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endParaRPr lang="en-US"/>
            </a:p>
          </p:txBody>
        </p:sp>
        <p:sp>
          <p:nvSpPr>
            <p:cNvPr id="4404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endParaRPr lang="en-US"/>
            </a:p>
          </p:txBody>
        </p:sp>
        <p:sp>
          <p:nvSpPr>
            <p:cNvPr id="4404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4404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endParaRPr lang="en-US"/>
            </a:p>
          </p:txBody>
        </p:sp>
        <p:sp>
          <p:nvSpPr>
            <p:cNvPr id="4404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4404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4404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4404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n-US"/>
            </a:p>
          </p:txBody>
        </p:sp>
      </p:grpSp>
      <p:sp>
        <p:nvSpPr>
          <p:cNvPr id="44050"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44051"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4052" name="Rectangle 20"/>
          <p:cNvSpPr>
            <a:spLocks noGrp="1" noChangeArrowheads="1"/>
          </p:cNvSpPr>
          <p:nvPr>
            <p:ph type="dt" sz="quarter" idx="2"/>
          </p:nvPr>
        </p:nvSpPr>
        <p:spPr/>
        <p:txBody>
          <a:bodyPr/>
          <a:lstStyle>
            <a:lvl1pPr>
              <a:defRPr/>
            </a:lvl1pPr>
          </a:lstStyle>
          <a:p>
            <a:endParaRPr lang="en-US"/>
          </a:p>
        </p:txBody>
      </p:sp>
      <p:sp>
        <p:nvSpPr>
          <p:cNvPr id="44053" name="Rectangle 21"/>
          <p:cNvSpPr>
            <a:spLocks noGrp="1" noChangeArrowheads="1"/>
          </p:cNvSpPr>
          <p:nvPr>
            <p:ph type="ftr" sz="quarter" idx="3"/>
          </p:nvPr>
        </p:nvSpPr>
        <p:spPr/>
        <p:txBody>
          <a:bodyPr/>
          <a:lstStyle>
            <a:lvl1pPr>
              <a:defRPr/>
            </a:lvl1pPr>
          </a:lstStyle>
          <a:p>
            <a:endParaRPr lang="en-US"/>
          </a:p>
        </p:txBody>
      </p:sp>
      <p:sp>
        <p:nvSpPr>
          <p:cNvPr id="44054" name="Rectangle 22"/>
          <p:cNvSpPr>
            <a:spLocks noGrp="1" noChangeArrowheads="1"/>
          </p:cNvSpPr>
          <p:nvPr>
            <p:ph type="sldNum" sz="quarter" idx="4"/>
          </p:nvPr>
        </p:nvSpPr>
        <p:spPr/>
        <p:txBody>
          <a:bodyPr/>
          <a:lstStyle>
            <a:lvl1pPr>
              <a:defRPr/>
            </a:lvl1pPr>
          </a:lstStyle>
          <a:p>
            <a:fld id="{315C37B1-832E-445A-8A86-8B02B9367154}"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9D1C50-4C57-4ABB-B6DA-BB421664FB6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33A6B5-1DD3-46F3-BE87-6E798D746BB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7C6D573-338E-4B6E-9E95-EBCE8AE4A97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8400"/>
            <a:ext cx="21336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2133600" cy="457200"/>
          </a:xfrm>
        </p:spPr>
        <p:txBody>
          <a:bodyPr/>
          <a:lstStyle>
            <a:lvl1pPr>
              <a:defRPr/>
            </a:lvl1pPr>
          </a:lstStyle>
          <a:p>
            <a:fld id="{156B25F4-C4C8-4E70-968A-C7D16EDA3BF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95800"/>
          </a:xfrm>
        </p:spPr>
        <p:txBody>
          <a:bodyPr/>
          <a:lstStyle/>
          <a:p>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97A3435-059D-4565-8957-848E63347BD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1BF9EB14-3852-4DCC-9703-CBF6B77B7D2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523DB6-A12A-4EC7-9C16-7E65DE8D716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DED52A-6378-460D-8677-2632D8EC659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0F6E08-9185-4786-B101-7DD0281B784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AF77D40-D4B5-45D1-B762-E09A0AA5CF5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C56A451-B2D9-4E68-A3B2-139E6AC1AD3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219518A-0B75-401B-901E-C968DCC091B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EB65D5-6108-4077-95AF-D837B5DDFBA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4C39BF-9590-4BB5-A631-ECA771AAE51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CC"/>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grpSp>
        <p:nvGrpSpPr>
          <p:cNvPr id="43010" name="Group 2"/>
          <p:cNvGrpSpPr>
            <a:grpSpLocks/>
          </p:cNvGrpSpPr>
          <p:nvPr/>
        </p:nvGrpSpPr>
        <p:grpSpPr bwMode="auto">
          <a:xfrm>
            <a:off x="0" y="2438400"/>
            <a:ext cx="9144000" cy="4046538"/>
            <a:chOff x="0" y="1536"/>
            <a:chExt cx="5760" cy="2549"/>
          </a:xfrm>
        </p:grpSpPr>
        <p:sp>
          <p:nvSpPr>
            <p:cNvPr id="43011"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endParaRPr lang="en-US"/>
            </a:p>
          </p:txBody>
        </p:sp>
        <p:sp>
          <p:nvSpPr>
            <p:cNvPr id="43012"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n-US"/>
            </a:p>
          </p:txBody>
        </p:sp>
        <p:sp>
          <p:nvSpPr>
            <p:cNvPr id="43013"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n-US"/>
            </a:p>
          </p:txBody>
        </p:sp>
        <p:sp>
          <p:nvSpPr>
            <p:cNvPr id="43014"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43015"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endParaRPr lang="en-US"/>
            </a:p>
          </p:txBody>
        </p:sp>
        <p:sp>
          <p:nvSpPr>
            <p:cNvPr id="43016"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endParaRPr lang="en-US"/>
            </a:p>
          </p:txBody>
        </p:sp>
        <p:sp>
          <p:nvSpPr>
            <p:cNvPr id="43017"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endParaRPr lang="en-US"/>
            </a:p>
          </p:txBody>
        </p:sp>
        <p:sp>
          <p:nvSpPr>
            <p:cNvPr id="43018"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endParaRPr lang="en-US"/>
            </a:p>
          </p:txBody>
        </p:sp>
        <p:sp>
          <p:nvSpPr>
            <p:cNvPr id="43019"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endParaRPr lang="en-US"/>
            </a:p>
          </p:txBody>
        </p:sp>
        <p:sp>
          <p:nvSpPr>
            <p:cNvPr id="43020"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43021"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endParaRPr lang="en-US"/>
            </a:p>
          </p:txBody>
        </p:sp>
        <p:sp>
          <p:nvSpPr>
            <p:cNvPr id="43022"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43023"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43024"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43025"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n-US"/>
            </a:p>
          </p:txBody>
        </p:sp>
      </p:grpSp>
      <p:sp>
        <p:nvSpPr>
          <p:cNvPr id="43026"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3027"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43028"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43029"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E78E6A9-F70B-44C4-AB8B-1634063C86C3}" type="slidenum">
              <a:rPr lang="en-US"/>
              <a:pPr/>
              <a:t>‹#›</a:t>
            </a:fld>
            <a:endParaRPr lang="en-US"/>
          </a:p>
        </p:txBody>
      </p:sp>
      <p:sp>
        <p:nvSpPr>
          <p:cNvPr id="43030"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residentschallenge.org/the_challenge/active_lifestyle_rules.aspx"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accent2"/>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447800"/>
            <a:ext cx="7772400" cy="1828800"/>
          </a:xfrm>
        </p:spPr>
        <p:txBody>
          <a:bodyPr/>
          <a:lstStyle/>
          <a:p>
            <a:r>
              <a:rPr lang="en-US">
                <a:solidFill>
                  <a:schemeClr val="hlink"/>
                </a:solidFill>
                <a:effectLst>
                  <a:outerShdw blurRad="38100" dist="38100" dir="2700000" algn="tl">
                    <a:srgbClr val="FFFFFF"/>
                  </a:outerShdw>
                </a:effectLst>
                <a:latin typeface="Arial" charset="0"/>
              </a:rPr>
              <a:t>Reedley College Health Services</a:t>
            </a:r>
          </a:p>
        </p:txBody>
      </p:sp>
      <p:sp>
        <p:nvSpPr>
          <p:cNvPr id="2051" name="Rectangle 3"/>
          <p:cNvSpPr>
            <a:spLocks noGrp="1" noChangeArrowheads="1"/>
          </p:cNvSpPr>
          <p:nvPr>
            <p:ph type="subTitle" idx="1"/>
          </p:nvPr>
        </p:nvSpPr>
        <p:spPr>
          <a:xfrm>
            <a:off x="1371600" y="3429000"/>
            <a:ext cx="6400800" cy="2209800"/>
          </a:xfrm>
        </p:spPr>
        <p:txBody>
          <a:bodyPr/>
          <a:lstStyle/>
          <a:p>
            <a:pPr>
              <a:lnSpc>
                <a:spcPct val="80000"/>
              </a:lnSpc>
            </a:pPr>
            <a:r>
              <a:rPr lang="en-US" sz="2000" b="1">
                <a:effectLst>
                  <a:outerShdw blurRad="38100" dist="38100" dir="2700000" algn="tl">
                    <a:srgbClr val="006E6B"/>
                  </a:outerShdw>
                </a:effectLst>
                <a:latin typeface="Arial" charset="0"/>
              </a:rPr>
              <a:t>Need help or have a question about  your health?</a:t>
            </a:r>
          </a:p>
          <a:p>
            <a:pPr>
              <a:lnSpc>
                <a:spcPct val="80000"/>
              </a:lnSpc>
            </a:pPr>
            <a:r>
              <a:rPr lang="en-US" sz="2000" b="1">
                <a:solidFill>
                  <a:srgbClr val="FF2D2D"/>
                </a:solidFill>
                <a:effectLst>
                  <a:outerShdw blurRad="38100" dist="38100" dir="2700000" algn="tl">
                    <a:srgbClr val="FFFFFF"/>
                  </a:outerShdw>
                </a:effectLst>
                <a:latin typeface="Arial" charset="0"/>
              </a:rPr>
              <a:t>Find us at…</a:t>
            </a:r>
          </a:p>
          <a:p>
            <a:pPr>
              <a:lnSpc>
                <a:spcPct val="80000"/>
              </a:lnSpc>
            </a:pPr>
            <a:r>
              <a:rPr lang="en-US" sz="2000" b="1">
                <a:effectLst>
                  <a:outerShdw blurRad="38100" dist="38100" dir="2700000" algn="tl">
                    <a:srgbClr val="006E6B"/>
                  </a:outerShdw>
                </a:effectLst>
                <a:latin typeface="Arial" charset="0"/>
              </a:rPr>
              <a:t>Student Services Building</a:t>
            </a:r>
          </a:p>
          <a:p>
            <a:pPr>
              <a:lnSpc>
                <a:spcPct val="80000"/>
              </a:lnSpc>
            </a:pPr>
            <a:r>
              <a:rPr lang="en-US" sz="2000" b="1">
                <a:effectLst>
                  <a:outerShdw blurRad="38100" dist="38100" dir="2700000" algn="tl">
                    <a:srgbClr val="006E6B"/>
                  </a:outerShdw>
                </a:effectLst>
                <a:latin typeface="Arial" charset="0"/>
              </a:rPr>
              <a:t>Monday – Friday</a:t>
            </a:r>
          </a:p>
          <a:p>
            <a:pPr>
              <a:lnSpc>
                <a:spcPct val="80000"/>
              </a:lnSpc>
            </a:pPr>
            <a:r>
              <a:rPr lang="en-US" sz="2000" b="1">
                <a:effectLst>
                  <a:outerShdw blurRad="38100" dist="38100" dir="2700000" algn="tl">
                    <a:srgbClr val="006E6B"/>
                  </a:outerShdw>
                </a:effectLst>
                <a:latin typeface="Arial" charset="0"/>
              </a:rPr>
              <a:t>8:00 a.m. to 5:00 p.m.</a:t>
            </a:r>
          </a:p>
          <a:p>
            <a:pPr>
              <a:lnSpc>
                <a:spcPct val="80000"/>
              </a:lnSpc>
            </a:pPr>
            <a:r>
              <a:rPr lang="en-US" sz="2000" b="1">
                <a:effectLst>
                  <a:outerShdw blurRad="38100" dist="38100" dir="2700000" algn="tl">
                    <a:srgbClr val="006E6B"/>
                  </a:outerShdw>
                </a:effectLst>
                <a:latin typeface="Arial" charset="0"/>
              </a:rPr>
              <a:t>559-638-0328, Extension 3328</a:t>
            </a:r>
          </a:p>
          <a:p>
            <a:pPr>
              <a:lnSpc>
                <a:spcPct val="80000"/>
              </a:lnSpc>
            </a:pPr>
            <a:r>
              <a:rPr lang="en-US" sz="2000" b="1">
                <a:effectLst>
                  <a:outerShdw blurRad="38100" dist="38100" dir="2700000" algn="tl">
                    <a:srgbClr val="006E6B"/>
                  </a:outerShdw>
                </a:effectLst>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tx2"/>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4000">
                <a:solidFill>
                  <a:srgbClr val="092928"/>
                </a:solidFill>
              </a:rPr>
              <a:t>Know Your Risk Factors for Stroke</a:t>
            </a:r>
          </a:p>
        </p:txBody>
      </p:sp>
      <p:sp>
        <p:nvSpPr>
          <p:cNvPr id="68611" name="Rectangle 3"/>
          <p:cNvSpPr>
            <a:spLocks noGrp="1" noChangeArrowheads="1"/>
          </p:cNvSpPr>
          <p:nvPr>
            <p:ph type="body" idx="1"/>
          </p:nvPr>
        </p:nvSpPr>
        <p:spPr>
          <a:xfrm>
            <a:off x="990600" y="1600200"/>
            <a:ext cx="6934200" cy="4495800"/>
          </a:xfrm>
        </p:spPr>
        <p:txBody>
          <a:bodyPr/>
          <a:lstStyle/>
          <a:p>
            <a:pPr>
              <a:lnSpc>
                <a:spcPct val="80000"/>
              </a:lnSpc>
              <a:buClr>
                <a:srgbClr val="FF2D2D"/>
              </a:buClr>
              <a:buFontTx/>
              <a:buBlip>
                <a:blip r:embed="rId2"/>
              </a:buBlip>
            </a:pPr>
            <a:r>
              <a:rPr lang="en-US" sz="2000">
                <a:solidFill>
                  <a:srgbClr val="000000"/>
                </a:solidFill>
                <a:effectLst/>
                <a:latin typeface="Arial" charset="0"/>
              </a:rPr>
              <a:t>1</a:t>
            </a:r>
            <a:r>
              <a:rPr lang="en-US" sz="2000" b="1">
                <a:solidFill>
                  <a:srgbClr val="000000"/>
                </a:solidFill>
                <a:effectLst/>
                <a:latin typeface="Arial" charset="0"/>
              </a:rPr>
              <a:t>. Know your</a:t>
            </a:r>
            <a:r>
              <a:rPr lang="en-US" sz="2000" b="1">
                <a:solidFill>
                  <a:srgbClr val="092928"/>
                </a:solidFill>
                <a:effectLst/>
                <a:latin typeface="Arial" charset="0"/>
              </a:rPr>
              <a:t> </a:t>
            </a:r>
            <a:r>
              <a:rPr lang="en-US" sz="2000" b="1">
                <a:solidFill>
                  <a:srgbClr val="FF2D2D"/>
                </a:solidFill>
                <a:effectLst/>
                <a:latin typeface="Arial" charset="0"/>
              </a:rPr>
              <a:t>blood pressure</a:t>
            </a:r>
            <a:r>
              <a:rPr lang="en-US" sz="2000" b="1">
                <a:solidFill>
                  <a:srgbClr val="092928"/>
                </a:solidFill>
                <a:effectLst/>
                <a:latin typeface="Arial" charset="0"/>
              </a:rPr>
              <a:t>. </a:t>
            </a:r>
            <a:r>
              <a:rPr lang="en-US" sz="2000" b="1">
                <a:solidFill>
                  <a:srgbClr val="000000"/>
                </a:solidFill>
                <a:effectLst/>
                <a:latin typeface="Arial" charset="0"/>
              </a:rPr>
              <a:t>If high, work with your doctor to lower it.</a:t>
            </a:r>
          </a:p>
          <a:p>
            <a:pPr>
              <a:lnSpc>
                <a:spcPct val="80000"/>
              </a:lnSpc>
              <a:buClr>
                <a:srgbClr val="FF2D2D"/>
              </a:buClr>
              <a:buFontTx/>
              <a:buBlip>
                <a:blip r:embed="rId2"/>
              </a:buBlip>
            </a:pPr>
            <a:r>
              <a:rPr lang="en-US" sz="2000" b="1">
                <a:solidFill>
                  <a:srgbClr val="000000"/>
                </a:solidFill>
                <a:effectLst/>
                <a:latin typeface="Arial" charset="0"/>
              </a:rPr>
              <a:t>2. Find out from your doctor if you have a</a:t>
            </a:r>
            <a:r>
              <a:rPr lang="en-US" sz="2000" b="1">
                <a:solidFill>
                  <a:srgbClr val="092928"/>
                </a:solidFill>
                <a:effectLst/>
                <a:latin typeface="Arial" charset="0"/>
              </a:rPr>
              <a:t> </a:t>
            </a:r>
            <a:r>
              <a:rPr lang="en-US" sz="2000" b="1">
                <a:solidFill>
                  <a:srgbClr val="FF2D2D"/>
                </a:solidFill>
                <a:effectLst/>
                <a:latin typeface="Arial" charset="0"/>
              </a:rPr>
              <a:t>heart murmur</a:t>
            </a:r>
            <a:r>
              <a:rPr lang="en-US" sz="2000" b="1">
                <a:solidFill>
                  <a:srgbClr val="092928"/>
                </a:solidFill>
                <a:effectLst/>
                <a:latin typeface="Arial" charset="0"/>
              </a:rPr>
              <a:t>.</a:t>
            </a:r>
          </a:p>
          <a:p>
            <a:pPr>
              <a:lnSpc>
                <a:spcPct val="80000"/>
              </a:lnSpc>
              <a:buClr>
                <a:srgbClr val="FF2D2D"/>
              </a:buClr>
              <a:buFontTx/>
              <a:buBlip>
                <a:blip r:embed="rId2"/>
              </a:buBlip>
            </a:pPr>
            <a:r>
              <a:rPr lang="en-US" sz="2000" b="1">
                <a:solidFill>
                  <a:srgbClr val="092928"/>
                </a:solidFill>
                <a:effectLst/>
                <a:latin typeface="Arial" charset="0"/>
              </a:rPr>
              <a:t>3</a:t>
            </a:r>
            <a:r>
              <a:rPr lang="en-US" sz="2000" b="1">
                <a:solidFill>
                  <a:srgbClr val="000000"/>
                </a:solidFill>
                <a:effectLst/>
                <a:latin typeface="Arial" charset="0"/>
              </a:rPr>
              <a:t>. If you smoke,</a:t>
            </a:r>
            <a:r>
              <a:rPr lang="en-US" sz="2000" b="1">
                <a:solidFill>
                  <a:srgbClr val="092928"/>
                </a:solidFill>
                <a:effectLst/>
                <a:latin typeface="Arial" charset="0"/>
              </a:rPr>
              <a:t> </a:t>
            </a:r>
            <a:r>
              <a:rPr lang="en-US" sz="2000" b="1">
                <a:solidFill>
                  <a:srgbClr val="FF2D2D"/>
                </a:solidFill>
                <a:effectLst/>
                <a:latin typeface="Arial" charset="0"/>
              </a:rPr>
              <a:t>stop.</a:t>
            </a:r>
            <a:endParaRPr lang="en-US" sz="2000" b="1">
              <a:solidFill>
                <a:srgbClr val="092928"/>
              </a:solidFill>
              <a:effectLst/>
              <a:latin typeface="Arial" charset="0"/>
            </a:endParaRPr>
          </a:p>
          <a:p>
            <a:pPr>
              <a:lnSpc>
                <a:spcPct val="80000"/>
              </a:lnSpc>
              <a:buClr>
                <a:srgbClr val="FF2D2D"/>
              </a:buClr>
              <a:buFontTx/>
              <a:buBlip>
                <a:blip r:embed="rId2"/>
              </a:buBlip>
            </a:pPr>
            <a:r>
              <a:rPr lang="en-US" sz="2000" b="1">
                <a:solidFill>
                  <a:srgbClr val="000000"/>
                </a:solidFill>
                <a:effectLst/>
                <a:latin typeface="Arial" charset="0"/>
              </a:rPr>
              <a:t>4. If you drink</a:t>
            </a:r>
            <a:r>
              <a:rPr lang="en-US" sz="2000" b="1">
                <a:solidFill>
                  <a:srgbClr val="092928"/>
                </a:solidFill>
                <a:effectLst/>
                <a:latin typeface="Arial" charset="0"/>
              </a:rPr>
              <a:t> </a:t>
            </a:r>
            <a:r>
              <a:rPr lang="en-US" sz="2000" b="1">
                <a:solidFill>
                  <a:srgbClr val="FF2D2D"/>
                </a:solidFill>
                <a:effectLst/>
                <a:latin typeface="Arial" charset="0"/>
              </a:rPr>
              <a:t>alcohol</a:t>
            </a:r>
            <a:r>
              <a:rPr lang="en-US" sz="2000" b="1">
                <a:solidFill>
                  <a:srgbClr val="092928"/>
                </a:solidFill>
                <a:effectLst/>
                <a:latin typeface="Arial" charset="0"/>
              </a:rPr>
              <a:t>, </a:t>
            </a:r>
            <a:r>
              <a:rPr lang="en-US" sz="2000" b="1">
                <a:solidFill>
                  <a:srgbClr val="000000"/>
                </a:solidFill>
                <a:effectLst/>
                <a:latin typeface="Arial" charset="0"/>
              </a:rPr>
              <a:t>do so in moderation.</a:t>
            </a:r>
          </a:p>
          <a:p>
            <a:pPr>
              <a:lnSpc>
                <a:spcPct val="80000"/>
              </a:lnSpc>
              <a:buClr>
                <a:srgbClr val="FF2D2D"/>
              </a:buClr>
              <a:buFontTx/>
              <a:buBlip>
                <a:blip r:embed="rId2"/>
              </a:buBlip>
            </a:pPr>
            <a:r>
              <a:rPr lang="en-US" sz="2000" b="1">
                <a:solidFill>
                  <a:srgbClr val="000000"/>
                </a:solidFill>
                <a:effectLst/>
                <a:latin typeface="Arial" charset="0"/>
              </a:rPr>
              <a:t>5. Find out if you have</a:t>
            </a:r>
            <a:r>
              <a:rPr lang="en-US" sz="2000" b="1">
                <a:solidFill>
                  <a:srgbClr val="092928"/>
                </a:solidFill>
                <a:effectLst/>
                <a:latin typeface="Arial" charset="0"/>
              </a:rPr>
              <a:t> </a:t>
            </a:r>
            <a:r>
              <a:rPr lang="en-US" sz="2000" b="1">
                <a:solidFill>
                  <a:srgbClr val="FF2D2D"/>
                </a:solidFill>
                <a:effectLst/>
                <a:latin typeface="Arial" charset="0"/>
              </a:rPr>
              <a:t>high cholesterol</a:t>
            </a:r>
            <a:r>
              <a:rPr lang="en-US" sz="2000" b="1">
                <a:solidFill>
                  <a:srgbClr val="092928"/>
                </a:solidFill>
                <a:effectLst/>
                <a:latin typeface="Arial" charset="0"/>
              </a:rPr>
              <a:t>. </a:t>
            </a:r>
            <a:r>
              <a:rPr lang="en-US" sz="2000" b="1">
                <a:solidFill>
                  <a:srgbClr val="000000"/>
                </a:solidFill>
                <a:effectLst/>
                <a:latin typeface="Arial" charset="0"/>
              </a:rPr>
              <a:t>If so, work with your doctor to control it.</a:t>
            </a:r>
          </a:p>
          <a:p>
            <a:pPr>
              <a:lnSpc>
                <a:spcPct val="80000"/>
              </a:lnSpc>
              <a:buClr>
                <a:srgbClr val="FF2D2D"/>
              </a:buClr>
              <a:buFontTx/>
              <a:buBlip>
                <a:blip r:embed="rId2"/>
              </a:buBlip>
            </a:pPr>
            <a:r>
              <a:rPr lang="en-US" sz="2000" b="1">
                <a:solidFill>
                  <a:srgbClr val="000000"/>
                </a:solidFill>
                <a:effectLst/>
                <a:latin typeface="Arial" charset="0"/>
              </a:rPr>
              <a:t>6. If you are diabetic, follow your doctor's recommendations carefully to control your</a:t>
            </a:r>
            <a:r>
              <a:rPr lang="en-US" sz="2000" b="1">
                <a:solidFill>
                  <a:srgbClr val="092928"/>
                </a:solidFill>
                <a:effectLst/>
                <a:latin typeface="Arial" charset="0"/>
              </a:rPr>
              <a:t> </a:t>
            </a:r>
            <a:r>
              <a:rPr lang="en-US" sz="2000" b="1">
                <a:solidFill>
                  <a:srgbClr val="FF2D2D"/>
                </a:solidFill>
                <a:effectLst/>
                <a:latin typeface="Arial" charset="0"/>
              </a:rPr>
              <a:t>diabetes.</a:t>
            </a:r>
          </a:p>
          <a:p>
            <a:pPr>
              <a:lnSpc>
                <a:spcPct val="80000"/>
              </a:lnSpc>
              <a:buClr>
                <a:srgbClr val="FF2D2D"/>
              </a:buClr>
              <a:buFontTx/>
              <a:buBlip>
                <a:blip r:embed="rId2"/>
              </a:buBlip>
            </a:pPr>
            <a:r>
              <a:rPr lang="en-US" sz="2000" b="1">
                <a:solidFill>
                  <a:srgbClr val="000000"/>
                </a:solidFill>
                <a:effectLst/>
                <a:latin typeface="Arial" charset="0"/>
              </a:rPr>
              <a:t>7. Include</a:t>
            </a:r>
            <a:r>
              <a:rPr lang="en-US" sz="2000" b="1">
                <a:solidFill>
                  <a:srgbClr val="092928"/>
                </a:solidFill>
                <a:effectLst/>
                <a:latin typeface="Arial" charset="0"/>
              </a:rPr>
              <a:t> </a:t>
            </a:r>
            <a:r>
              <a:rPr lang="en-US" sz="2000" b="1">
                <a:solidFill>
                  <a:srgbClr val="FF2D2D"/>
                </a:solidFill>
                <a:effectLst/>
                <a:latin typeface="Arial" charset="0"/>
              </a:rPr>
              <a:t>exercise</a:t>
            </a:r>
            <a:r>
              <a:rPr lang="en-US" sz="2000" b="1">
                <a:solidFill>
                  <a:srgbClr val="092928"/>
                </a:solidFill>
                <a:effectLst/>
                <a:latin typeface="Arial" charset="0"/>
              </a:rPr>
              <a:t> </a:t>
            </a:r>
            <a:r>
              <a:rPr lang="en-US" sz="2000" b="1">
                <a:solidFill>
                  <a:srgbClr val="000000"/>
                </a:solidFill>
                <a:effectLst/>
                <a:latin typeface="Arial" charset="0"/>
              </a:rPr>
              <a:t>in the activities you enjoy in your daily routine.</a:t>
            </a:r>
          </a:p>
          <a:p>
            <a:pPr>
              <a:lnSpc>
                <a:spcPct val="80000"/>
              </a:lnSpc>
              <a:buClr>
                <a:srgbClr val="FF2D2D"/>
              </a:buClr>
              <a:buFontTx/>
              <a:buBlip>
                <a:blip r:embed="rId2"/>
              </a:buBlip>
            </a:pPr>
            <a:r>
              <a:rPr lang="en-US" sz="2000" b="1">
                <a:solidFill>
                  <a:srgbClr val="000000"/>
                </a:solidFill>
                <a:effectLst/>
                <a:latin typeface="Arial" charset="0"/>
              </a:rPr>
              <a:t>8. Enjoy a lower sodium (salt), lower fat</a:t>
            </a:r>
            <a:r>
              <a:rPr lang="en-US" sz="2000" b="1">
                <a:solidFill>
                  <a:srgbClr val="092928"/>
                </a:solidFill>
                <a:effectLst/>
                <a:latin typeface="Arial" charset="0"/>
              </a:rPr>
              <a:t> </a:t>
            </a:r>
            <a:r>
              <a:rPr lang="en-US" sz="2000" b="1">
                <a:solidFill>
                  <a:srgbClr val="FF2D2D"/>
                </a:solidFill>
                <a:effectLst/>
                <a:latin typeface="Arial" charset="0"/>
              </a:rPr>
              <a:t>diet.</a:t>
            </a:r>
          </a:p>
          <a:p>
            <a:pPr>
              <a:lnSpc>
                <a:spcPct val="80000"/>
              </a:lnSpc>
              <a:buClr>
                <a:srgbClr val="FF2D2D"/>
              </a:buClr>
              <a:buFontTx/>
              <a:buBlip>
                <a:blip r:embed="rId2"/>
              </a:buBlip>
            </a:pPr>
            <a:r>
              <a:rPr lang="en-US" sz="2000" b="1">
                <a:solidFill>
                  <a:srgbClr val="000000"/>
                </a:solidFill>
                <a:effectLst/>
                <a:latin typeface="Arial" charset="0"/>
              </a:rPr>
              <a:t>9. “Ask your doctor” how you can</a:t>
            </a:r>
            <a:r>
              <a:rPr lang="en-US" sz="2000" b="1">
                <a:solidFill>
                  <a:srgbClr val="092928"/>
                </a:solidFill>
                <a:effectLst/>
                <a:latin typeface="Arial" charset="0"/>
              </a:rPr>
              <a:t> </a:t>
            </a:r>
            <a:r>
              <a:rPr lang="en-US" sz="2000" b="1">
                <a:solidFill>
                  <a:srgbClr val="FF2D2D"/>
                </a:solidFill>
                <a:effectLst/>
                <a:latin typeface="Arial" charset="0"/>
              </a:rPr>
              <a:t>lower your </a:t>
            </a:r>
          </a:p>
          <a:p>
            <a:pPr>
              <a:lnSpc>
                <a:spcPct val="80000"/>
              </a:lnSpc>
              <a:buClr>
                <a:srgbClr val="FF2D2D"/>
              </a:buClr>
              <a:buFontTx/>
              <a:buNone/>
            </a:pPr>
            <a:r>
              <a:rPr lang="en-US" sz="2000" b="1">
                <a:solidFill>
                  <a:srgbClr val="FF2D2D"/>
                </a:solidFill>
                <a:effectLst/>
                <a:latin typeface="Arial" charset="0"/>
              </a:rPr>
              <a:t>	risk</a:t>
            </a:r>
            <a:r>
              <a:rPr lang="en-US" sz="2000" b="1">
                <a:solidFill>
                  <a:srgbClr val="092928"/>
                </a:solidFill>
                <a:effectLst/>
                <a:latin typeface="Arial" charset="0"/>
              </a:rPr>
              <a:t> </a:t>
            </a:r>
            <a:r>
              <a:rPr lang="en-US" sz="2000" b="1">
                <a:solidFill>
                  <a:srgbClr val="000000"/>
                </a:solidFill>
                <a:effectLst/>
                <a:latin typeface="Arial" charset="0"/>
              </a:rPr>
              <a:t>of stroke.</a:t>
            </a:r>
          </a:p>
        </p:txBody>
      </p:sp>
      <p:pic>
        <p:nvPicPr>
          <p:cNvPr id="68613" name="Picture 5" descr="MCj04326630000[1]"/>
          <p:cNvPicPr>
            <a:picLocks noChangeAspect="1" noChangeArrowheads="1"/>
          </p:cNvPicPr>
          <p:nvPr/>
        </p:nvPicPr>
        <p:blipFill>
          <a:blip r:embed="rId3" cstate="print"/>
          <a:srcRect/>
          <a:stretch>
            <a:fillRect/>
          </a:stretch>
        </p:blipFill>
        <p:spPr bwMode="auto">
          <a:xfrm>
            <a:off x="6934200" y="4800600"/>
            <a:ext cx="1714500" cy="17145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tx2"/>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457200"/>
            <a:ext cx="8229600" cy="838200"/>
          </a:xfrm>
        </p:spPr>
        <p:txBody>
          <a:bodyPr/>
          <a:lstStyle/>
          <a:p>
            <a:r>
              <a:rPr lang="en-US">
                <a:solidFill>
                  <a:srgbClr val="F90528"/>
                </a:solidFill>
                <a:latin typeface="Arial" charset="0"/>
              </a:rPr>
              <a:t>STROKE RISK SCORECARD</a:t>
            </a:r>
          </a:p>
        </p:txBody>
      </p:sp>
      <p:graphicFrame>
        <p:nvGraphicFramePr>
          <p:cNvPr id="69810" name="Group 178"/>
          <p:cNvGraphicFramePr>
            <a:graphicFrameLocks noGrp="1"/>
          </p:cNvGraphicFramePr>
          <p:nvPr>
            <p:ph idx="1"/>
          </p:nvPr>
        </p:nvGraphicFramePr>
        <p:xfrm>
          <a:off x="533400" y="1600200"/>
          <a:ext cx="7848600" cy="4364356"/>
        </p:xfrm>
        <a:graphic>
          <a:graphicData uri="http://schemas.openxmlformats.org/drawingml/2006/table">
            <a:tbl>
              <a:tblPr/>
              <a:tblGrid>
                <a:gridCol w="1962150"/>
                <a:gridCol w="1962150"/>
                <a:gridCol w="1962150"/>
                <a:gridCol w="1962150"/>
              </a:tblGrid>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092928"/>
                          </a:solidFill>
                          <a:effectLst>
                            <a:outerShdw blurRad="38100" dist="38100" dir="2700000" algn="tl">
                              <a:srgbClr val="000000"/>
                            </a:outerShdw>
                          </a:effectLst>
                          <a:latin typeface="Arial" charset="0"/>
                        </a:rPr>
                        <a:t>Risk Factor</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rgbClr val="092928"/>
                          </a:solidFill>
                          <a:effectLst>
                            <a:outerShdw blurRad="38100" dist="38100" dir="2700000" algn="tl">
                              <a:srgbClr val="000000"/>
                            </a:outerShdw>
                          </a:effectLst>
                          <a:latin typeface="Arial" charset="0"/>
                        </a:rPr>
                        <a:t>High Risk</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rgbClr val="092928"/>
                          </a:solidFill>
                          <a:effectLst>
                            <a:outerShdw blurRad="38100" dist="38100" dir="2700000" algn="tl">
                              <a:srgbClr val="000000"/>
                            </a:outerShdw>
                          </a:effectLst>
                          <a:latin typeface="Arial" charset="0"/>
                        </a:rPr>
                        <a:t>Caution</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rgbClr val="092928"/>
                          </a:solidFill>
                          <a:effectLst>
                            <a:outerShdw blurRad="38100" dist="38100" dir="2700000" algn="tl">
                              <a:srgbClr val="000000"/>
                            </a:outerShdw>
                          </a:effectLst>
                          <a:latin typeface="Arial" charset="0"/>
                        </a:rPr>
                        <a:t>Low Risk</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092928"/>
                          </a:solidFill>
                          <a:effectLst>
                            <a:outerShdw blurRad="38100" dist="38100" dir="2700000" algn="tl">
                              <a:srgbClr val="000000"/>
                            </a:outerShdw>
                          </a:effectLst>
                          <a:latin typeface="Arial" charset="0"/>
                        </a:rPr>
                        <a:t>Blood Pressure</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FF2D2D"/>
                          </a:solidFill>
                          <a:effectLst>
                            <a:outerShdw blurRad="38100" dist="38100" dir="2700000" algn="tl">
                              <a:srgbClr val="000000"/>
                            </a:outerShdw>
                          </a:effectLst>
                          <a:latin typeface="Arial" charset="0"/>
                        </a:rPr>
                        <a:t>&gt;140/90 </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FFCC00"/>
                          </a:solidFill>
                          <a:effectLst>
                            <a:outerShdw blurRad="38100" dist="38100" dir="2700000" algn="tl">
                              <a:srgbClr val="000000"/>
                            </a:outerShdw>
                          </a:effectLst>
                          <a:latin typeface="Arial" charset="0"/>
                        </a:rPr>
                        <a:t>120-139/80-89</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Arial" charset="0"/>
                        </a:rPr>
                        <a:t>&lt;120/80</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092928"/>
                          </a:solidFill>
                          <a:effectLst>
                            <a:outerShdw blurRad="38100" dist="38100" dir="2700000" algn="tl">
                              <a:srgbClr val="000000"/>
                            </a:outerShdw>
                          </a:effectLst>
                          <a:latin typeface="Arial" charset="0"/>
                        </a:rPr>
                        <a:t>Cholesterol</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FF2D2D"/>
                          </a:solidFill>
                          <a:effectLst>
                            <a:outerShdw blurRad="38100" dist="38100" dir="2700000" algn="tl">
                              <a:srgbClr val="000000"/>
                            </a:outerShdw>
                          </a:effectLst>
                          <a:latin typeface="Arial" charset="0"/>
                        </a:rPr>
                        <a:t>&gt;240</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FFCC00"/>
                          </a:solidFill>
                          <a:effectLst>
                            <a:outerShdw blurRad="38100" dist="38100" dir="2700000" algn="tl">
                              <a:srgbClr val="000000"/>
                            </a:outerShdw>
                          </a:effectLst>
                          <a:latin typeface="Arial" charset="0"/>
                        </a:rPr>
                        <a:t>200-239</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Arial" charset="0"/>
                        </a:rPr>
                        <a:t>&lt;200</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092928"/>
                          </a:solidFill>
                          <a:effectLst>
                            <a:outerShdw blurRad="38100" dist="38100" dir="2700000" algn="tl">
                              <a:srgbClr val="000000"/>
                            </a:outerShdw>
                          </a:effectLst>
                          <a:latin typeface="Arial" charset="0"/>
                        </a:rPr>
                        <a:t>Diabetes</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FF2D2D"/>
                          </a:solidFill>
                          <a:effectLst>
                            <a:outerShdw blurRad="38100" dist="38100" dir="2700000" algn="tl">
                              <a:srgbClr val="000000"/>
                            </a:outerShdw>
                          </a:effectLst>
                          <a:latin typeface="Arial" charset="0"/>
                        </a:rPr>
                        <a:t>Yes</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FFCC00"/>
                          </a:solidFill>
                          <a:effectLst>
                            <a:outerShdw blurRad="38100" dist="38100" dir="2700000" algn="tl">
                              <a:srgbClr val="000000"/>
                            </a:outerShdw>
                          </a:effectLst>
                          <a:latin typeface="Arial" charset="0"/>
                        </a:rPr>
                        <a:t>Borderline</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Arial" charset="0"/>
                        </a:rPr>
                        <a:t>No</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092928"/>
                          </a:solidFill>
                          <a:effectLst>
                            <a:outerShdw blurRad="38100" dist="38100" dir="2700000" algn="tl">
                              <a:srgbClr val="000000"/>
                            </a:outerShdw>
                          </a:effectLst>
                          <a:latin typeface="Arial" charset="0"/>
                        </a:rPr>
                        <a:t>Smoking</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FF2D2D"/>
                          </a:solidFill>
                          <a:effectLst>
                            <a:outerShdw blurRad="38100" dist="38100" dir="2700000" algn="tl">
                              <a:srgbClr val="000000"/>
                            </a:outerShdw>
                          </a:effectLst>
                          <a:latin typeface="Arial" charset="0"/>
                        </a:rPr>
                        <a:t>I still smoke</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FFCC00"/>
                          </a:solidFill>
                          <a:effectLst>
                            <a:outerShdw blurRad="38100" dist="38100" dir="2700000" algn="tl">
                              <a:srgbClr val="000000"/>
                            </a:outerShdw>
                          </a:effectLst>
                          <a:latin typeface="Arial" charset="0"/>
                        </a:rPr>
                        <a:t>I’m trying to quit</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Arial" charset="0"/>
                        </a:rPr>
                        <a:t>Non-smoker</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092928"/>
                          </a:solidFill>
                          <a:effectLst>
                            <a:outerShdw blurRad="38100" dist="38100" dir="2700000" algn="tl">
                              <a:srgbClr val="000000"/>
                            </a:outerShdw>
                          </a:effectLst>
                          <a:latin typeface="Arial" charset="0"/>
                        </a:rPr>
                        <a:t>Diet</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FF2D2D"/>
                          </a:solidFill>
                          <a:effectLst>
                            <a:outerShdw blurRad="38100" dist="38100" dir="2700000" algn="tl">
                              <a:srgbClr val="000000"/>
                            </a:outerShdw>
                          </a:effectLst>
                          <a:latin typeface="Arial" charset="0"/>
                        </a:rPr>
                        <a:t>Obese</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FFCC00"/>
                          </a:solidFill>
                          <a:effectLst>
                            <a:outerShdw blurRad="38100" dist="38100" dir="2700000" algn="tl">
                              <a:srgbClr val="000000"/>
                            </a:outerShdw>
                          </a:effectLst>
                          <a:latin typeface="Arial" charset="0"/>
                        </a:rPr>
                        <a:t>Overweight</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Arial" charset="0"/>
                        </a:rPr>
                        <a:t>Healthy Weight</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092928"/>
                          </a:solidFill>
                          <a:effectLst>
                            <a:outerShdw blurRad="38100" dist="38100" dir="2700000" algn="tl">
                              <a:srgbClr val="000000"/>
                            </a:outerShdw>
                          </a:effectLst>
                          <a:latin typeface="Arial" charset="0"/>
                        </a:rPr>
                        <a:t>Exercise</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FF2D2D"/>
                          </a:solidFill>
                          <a:effectLst>
                            <a:outerShdw blurRad="38100" dist="38100" dir="2700000" algn="tl">
                              <a:srgbClr val="000000"/>
                            </a:outerShdw>
                          </a:effectLst>
                          <a:latin typeface="Arial" charset="0"/>
                        </a:rPr>
                        <a:t>Rarely</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FFCC00"/>
                          </a:solidFill>
                          <a:effectLst>
                            <a:outerShdw blurRad="38100" dist="38100" dir="2700000" algn="tl">
                              <a:srgbClr val="000000"/>
                            </a:outerShdw>
                          </a:effectLst>
                          <a:latin typeface="Arial" charset="0"/>
                        </a:rPr>
                        <a:t>Sometimes</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Arial" charset="0"/>
                        </a:rPr>
                        <a:t>Regularly</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092928"/>
                          </a:solidFill>
                          <a:effectLst>
                            <a:outerShdw blurRad="38100" dist="38100" dir="2700000" algn="tl">
                              <a:srgbClr val="000000"/>
                            </a:outerShdw>
                          </a:effectLst>
                          <a:latin typeface="Arial" charset="0"/>
                        </a:rPr>
                        <a:t>Family History</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FF2D2D"/>
                          </a:solidFill>
                          <a:effectLst>
                            <a:outerShdw blurRad="38100" dist="38100" dir="2700000" algn="tl">
                              <a:srgbClr val="000000"/>
                            </a:outerShdw>
                          </a:effectLst>
                          <a:latin typeface="Arial" charset="0"/>
                        </a:rPr>
                        <a:t>Yes</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rgbClr val="FFCC00"/>
                          </a:solidFill>
                          <a:effectLst>
                            <a:outerShdw blurRad="38100" dist="38100" dir="2700000" algn="tl">
                              <a:srgbClr val="000000"/>
                            </a:outerShdw>
                          </a:effectLst>
                          <a:latin typeface="Arial" charset="0"/>
                        </a:rPr>
                        <a:t>Not sure</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Arial" charset="0"/>
                        </a:rPr>
                        <a:t>No</a:t>
                      </a:r>
                    </a:p>
                  </a:txBody>
                  <a:tcPr anchor="b" horzOverflow="overflow">
                    <a:lnL w="12700" cap="flat" cmpd="sng" algn="ctr">
                      <a:solidFill>
                        <a:srgbClr val="092928"/>
                      </a:solidFill>
                      <a:prstDash val="solid"/>
                      <a:round/>
                      <a:headEnd type="none" w="med" len="med"/>
                      <a:tailEnd type="none" w="med" len="med"/>
                    </a:lnL>
                    <a:lnR w="12700" cap="flat" cmpd="sng" algn="ctr">
                      <a:solidFill>
                        <a:srgbClr val="092928"/>
                      </a:solidFill>
                      <a:prstDash val="solid"/>
                      <a:round/>
                      <a:headEnd type="none" w="med" len="med"/>
                      <a:tailEnd type="none" w="med" len="med"/>
                    </a:lnR>
                    <a:lnT w="12700" cap="flat" cmpd="sng" algn="ctr">
                      <a:solidFill>
                        <a:srgbClr val="092928"/>
                      </a:solidFill>
                      <a:prstDash val="solid"/>
                      <a:round/>
                      <a:headEnd type="none" w="med" len="med"/>
                      <a:tailEnd type="none" w="med" len="med"/>
                    </a:lnT>
                    <a:lnB w="12700" cap="flat" cmpd="sng" algn="ctr">
                      <a:solidFill>
                        <a:srgbClr val="092928"/>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tx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a:solidFill>
                  <a:srgbClr val="092928"/>
                </a:solidFill>
              </a:rPr>
              <a:t/>
            </a:r>
            <a:br>
              <a:rPr lang="en-US" sz="4000">
                <a:solidFill>
                  <a:srgbClr val="092928"/>
                </a:solidFill>
              </a:rPr>
            </a:br>
            <a:r>
              <a:rPr lang="en-US" sz="4000">
                <a:solidFill>
                  <a:srgbClr val="092928"/>
                </a:solidFill>
              </a:rPr>
              <a:t>    </a:t>
            </a:r>
            <a:r>
              <a:rPr lang="en-US" sz="4000">
                <a:solidFill>
                  <a:srgbClr val="092928"/>
                </a:solidFill>
                <a:latin typeface="Arial" charset="0"/>
              </a:rPr>
              <a:t>May is National High Blood   </a:t>
            </a:r>
            <a:br>
              <a:rPr lang="en-US" sz="4000">
                <a:solidFill>
                  <a:srgbClr val="092928"/>
                </a:solidFill>
                <a:latin typeface="Arial" charset="0"/>
              </a:rPr>
            </a:br>
            <a:r>
              <a:rPr lang="en-US" sz="4000">
                <a:solidFill>
                  <a:srgbClr val="092928"/>
                </a:solidFill>
                <a:latin typeface="Arial" charset="0"/>
              </a:rPr>
              <a:t>        Pressure Awareness Month</a:t>
            </a:r>
          </a:p>
        </p:txBody>
      </p:sp>
      <p:sp>
        <p:nvSpPr>
          <p:cNvPr id="11267" name="Rectangle 3"/>
          <p:cNvSpPr>
            <a:spLocks noGrp="1" noChangeArrowheads="1"/>
          </p:cNvSpPr>
          <p:nvPr>
            <p:ph type="body" sz="half" idx="1"/>
          </p:nvPr>
        </p:nvSpPr>
        <p:spPr>
          <a:xfrm>
            <a:off x="457200" y="1600200"/>
            <a:ext cx="8305800" cy="4495800"/>
          </a:xfrm>
        </p:spPr>
        <p:txBody>
          <a:bodyPr/>
          <a:lstStyle/>
          <a:p>
            <a:pPr algn="ctr">
              <a:buFontTx/>
              <a:buNone/>
            </a:pPr>
            <a:endParaRPr lang="en-US" sz="900" b="1"/>
          </a:p>
          <a:p>
            <a:pPr algn="ctr">
              <a:buFontTx/>
              <a:buNone/>
            </a:pPr>
            <a:r>
              <a:rPr lang="en-US" sz="2800" b="1">
                <a:solidFill>
                  <a:srgbClr val="33CC33"/>
                </a:solidFill>
                <a:latin typeface="Arial" charset="0"/>
              </a:rPr>
              <a:t>Into which category do you fit?</a:t>
            </a:r>
          </a:p>
          <a:p>
            <a:pPr>
              <a:buFontTx/>
              <a:buNone/>
            </a:pPr>
            <a:endParaRPr lang="en-US" sz="2800">
              <a:solidFill>
                <a:srgbClr val="33CC33"/>
              </a:solidFill>
              <a:latin typeface="Arial" charset="0"/>
            </a:endParaRPr>
          </a:p>
        </p:txBody>
      </p:sp>
      <p:graphicFrame>
        <p:nvGraphicFramePr>
          <p:cNvPr id="11375" name="Group 111"/>
          <p:cNvGraphicFramePr>
            <a:graphicFrameLocks noGrp="1"/>
          </p:cNvGraphicFramePr>
          <p:nvPr>
            <p:ph sz="half" idx="2"/>
          </p:nvPr>
        </p:nvGraphicFramePr>
        <p:xfrm>
          <a:off x="914400" y="2528888"/>
          <a:ext cx="7315200" cy="3180398"/>
        </p:xfrm>
        <a:graphic>
          <a:graphicData uri="http://schemas.openxmlformats.org/drawingml/2006/table">
            <a:tbl>
              <a:tblPr/>
              <a:tblGrid>
                <a:gridCol w="2982913"/>
                <a:gridCol w="1776412"/>
                <a:gridCol w="690563"/>
                <a:gridCol w="1865312"/>
              </a:tblGrid>
              <a:tr h="3444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1" i="0" u="none" strike="noStrike" cap="none" normalizeH="0" baseline="0" smtClean="0">
                          <a:ln>
                            <a:noFill/>
                          </a:ln>
                          <a:solidFill>
                            <a:srgbClr val="FF2D2D"/>
                          </a:solidFill>
                          <a:effectLst>
                            <a:outerShdw blurRad="38100" dist="38100" dir="2700000" algn="tl">
                              <a:srgbClr val="000000"/>
                            </a:outerShdw>
                          </a:effectLst>
                          <a:latin typeface="Arial" charset="0"/>
                        </a:rPr>
                        <a:t>Category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1" i="0" u="none" strike="noStrike" cap="none" normalizeH="0" baseline="0" smtClean="0">
                          <a:ln>
                            <a:noFill/>
                          </a:ln>
                          <a:solidFill>
                            <a:srgbClr val="FF2D2D"/>
                          </a:solidFill>
                          <a:effectLst>
                            <a:outerShdw blurRad="38100" dist="38100" dir="2700000" algn="tl">
                              <a:srgbClr val="000000"/>
                            </a:outerShdw>
                          </a:effectLst>
                          <a:latin typeface="Arial" charset="0"/>
                        </a:rPr>
                        <a:t>Systolic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1800" b="1" i="0" u="none" strike="noStrike" cap="none" normalizeH="0" baseline="0" smtClean="0">
                        <a:ln>
                          <a:noFill/>
                        </a:ln>
                        <a:solidFill>
                          <a:srgbClr val="FF2D2D"/>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1" i="0" u="none" strike="noStrike" cap="none" normalizeH="0" baseline="0" smtClean="0">
                          <a:ln>
                            <a:noFill/>
                          </a:ln>
                          <a:solidFill>
                            <a:srgbClr val="FF2D2D"/>
                          </a:solidFill>
                          <a:effectLst>
                            <a:outerShdw blurRad="38100" dist="38100" dir="2700000" algn="tl">
                              <a:srgbClr val="000000"/>
                            </a:outerShdw>
                          </a:effectLst>
                          <a:latin typeface="Arial" charset="0"/>
                        </a:rPr>
                        <a:t>Diastolic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1" i="0" u="none" strike="noStrike" cap="none" normalizeH="0" baseline="0" smtClean="0">
                          <a:ln>
                            <a:noFill/>
                          </a:ln>
                          <a:solidFill>
                            <a:srgbClr val="092928"/>
                          </a:solidFill>
                          <a:effectLst>
                            <a:outerShdw blurRad="38100" dist="38100" dir="2700000" algn="tl">
                              <a:srgbClr val="000000"/>
                            </a:outerShdw>
                          </a:effectLst>
                          <a:latin typeface="Arial" charset="0"/>
                        </a:rPr>
                        <a:t>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092928"/>
                          </a:solidFill>
                          <a:effectLst>
                            <a:outerShdw blurRad="38100" dist="38100" dir="2700000" algn="tl">
                              <a:srgbClr val="000000"/>
                            </a:outerShdw>
                          </a:effectLst>
                          <a:latin typeface="Arial" charset="0"/>
                        </a:rPr>
                        <a:t>Less than 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092928"/>
                          </a:solidFill>
                          <a:effectLst>
                            <a:outerShdw blurRad="38100" dist="38100" dir="2700000" algn="tl">
                              <a:srgbClr val="000000"/>
                            </a:outerShdw>
                          </a:effectLst>
                          <a:latin typeface="Arial" charset="0"/>
                        </a:rPr>
                        <a:t>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092928"/>
                          </a:solidFill>
                          <a:effectLst>
                            <a:outerShdw blurRad="38100" dist="38100" dir="2700000" algn="tl">
                              <a:srgbClr val="000000"/>
                            </a:outerShdw>
                          </a:effectLst>
                          <a:latin typeface="Arial" charset="0"/>
                        </a:rPr>
                        <a:t>Less than 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64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1" i="0" u="none" strike="noStrike" cap="none" normalizeH="0" baseline="0" smtClean="0">
                          <a:ln>
                            <a:noFill/>
                          </a:ln>
                          <a:solidFill>
                            <a:srgbClr val="092928"/>
                          </a:solidFill>
                          <a:effectLst>
                            <a:outerShdw blurRad="38100" dist="38100" dir="2700000" algn="tl">
                              <a:srgbClr val="000000"/>
                            </a:outerShdw>
                          </a:effectLst>
                          <a:latin typeface="Arial" charset="0"/>
                        </a:rPr>
                        <a:t>Pre-hypertensive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092928"/>
                          </a:solidFill>
                          <a:effectLst>
                            <a:outerShdw blurRad="38100" dist="38100" dir="2700000" algn="tl">
                              <a:srgbClr val="000000"/>
                            </a:outerShdw>
                          </a:effectLst>
                          <a:latin typeface="Arial" charset="0"/>
                        </a:rPr>
                        <a:t>120-139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092928"/>
                          </a:solidFill>
                          <a:effectLst>
                            <a:outerShdw blurRad="38100" dist="38100" dir="2700000" algn="tl">
                              <a:srgbClr val="000000"/>
                            </a:outerShdw>
                          </a:effectLst>
                          <a:latin typeface="Arial" charset="0"/>
                        </a:rPr>
                        <a: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092928"/>
                          </a:solidFill>
                          <a:effectLst>
                            <a:outerShdw blurRad="38100" dist="38100" dir="2700000" algn="tl">
                              <a:srgbClr val="000000"/>
                            </a:outerShdw>
                          </a:effectLst>
                          <a:latin typeface="Arial" charset="0"/>
                        </a:rPr>
                        <a:t>80-89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53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1" i="0" u="none" strike="noStrike" cap="none" normalizeH="0" baseline="0" smtClean="0">
                          <a:ln>
                            <a:noFill/>
                          </a:ln>
                          <a:solidFill>
                            <a:srgbClr val="092928"/>
                          </a:solidFill>
                          <a:effectLst>
                            <a:outerShdw blurRad="38100" dist="38100" dir="2700000" algn="tl">
                              <a:srgbClr val="000000"/>
                            </a:outerShdw>
                          </a:effectLst>
                          <a:latin typeface="Arial" charset="0"/>
                        </a:rPr>
                        <a:t>High Blood Pressure</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1" i="0" u="none" strike="noStrike" cap="none" normalizeH="0" baseline="0" smtClean="0">
                          <a:ln>
                            <a:noFill/>
                          </a:ln>
                          <a:solidFill>
                            <a:srgbClr val="092928"/>
                          </a:solidFill>
                          <a:effectLst>
                            <a:outerShdw blurRad="38100" dist="38100" dir="2700000" algn="tl">
                              <a:srgbClr val="000000"/>
                            </a:outerShdw>
                          </a:effectLst>
                          <a:latin typeface="Arial" charset="0"/>
                        </a:rPr>
                        <a:t>     </a:t>
                      </a:r>
                      <a:r>
                        <a:rPr kumimoji="0" lang="en-US" sz="1800" b="0" i="0" u="none" strike="noStrike" cap="none" normalizeH="0" baseline="0" smtClean="0">
                          <a:ln>
                            <a:noFill/>
                          </a:ln>
                          <a:solidFill>
                            <a:srgbClr val="092928"/>
                          </a:solidFill>
                          <a:effectLst>
                            <a:outerShdw blurRad="38100" dist="38100" dir="2700000" algn="tl">
                              <a:srgbClr val="000000"/>
                            </a:outerShdw>
                          </a:effectLst>
                          <a:latin typeface="Arial" charset="0"/>
                        </a:rPr>
                        <a:t>Stage 1</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092928"/>
                          </a:solidFill>
                          <a:effectLst>
                            <a:outerShdw blurRad="38100" dist="38100" dir="2700000" algn="tl">
                              <a:srgbClr val="000000"/>
                            </a:outerShdw>
                          </a:effectLst>
                          <a:latin typeface="Arial" charset="0"/>
                        </a:rPr>
                        <a:t>     Stage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1800" b="0" i="0" u="none" strike="noStrike" cap="none" normalizeH="0" baseline="0" smtClean="0">
                        <a:ln>
                          <a:noFill/>
                        </a:ln>
                        <a:solidFill>
                          <a:srgbClr val="092928"/>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092928"/>
                          </a:solidFill>
                          <a:effectLst>
                            <a:outerShdw blurRad="38100" dist="38100" dir="2700000" algn="tl">
                              <a:srgbClr val="000000"/>
                            </a:outerShdw>
                          </a:effectLst>
                          <a:latin typeface="Arial" charset="0"/>
                        </a:rPr>
                        <a:t>140-159</a:t>
                      </a: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092928"/>
                          </a:solidFill>
                          <a:effectLst>
                            <a:outerShdw blurRad="38100" dist="38100" dir="2700000" algn="tl">
                              <a:srgbClr val="000000"/>
                            </a:outerShdw>
                          </a:effectLst>
                          <a:latin typeface="Arial" charset="0"/>
                        </a:rPr>
                        <a:t>160 or higher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1800" b="0" i="0" u="none" strike="noStrike" cap="none" normalizeH="0" baseline="0" smtClean="0">
                        <a:ln>
                          <a:noFill/>
                        </a:ln>
                        <a:solidFill>
                          <a:srgbClr val="092928"/>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092928"/>
                          </a:solidFill>
                          <a:effectLst>
                            <a:outerShdw blurRad="38100" dist="38100" dir="2700000" algn="tl">
                              <a:srgbClr val="000000"/>
                            </a:outerShdw>
                          </a:effectLst>
                          <a:latin typeface="Arial" charset="0"/>
                        </a:rPr>
                        <a:t>or</a:t>
                      </a: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092928"/>
                          </a:solidFill>
                          <a:effectLst>
                            <a:outerShdw blurRad="38100" dist="38100" dir="2700000" algn="tl">
                              <a:srgbClr val="000000"/>
                            </a:outerShdw>
                          </a:effectLst>
                          <a:latin typeface="Arial" charset="0"/>
                        </a:rPr>
                        <a: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1800" b="0" i="0" u="none" strike="noStrike" cap="none" normalizeH="0" baseline="0" smtClean="0">
                        <a:ln>
                          <a:noFill/>
                        </a:ln>
                        <a:solidFill>
                          <a:srgbClr val="092928"/>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092928"/>
                          </a:solidFill>
                          <a:effectLst>
                            <a:outerShdw blurRad="38100" dist="38100" dir="2700000" algn="tl">
                              <a:srgbClr val="000000"/>
                            </a:outerShdw>
                          </a:effectLst>
                          <a:latin typeface="Arial" charset="0"/>
                        </a:rPr>
                        <a:t>90-99</a:t>
                      </a: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092928"/>
                          </a:solidFill>
                          <a:effectLst>
                            <a:outerShdw blurRad="38100" dist="38100" dir="2700000" algn="tl">
                              <a:srgbClr val="000000"/>
                            </a:outerShdw>
                          </a:effectLst>
                          <a:latin typeface="Arial" charset="0"/>
                        </a:rPr>
                        <a:t>100 or higher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73" name="Picture 109" descr="MCj02810680000[1]"/>
          <p:cNvPicPr>
            <a:picLocks noChangeAspect="1" noChangeArrowheads="1"/>
          </p:cNvPicPr>
          <p:nvPr/>
        </p:nvPicPr>
        <p:blipFill>
          <a:blip r:embed="rId2" cstate="print"/>
          <a:srcRect/>
          <a:stretch>
            <a:fillRect/>
          </a:stretch>
        </p:blipFill>
        <p:spPr bwMode="auto">
          <a:xfrm>
            <a:off x="609600" y="1143000"/>
            <a:ext cx="1252538" cy="12954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tx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solidFill>
                  <a:srgbClr val="092928"/>
                </a:solidFill>
                <a:latin typeface="Arial" charset="0"/>
              </a:rPr>
              <a:t>BLOOD  PRESSURE</a:t>
            </a:r>
          </a:p>
        </p:txBody>
      </p:sp>
      <p:sp>
        <p:nvSpPr>
          <p:cNvPr id="14339" name="Rectangle 3"/>
          <p:cNvSpPr>
            <a:spLocks noGrp="1" noChangeArrowheads="1"/>
          </p:cNvSpPr>
          <p:nvPr>
            <p:ph type="body" sz="half" idx="1"/>
          </p:nvPr>
        </p:nvSpPr>
        <p:spPr/>
        <p:txBody>
          <a:bodyPr/>
          <a:lstStyle/>
          <a:p>
            <a:pPr>
              <a:lnSpc>
                <a:spcPct val="90000"/>
              </a:lnSpc>
              <a:buFontTx/>
              <a:buBlip>
                <a:blip r:embed="rId2"/>
              </a:buBlip>
            </a:pPr>
            <a:r>
              <a:rPr lang="en-US" sz="2400">
                <a:solidFill>
                  <a:srgbClr val="FF2D2D"/>
                </a:solidFill>
              </a:rPr>
              <a:t> </a:t>
            </a:r>
            <a:r>
              <a:rPr lang="en-US" sz="2400" b="1">
                <a:solidFill>
                  <a:srgbClr val="FF2D2D"/>
                </a:solidFill>
                <a:latin typeface="Arial" charset="0"/>
              </a:rPr>
              <a:t>What is blood pressure?</a:t>
            </a:r>
          </a:p>
          <a:p>
            <a:pPr algn="ctr">
              <a:lnSpc>
                <a:spcPct val="90000"/>
              </a:lnSpc>
              <a:buFontTx/>
              <a:buNone/>
            </a:pPr>
            <a:r>
              <a:rPr lang="en-US" sz="2400">
                <a:latin typeface="Arial" charset="0"/>
              </a:rPr>
              <a:t>   </a:t>
            </a:r>
            <a:r>
              <a:rPr lang="en-US" sz="2400">
                <a:solidFill>
                  <a:srgbClr val="092928"/>
                </a:solidFill>
                <a:latin typeface="Arial" charset="0"/>
              </a:rPr>
              <a:t>Imagine that your arteries are pipes that carry blood from your heart to the rest of your body. High blood pressure (also called hypertension) occurs when your blood moves through your arteries at a higher pressure than normal.</a:t>
            </a:r>
          </a:p>
          <a:p>
            <a:pPr algn="ctr">
              <a:lnSpc>
                <a:spcPct val="90000"/>
              </a:lnSpc>
              <a:buFontTx/>
              <a:buNone/>
            </a:pPr>
            <a:endParaRPr lang="en-US" sz="2400">
              <a:solidFill>
                <a:srgbClr val="092928"/>
              </a:solidFill>
              <a:latin typeface="Arial" charset="0"/>
            </a:endParaRPr>
          </a:p>
        </p:txBody>
      </p:sp>
      <p:sp>
        <p:nvSpPr>
          <p:cNvPr id="14341" name="Rectangle 5"/>
          <p:cNvSpPr>
            <a:spLocks noGrp="1" noChangeArrowheads="1"/>
          </p:cNvSpPr>
          <p:nvPr>
            <p:ph sz="half" idx="2"/>
          </p:nvPr>
        </p:nvSpPr>
        <p:spPr/>
        <p:txBody>
          <a:bodyPr/>
          <a:lstStyle/>
          <a:p>
            <a:pPr>
              <a:lnSpc>
                <a:spcPct val="90000"/>
              </a:lnSpc>
            </a:pPr>
            <a:endParaRPr lang="en-US" sz="2400"/>
          </a:p>
        </p:txBody>
      </p:sp>
      <p:pic>
        <p:nvPicPr>
          <p:cNvPr id="14340" name="Picture 4" descr="MPj04387450000[1]"/>
          <p:cNvPicPr>
            <a:picLocks noChangeAspect="1" noChangeArrowheads="1"/>
          </p:cNvPicPr>
          <p:nvPr/>
        </p:nvPicPr>
        <p:blipFill>
          <a:blip r:embed="rId3" cstate="print"/>
          <a:srcRect/>
          <a:stretch>
            <a:fillRect/>
          </a:stretch>
        </p:blipFill>
        <p:spPr bwMode="auto">
          <a:xfrm>
            <a:off x="4648200" y="1524000"/>
            <a:ext cx="4038600" cy="46482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tx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l"/>
            <a:r>
              <a:rPr lang="en-US">
                <a:solidFill>
                  <a:srgbClr val="006600"/>
                </a:solidFill>
              </a:rPr>
              <a:t>BLOOD PRESSURE……………                 </a:t>
            </a:r>
          </a:p>
        </p:txBody>
      </p:sp>
      <p:sp>
        <p:nvSpPr>
          <p:cNvPr id="58371" name="Rectangle 3"/>
          <p:cNvSpPr>
            <a:spLocks noGrp="1" noChangeArrowheads="1"/>
          </p:cNvSpPr>
          <p:nvPr>
            <p:ph type="body" idx="1"/>
          </p:nvPr>
        </p:nvSpPr>
        <p:spPr/>
        <p:txBody>
          <a:bodyPr/>
          <a:lstStyle/>
          <a:p>
            <a:pPr>
              <a:lnSpc>
                <a:spcPct val="90000"/>
              </a:lnSpc>
              <a:buFontTx/>
              <a:buBlip>
                <a:blip r:embed="rId2"/>
              </a:buBlip>
            </a:pPr>
            <a:r>
              <a:rPr lang="en-US" sz="2800">
                <a:solidFill>
                  <a:srgbClr val="FF2D2D"/>
                </a:solidFill>
                <a:latin typeface="Arial" charset="0"/>
              </a:rPr>
              <a:t>What do the numbers mean?</a:t>
            </a:r>
          </a:p>
          <a:p>
            <a:pPr>
              <a:lnSpc>
                <a:spcPct val="90000"/>
              </a:lnSpc>
              <a:buFontTx/>
              <a:buNone/>
            </a:pPr>
            <a:endParaRPr lang="en-US" sz="2400">
              <a:latin typeface="Arial" charset="0"/>
            </a:endParaRPr>
          </a:p>
          <a:p>
            <a:pPr lvl="2">
              <a:lnSpc>
                <a:spcPct val="90000"/>
              </a:lnSpc>
              <a:buFontTx/>
              <a:buBlip>
                <a:blip r:embed="rId3"/>
              </a:buBlip>
            </a:pPr>
            <a:r>
              <a:rPr lang="en-US" b="1">
                <a:solidFill>
                  <a:srgbClr val="000000"/>
                </a:solidFill>
                <a:effectLst>
                  <a:outerShdw blurRad="38100" dist="38100" dir="2700000" algn="tl">
                    <a:srgbClr val="FFFFFF"/>
                  </a:outerShdw>
                </a:effectLst>
                <a:latin typeface="Arial" charset="0"/>
              </a:rPr>
              <a:t> Blood pressure is really two measurements, separated by a slash when written down, such as 120/80. You may also may hear someone say a blood pressure is “120 over 80.”</a:t>
            </a:r>
          </a:p>
          <a:p>
            <a:pPr lvl="2">
              <a:lnSpc>
                <a:spcPct val="90000"/>
              </a:lnSpc>
              <a:buFontTx/>
              <a:buBlip>
                <a:blip r:embed="rId3"/>
              </a:buBlip>
            </a:pPr>
            <a:r>
              <a:rPr lang="en-US" b="1">
                <a:solidFill>
                  <a:srgbClr val="000000"/>
                </a:solidFill>
                <a:effectLst>
                  <a:outerShdw blurRad="38100" dist="38100" dir="2700000" algn="tl">
                    <a:srgbClr val="FFFFFF"/>
                  </a:outerShdw>
                </a:effectLst>
                <a:latin typeface="Arial" charset="0"/>
              </a:rPr>
              <a:t> The first number is the systolic blood pressure- peak pressure when your heart is squeezing the blood out. The second number is the diastolic – when your heart is filling with blood..relaxing between beats.</a:t>
            </a:r>
          </a:p>
          <a:p>
            <a:pPr lvl="2">
              <a:lnSpc>
                <a:spcPct val="90000"/>
              </a:lnSpc>
              <a:buFontTx/>
              <a:buBlip>
                <a:blip r:embed="rId3"/>
              </a:buBlip>
            </a:pPr>
            <a:r>
              <a:rPr lang="en-US" b="1">
                <a:solidFill>
                  <a:srgbClr val="000000"/>
                </a:solidFill>
                <a:effectLst>
                  <a:outerShdw blurRad="38100" dist="38100" dir="2700000" algn="tl">
                    <a:srgbClr val="FFFFFF"/>
                  </a:outerShdw>
                </a:effectLst>
                <a:latin typeface="Arial" charset="0"/>
              </a:rPr>
              <a:t> Normal blood pressure is 120/70 or lower.</a:t>
            </a:r>
          </a:p>
        </p:txBody>
      </p:sp>
      <p:pic>
        <p:nvPicPr>
          <p:cNvPr id="58372" name="Picture 4" descr="MPj04387430000[1]"/>
          <p:cNvPicPr>
            <a:picLocks noChangeAspect="1" noChangeArrowheads="1"/>
          </p:cNvPicPr>
          <p:nvPr/>
        </p:nvPicPr>
        <p:blipFill>
          <a:blip r:embed="rId4" cstate="print"/>
          <a:srcRect/>
          <a:stretch>
            <a:fillRect/>
          </a:stretch>
        </p:blipFill>
        <p:spPr bwMode="auto">
          <a:xfrm>
            <a:off x="6248400" y="533400"/>
            <a:ext cx="2514600" cy="182880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tx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solidFill>
                  <a:srgbClr val="FF2D2D"/>
                </a:solidFill>
                <a:effectLst>
                  <a:outerShdw blurRad="38100" dist="38100" dir="2700000" algn="tl">
                    <a:srgbClr val="C0C0C0"/>
                  </a:outerShdw>
                </a:effectLst>
              </a:rPr>
              <a:t>Blood Pressure     </a:t>
            </a:r>
          </a:p>
        </p:txBody>
      </p:sp>
      <p:sp>
        <p:nvSpPr>
          <p:cNvPr id="59395" name="Rectangle 3"/>
          <p:cNvSpPr>
            <a:spLocks noGrp="1" noChangeArrowheads="1"/>
          </p:cNvSpPr>
          <p:nvPr>
            <p:ph type="body" idx="1"/>
          </p:nvPr>
        </p:nvSpPr>
        <p:spPr/>
        <p:txBody>
          <a:bodyPr/>
          <a:lstStyle/>
          <a:p>
            <a:pPr>
              <a:lnSpc>
                <a:spcPct val="90000"/>
              </a:lnSpc>
              <a:buFontTx/>
              <a:buBlip>
                <a:blip r:embed="rId2"/>
              </a:buBlip>
            </a:pPr>
            <a:r>
              <a:rPr lang="en-US" sz="2800">
                <a:solidFill>
                  <a:srgbClr val="F90528"/>
                </a:solidFill>
                <a:effectLst>
                  <a:outerShdw blurRad="38100" dist="38100" dir="2700000" algn="tl">
                    <a:srgbClr val="C0C0C0"/>
                  </a:outerShdw>
                </a:effectLst>
                <a:latin typeface="Arial" charset="0"/>
              </a:rPr>
              <a:t>How is blood pressure diagnosed?</a:t>
            </a:r>
          </a:p>
          <a:p>
            <a:pPr>
              <a:lnSpc>
                <a:spcPct val="90000"/>
              </a:lnSpc>
              <a:buFontTx/>
              <a:buNone/>
            </a:pPr>
            <a:r>
              <a:rPr lang="en-US" sz="2800">
                <a:effectLst>
                  <a:outerShdw blurRad="38100" dist="38100" dir="2700000" algn="tl">
                    <a:srgbClr val="C0C0C0"/>
                  </a:outerShdw>
                </a:effectLst>
                <a:latin typeface="Arial" charset="0"/>
              </a:rPr>
              <a:t>       </a:t>
            </a:r>
            <a:r>
              <a:rPr lang="en-US" sz="2800" b="1">
                <a:solidFill>
                  <a:srgbClr val="000000"/>
                </a:solidFill>
                <a:effectLst>
                  <a:outerShdw blurRad="38100" dist="38100" dir="2700000" algn="tl">
                    <a:srgbClr val="C0C0C0"/>
                  </a:outerShdw>
                </a:effectLst>
                <a:latin typeface="Arial" charset="0"/>
              </a:rPr>
              <a:t>Blood pressure is measured by putting </a:t>
            </a:r>
          </a:p>
          <a:p>
            <a:pPr>
              <a:lnSpc>
                <a:spcPct val="90000"/>
              </a:lnSpc>
              <a:buFontTx/>
              <a:buNone/>
            </a:pPr>
            <a:r>
              <a:rPr lang="en-US" sz="2800" b="1">
                <a:solidFill>
                  <a:srgbClr val="000000"/>
                </a:solidFill>
                <a:effectLst>
                  <a:outerShdw blurRad="38100" dist="38100" dir="2700000" algn="tl">
                    <a:srgbClr val="C0C0C0"/>
                  </a:outerShdw>
                </a:effectLst>
                <a:latin typeface="Arial" charset="0"/>
              </a:rPr>
              <a:t>       a blood pressure cuff around your arm, </a:t>
            </a:r>
          </a:p>
          <a:p>
            <a:pPr>
              <a:lnSpc>
                <a:spcPct val="90000"/>
              </a:lnSpc>
              <a:buFontTx/>
              <a:buNone/>
            </a:pPr>
            <a:r>
              <a:rPr lang="en-US" sz="2800" b="1">
                <a:solidFill>
                  <a:srgbClr val="000000"/>
                </a:solidFill>
                <a:effectLst>
                  <a:outerShdw blurRad="38100" dist="38100" dir="2700000" algn="tl">
                    <a:srgbClr val="C0C0C0"/>
                  </a:outerShdw>
                </a:effectLst>
                <a:latin typeface="Arial" charset="0"/>
              </a:rPr>
              <a:t>         inflating the cuff and listening for the </a:t>
            </a:r>
          </a:p>
          <a:p>
            <a:pPr>
              <a:lnSpc>
                <a:spcPct val="90000"/>
              </a:lnSpc>
              <a:buFontTx/>
              <a:buNone/>
            </a:pPr>
            <a:r>
              <a:rPr lang="en-US" sz="2800" b="1">
                <a:solidFill>
                  <a:srgbClr val="000000"/>
                </a:solidFill>
                <a:effectLst>
                  <a:outerShdw blurRad="38100" dist="38100" dir="2700000" algn="tl">
                    <a:srgbClr val="C0C0C0"/>
                  </a:outerShdw>
                </a:effectLst>
                <a:latin typeface="Arial" charset="0"/>
              </a:rPr>
              <a:t>            flow of blood. Your doctor/nurse            </a:t>
            </a:r>
          </a:p>
          <a:p>
            <a:pPr>
              <a:lnSpc>
                <a:spcPct val="90000"/>
              </a:lnSpc>
              <a:buFontTx/>
              <a:buNone/>
            </a:pPr>
            <a:r>
              <a:rPr lang="en-US" sz="2800" b="1">
                <a:solidFill>
                  <a:srgbClr val="000000"/>
                </a:solidFill>
                <a:effectLst>
                  <a:outerShdw blurRad="38100" dist="38100" dir="2700000" algn="tl">
                    <a:srgbClr val="C0C0C0"/>
                  </a:outerShdw>
                </a:effectLst>
                <a:latin typeface="Arial" charset="0"/>
              </a:rPr>
              <a:t>          practitioner/physician assistant will </a:t>
            </a:r>
          </a:p>
          <a:p>
            <a:pPr>
              <a:lnSpc>
                <a:spcPct val="90000"/>
              </a:lnSpc>
              <a:buFontTx/>
              <a:buNone/>
            </a:pPr>
            <a:r>
              <a:rPr lang="en-US" sz="2800" b="1">
                <a:solidFill>
                  <a:srgbClr val="000000"/>
                </a:solidFill>
                <a:effectLst>
                  <a:outerShdw blurRad="38100" dist="38100" dir="2700000" algn="tl">
                    <a:srgbClr val="C0C0C0"/>
                  </a:outerShdw>
                </a:effectLst>
                <a:latin typeface="Arial" charset="0"/>
              </a:rPr>
              <a:t>       measure your blood pressure at more </a:t>
            </a:r>
          </a:p>
          <a:p>
            <a:pPr>
              <a:lnSpc>
                <a:spcPct val="90000"/>
              </a:lnSpc>
              <a:buFontTx/>
              <a:buNone/>
            </a:pPr>
            <a:r>
              <a:rPr lang="en-US" sz="2800" b="1">
                <a:solidFill>
                  <a:srgbClr val="000000"/>
                </a:solidFill>
                <a:effectLst>
                  <a:outerShdw blurRad="38100" dist="38100" dir="2700000" algn="tl">
                    <a:srgbClr val="C0C0C0"/>
                  </a:outerShdw>
                </a:effectLst>
                <a:latin typeface="Arial" charset="0"/>
              </a:rPr>
              <a:t>            than one visit to see if you have </a:t>
            </a:r>
          </a:p>
          <a:p>
            <a:pPr>
              <a:lnSpc>
                <a:spcPct val="90000"/>
              </a:lnSpc>
              <a:buFontTx/>
              <a:buNone/>
            </a:pPr>
            <a:r>
              <a:rPr lang="en-US" sz="2800" b="1">
                <a:solidFill>
                  <a:srgbClr val="000000"/>
                </a:solidFill>
                <a:effectLst>
                  <a:outerShdw blurRad="38100" dist="38100" dir="2700000" algn="tl">
                    <a:srgbClr val="C0C0C0"/>
                  </a:outerShdw>
                </a:effectLst>
                <a:latin typeface="Arial" charset="0"/>
              </a:rPr>
              <a:t>                      high blood pressure.</a:t>
            </a:r>
          </a:p>
        </p:txBody>
      </p:sp>
      <p:pic>
        <p:nvPicPr>
          <p:cNvPr id="59398" name="Picture 6" descr="MPj04230160000[1]"/>
          <p:cNvPicPr>
            <a:picLocks noChangeAspect="1" noChangeArrowheads="1"/>
          </p:cNvPicPr>
          <p:nvPr/>
        </p:nvPicPr>
        <p:blipFill>
          <a:blip r:embed="rId3" cstate="print"/>
          <a:srcRect/>
          <a:stretch>
            <a:fillRect/>
          </a:stretch>
        </p:blipFill>
        <p:spPr bwMode="auto">
          <a:xfrm>
            <a:off x="6781800" y="609600"/>
            <a:ext cx="1609725" cy="1531938"/>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tx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solidFill>
                  <a:srgbClr val="000000"/>
                </a:solidFill>
                <a:effectLst>
                  <a:outerShdw blurRad="38100" dist="38100" dir="2700000" algn="tl">
                    <a:srgbClr val="FFFFFF"/>
                  </a:outerShdw>
                </a:effectLst>
                <a:latin typeface="Arial" charset="0"/>
              </a:rPr>
              <a:t>Blood Pressure</a:t>
            </a:r>
          </a:p>
        </p:txBody>
      </p:sp>
      <p:sp>
        <p:nvSpPr>
          <p:cNvPr id="60419" name="Rectangle 3"/>
          <p:cNvSpPr>
            <a:spLocks noGrp="1" noChangeArrowheads="1"/>
          </p:cNvSpPr>
          <p:nvPr>
            <p:ph type="body" idx="1"/>
          </p:nvPr>
        </p:nvSpPr>
        <p:spPr/>
        <p:txBody>
          <a:bodyPr/>
          <a:lstStyle/>
          <a:p>
            <a:pPr>
              <a:buFontTx/>
              <a:buBlip>
                <a:blip r:embed="rId2"/>
              </a:buBlip>
            </a:pPr>
            <a:r>
              <a:rPr lang="en-US"/>
              <a:t>  </a:t>
            </a:r>
            <a:r>
              <a:rPr lang="en-US" sz="2800">
                <a:solidFill>
                  <a:srgbClr val="F90528"/>
                </a:solidFill>
                <a:latin typeface="Arial" charset="0"/>
              </a:rPr>
              <a:t>What problems do high Blood Pressure cause?</a:t>
            </a:r>
          </a:p>
          <a:p>
            <a:pPr algn="ctr">
              <a:buFontTx/>
              <a:buNone/>
            </a:pPr>
            <a:r>
              <a:rPr lang="en-US"/>
              <a:t>     </a:t>
            </a:r>
            <a:r>
              <a:rPr lang="en-US">
                <a:solidFill>
                  <a:srgbClr val="092928"/>
                </a:solidFill>
                <a:latin typeface="Arial" charset="0"/>
              </a:rPr>
              <a:t>High blood pressure damages your  blood vessels thus, increasing your risk for:</a:t>
            </a:r>
          </a:p>
          <a:p>
            <a:pPr algn="ctr">
              <a:buFontTx/>
              <a:buNone/>
            </a:pPr>
            <a:r>
              <a:rPr lang="en-US" b="1">
                <a:solidFill>
                  <a:srgbClr val="FF2D2D"/>
                </a:solidFill>
                <a:latin typeface="Arial" charset="0"/>
              </a:rPr>
              <a:t>Stroke</a:t>
            </a:r>
          </a:p>
          <a:p>
            <a:pPr algn="ctr">
              <a:buFontTx/>
              <a:buNone/>
            </a:pPr>
            <a:r>
              <a:rPr lang="en-US" b="1">
                <a:solidFill>
                  <a:srgbClr val="FF2D2D"/>
                </a:solidFill>
                <a:latin typeface="Arial" charset="0"/>
              </a:rPr>
              <a:t> Kidney failure</a:t>
            </a:r>
          </a:p>
          <a:p>
            <a:pPr algn="ctr">
              <a:buFontTx/>
              <a:buNone/>
            </a:pPr>
            <a:r>
              <a:rPr lang="en-US" b="1">
                <a:solidFill>
                  <a:srgbClr val="FF2D2D"/>
                </a:solidFill>
                <a:latin typeface="Arial" charset="0"/>
              </a:rPr>
              <a:t> Heart disease</a:t>
            </a:r>
          </a:p>
          <a:p>
            <a:pPr algn="ctr">
              <a:buFontTx/>
              <a:buNone/>
            </a:pPr>
            <a:r>
              <a:rPr lang="en-US" b="1">
                <a:solidFill>
                  <a:srgbClr val="FF2D2D"/>
                </a:solidFill>
                <a:latin typeface="Arial" charset="0"/>
              </a:rPr>
              <a:t>Heart attack</a:t>
            </a:r>
            <a:r>
              <a:rPr lang="en-US">
                <a:solidFill>
                  <a:srgbClr val="092928"/>
                </a:solidFill>
                <a:latin typeface="Arial" charset="0"/>
              </a:rPr>
              <a:t>    </a:t>
            </a:r>
          </a:p>
          <a:p>
            <a:pPr>
              <a:buFontTx/>
              <a:buNone/>
            </a:pPr>
            <a:endParaRPr lang="en-US">
              <a:solidFill>
                <a:srgbClr val="092928"/>
              </a:solidFill>
              <a:latin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tx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solidFill>
                  <a:srgbClr val="F90528"/>
                </a:solidFill>
                <a:latin typeface="Arial" charset="0"/>
              </a:rPr>
              <a:t>Blood Pressure …</a:t>
            </a:r>
          </a:p>
        </p:txBody>
      </p:sp>
      <p:sp>
        <p:nvSpPr>
          <p:cNvPr id="61443" name="Rectangle 3"/>
          <p:cNvSpPr>
            <a:spLocks noGrp="1" noChangeArrowheads="1"/>
          </p:cNvSpPr>
          <p:nvPr>
            <p:ph type="body" idx="1"/>
          </p:nvPr>
        </p:nvSpPr>
        <p:spPr/>
        <p:txBody>
          <a:bodyPr/>
          <a:lstStyle/>
          <a:p>
            <a:pPr marL="609600" indent="-609600">
              <a:lnSpc>
                <a:spcPct val="80000"/>
              </a:lnSpc>
              <a:buFontTx/>
              <a:buBlip>
                <a:blip r:embed="rId2"/>
              </a:buBlip>
            </a:pPr>
            <a:r>
              <a:rPr lang="en-US" sz="2800" b="1">
                <a:solidFill>
                  <a:srgbClr val="000000"/>
                </a:solidFill>
                <a:effectLst>
                  <a:outerShdw blurRad="38100" dist="38100" dir="2700000" algn="tl">
                    <a:srgbClr val="FFFFFF"/>
                  </a:outerShdw>
                </a:effectLst>
                <a:latin typeface="Arial" charset="0"/>
              </a:rPr>
              <a:t>How is high blood pressure treated?</a:t>
            </a:r>
          </a:p>
          <a:p>
            <a:pPr marL="609600" indent="-609600">
              <a:lnSpc>
                <a:spcPct val="80000"/>
              </a:lnSpc>
              <a:buFontTx/>
              <a:buNone/>
            </a:pPr>
            <a:r>
              <a:rPr lang="en-US" sz="2000">
                <a:latin typeface="Arial" charset="0"/>
              </a:rPr>
              <a:t>	 </a:t>
            </a:r>
            <a:r>
              <a:rPr lang="en-US" sz="2000" b="1">
                <a:solidFill>
                  <a:schemeClr val="bg1"/>
                </a:solidFill>
                <a:latin typeface="Arial" charset="0"/>
              </a:rPr>
              <a:t>LIFESTYLE CHANGES</a:t>
            </a:r>
          </a:p>
          <a:p>
            <a:pPr marL="609600" indent="-609600">
              <a:lnSpc>
                <a:spcPct val="80000"/>
              </a:lnSpc>
              <a:buFontTx/>
              <a:buNone/>
            </a:pPr>
            <a:r>
              <a:rPr lang="en-US" sz="2000">
                <a:latin typeface="Arial" charset="0"/>
              </a:rPr>
              <a:t>		   </a:t>
            </a:r>
            <a:r>
              <a:rPr lang="en-US" sz="2400" b="1">
                <a:solidFill>
                  <a:srgbClr val="000000"/>
                </a:solidFill>
                <a:effectLst>
                  <a:outerShdw blurRad="38100" dist="38100" dir="2700000" algn="tl">
                    <a:srgbClr val="FFFFFF"/>
                  </a:outerShdw>
                </a:effectLst>
                <a:latin typeface="Arial" charset="0"/>
              </a:rPr>
              <a:t>Don’t smoke cigarettes or use any tobacco.</a:t>
            </a:r>
          </a:p>
          <a:p>
            <a:pPr marL="609600" indent="-609600">
              <a:lnSpc>
                <a:spcPct val="80000"/>
              </a:lnSpc>
              <a:buFontTx/>
              <a:buNone/>
            </a:pPr>
            <a:r>
              <a:rPr lang="en-US" sz="2400" b="1">
                <a:solidFill>
                  <a:srgbClr val="000000"/>
                </a:solidFill>
                <a:effectLst>
                  <a:outerShdw blurRad="38100" dist="38100" dir="2700000" algn="tl">
                    <a:srgbClr val="FFFFFF"/>
                  </a:outerShdw>
                </a:effectLst>
                <a:latin typeface="Arial" charset="0"/>
              </a:rPr>
              <a:t>		         Lose weight if you are overweight.</a:t>
            </a:r>
          </a:p>
          <a:p>
            <a:pPr marL="609600" indent="-609600">
              <a:lnSpc>
                <a:spcPct val="80000"/>
              </a:lnSpc>
              <a:buFontTx/>
              <a:buNone/>
            </a:pPr>
            <a:r>
              <a:rPr lang="en-US" sz="2400" b="1">
                <a:solidFill>
                  <a:srgbClr val="000000"/>
                </a:solidFill>
                <a:effectLst>
                  <a:outerShdw blurRad="38100" dist="38100" dir="2700000" algn="tl">
                    <a:srgbClr val="FFFFFF"/>
                  </a:outerShdw>
                </a:effectLst>
                <a:latin typeface="Arial" charset="0"/>
              </a:rPr>
              <a:t>		                     Exercise regularly.</a:t>
            </a:r>
          </a:p>
          <a:p>
            <a:pPr marL="609600" indent="-609600">
              <a:lnSpc>
                <a:spcPct val="80000"/>
              </a:lnSpc>
              <a:buFontTx/>
              <a:buNone/>
            </a:pPr>
            <a:r>
              <a:rPr lang="en-US" sz="2400" b="1">
                <a:solidFill>
                  <a:srgbClr val="000000"/>
                </a:solidFill>
                <a:effectLst>
                  <a:outerShdw blurRad="38100" dist="38100" dir="2700000" algn="tl">
                    <a:srgbClr val="FFFFFF"/>
                  </a:outerShdw>
                </a:effectLst>
                <a:latin typeface="Arial" charset="0"/>
              </a:rPr>
              <a:t>		    Healthy low-fat diet, full of fresh fruits and  </a:t>
            </a:r>
          </a:p>
          <a:p>
            <a:pPr marL="609600" indent="-609600">
              <a:lnSpc>
                <a:spcPct val="80000"/>
              </a:lnSpc>
              <a:buFontTx/>
              <a:buNone/>
            </a:pPr>
            <a:r>
              <a:rPr lang="en-US" sz="2400" b="1">
                <a:solidFill>
                  <a:srgbClr val="000000"/>
                </a:solidFill>
                <a:effectLst>
                  <a:outerShdw blurRad="38100" dist="38100" dir="2700000" algn="tl">
                    <a:srgbClr val="FFFFFF"/>
                  </a:outerShdw>
                </a:effectLst>
                <a:latin typeface="Arial" charset="0"/>
              </a:rPr>
              <a:t>                                     vegetables.</a:t>
            </a:r>
          </a:p>
          <a:p>
            <a:pPr marL="609600" indent="-609600">
              <a:lnSpc>
                <a:spcPct val="80000"/>
              </a:lnSpc>
              <a:buFontTx/>
              <a:buNone/>
            </a:pPr>
            <a:r>
              <a:rPr lang="en-US" sz="2400" b="1">
                <a:solidFill>
                  <a:srgbClr val="000000"/>
                </a:solidFill>
                <a:effectLst>
                  <a:outerShdw blurRad="38100" dist="38100" dir="2700000" algn="tl">
                    <a:srgbClr val="FFFFFF"/>
                  </a:outerShdw>
                </a:effectLst>
                <a:latin typeface="Arial" charset="0"/>
              </a:rPr>
              <a:t>		        Limit salt, caffeine and alcohol intake.</a:t>
            </a:r>
          </a:p>
          <a:p>
            <a:pPr marL="609600" indent="-609600">
              <a:lnSpc>
                <a:spcPct val="80000"/>
              </a:lnSpc>
              <a:buFontTx/>
              <a:buNone/>
            </a:pPr>
            <a:r>
              <a:rPr lang="en-US" sz="2400" b="1">
                <a:solidFill>
                  <a:srgbClr val="000000"/>
                </a:solidFill>
                <a:effectLst>
                  <a:outerShdw blurRad="38100" dist="38100" dir="2700000" algn="tl">
                    <a:srgbClr val="FFFFFF"/>
                  </a:outerShdw>
                </a:effectLst>
                <a:latin typeface="Arial" charset="0"/>
              </a:rPr>
              <a:t>		    Relax! Reduce your stress with relaxation </a:t>
            </a:r>
          </a:p>
          <a:p>
            <a:pPr marL="609600" indent="-609600">
              <a:lnSpc>
                <a:spcPct val="80000"/>
              </a:lnSpc>
              <a:buFontTx/>
              <a:buNone/>
            </a:pPr>
            <a:r>
              <a:rPr lang="en-US" sz="2400" b="1">
                <a:solidFill>
                  <a:srgbClr val="000000"/>
                </a:solidFill>
                <a:effectLst>
                  <a:outerShdw blurRad="38100" dist="38100" dir="2700000" algn="tl">
                    <a:srgbClr val="FFFFFF"/>
                  </a:outerShdw>
                </a:effectLst>
                <a:latin typeface="Arial" charset="0"/>
              </a:rPr>
              <a:t>                                     techniques.</a:t>
            </a:r>
          </a:p>
          <a:p>
            <a:pPr marL="609600" indent="-609600" algn="ctr">
              <a:lnSpc>
                <a:spcPct val="80000"/>
              </a:lnSpc>
              <a:buFontTx/>
              <a:buNone/>
            </a:pPr>
            <a:r>
              <a:rPr lang="en-US" sz="2000">
                <a:solidFill>
                  <a:srgbClr val="F90528"/>
                </a:solidFill>
                <a:latin typeface="Arial" charset="0"/>
              </a:rPr>
              <a:t>Lifestyle change, if these changes don’t work you may </a:t>
            </a:r>
          </a:p>
          <a:p>
            <a:pPr marL="609600" indent="-609600" algn="ctr">
              <a:lnSpc>
                <a:spcPct val="80000"/>
              </a:lnSpc>
              <a:buFontTx/>
              <a:buNone/>
            </a:pPr>
            <a:r>
              <a:rPr lang="en-US" sz="2000">
                <a:solidFill>
                  <a:srgbClr val="F90528"/>
                </a:solidFill>
                <a:latin typeface="Arial" charset="0"/>
              </a:rPr>
              <a:t>also need a </a:t>
            </a:r>
            <a:r>
              <a:rPr lang="en-US" sz="2000" b="1">
                <a:solidFill>
                  <a:srgbClr val="F90528"/>
                </a:solidFill>
                <a:latin typeface="Arial" charset="0"/>
              </a:rPr>
              <a:t>prescription medication</a:t>
            </a:r>
            <a:r>
              <a:rPr lang="en-US" sz="2000">
                <a:solidFill>
                  <a:srgbClr val="F90528"/>
                </a:solidFill>
                <a:latin typeface="Arial" charset="0"/>
              </a:rPr>
              <a:t>.</a:t>
            </a:r>
          </a:p>
          <a:p>
            <a:pPr marL="609600" indent="-609600">
              <a:lnSpc>
                <a:spcPct val="80000"/>
              </a:lnSpc>
              <a:buFontTx/>
              <a:buNone/>
            </a:pPr>
            <a:endParaRPr lang="en-US" sz="200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tx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4000">
                <a:solidFill>
                  <a:srgbClr val="000000"/>
                </a:solidFill>
                <a:effectLst>
                  <a:outerShdw blurRad="38100" dist="38100" dir="2700000" algn="tl">
                    <a:srgbClr val="FFFFFF"/>
                  </a:outerShdw>
                </a:effectLst>
                <a:latin typeface="Arial" charset="0"/>
              </a:rPr>
              <a:t>Blood Pressure and Cigarettes</a:t>
            </a:r>
          </a:p>
        </p:txBody>
      </p:sp>
      <p:sp>
        <p:nvSpPr>
          <p:cNvPr id="62467" name="Rectangle 3"/>
          <p:cNvSpPr>
            <a:spLocks noGrp="1" noChangeArrowheads="1"/>
          </p:cNvSpPr>
          <p:nvPr>
            <p:ph type="body" idx="1"/>
          </p:nvPr>
        </p:nvSpPr>
        <p:spPr/>
        <p:txBody>
          <a:bodyPr/>
          <a:lstStyle/>
          <a:p>
            <a:pPr>
              <a:lnSpc>
                <a:spcPct val="90000"/>
              </a:lnSpc>
              <a:buFontTx/>
              <a:buBlip>
                <a:blip r:embed="rId2"/>
              </a:buBlip>
            </a:pPr>
            <a:endParaRPr lang="en-US" sz="2800" b="1">
              <a:solidFill>
                <a:srgbClr val="FF2D2D"/>
              </a:solidFill>
            </a:endParaRPr>
          </a:p>
          <a:p>
            <a:pPr>
              <a:lnSpc>
                <a:spcPct val="90000"/>
              </a:lnSpc>
              <a:buFontTx/>
              <a:buNone/>
            </a:pPr>
            <a:endParaRPr lang="en-US" sz="2400" b="1">
              <a:solidFill>
                <a:srgbClr val="F90528"/>
              </a:solidFill>
              <a:latin typeface="Arial" charset="0"/>
            </a:endParaRPr>
          </a:p>
          <a:p>
            <a:pPr>
              <a:lnSpc>
                <a:spcPct val="90000"/>
              </a:lnSpc>
              <a:buFontTx/>
              <a:buBlip>
                <a:blip r:embed="rId2"/>
              </a:buBlip>
            </a:pPr>
            <a:r>
              <a:rPr lang="en-US" sz="2400" b="1">
                <a:solidFill>
                  <a:srgbClr val="F90528"/>
                </a:solidFill>
                <a:latin typeface="Arial" charset="0"/>
              </a:rPr>
              <a:t>How does smoking affect my blood pressure?</a:t>
            </a:r>
          </a:p>
          <a:p>
            <a:pPr>
              <a:lnSpc>
                <a:spcPct val="90000"/>
              </a:lnSpc>
              <a:buFontTx/>
              <a:buNone/>
            </a:pPr>
            <a:endParaRPr lang="en-US" sz="900" b="1">
              <a:solidFill>
                <a:srgbClr val="F90528"/>
              </a:solidFill>
              <a:latin typeface="Arial" charset="0"/>
            </a:endParaRPr>
          </a:p>
          <a:p>
            <a:pPr>
              <a:lnSpc>
                <a:spcPct val="90000"/>
              </a:lnSpc>
              <a:buFontTx/>
              <a:buNone/>
            </a:pPr>
            <a:r>
              <a:rPr lang="en-US" sz="2800"/>
              <a:t>         </a:t>
            </a:r>
            <a:r>
              <a:rPr lang="en-US" sz="2400" b="1">
                <a:solidFill>
                  <a:srgbClr val="092928"/>
                </a:solidFill>
                <a:latin typeface="Arial" charset="0"/>
              </a:rPr>
              <a:t>The nicotine in cigarettes and other tobacco </a:t>
            </a:r>
          </a:p>
          <a:p>
            <a:pPr>
              <a:lnSpc>
                <a:spcPct val="90000"/>
              </a:lnSpc>
              <a:buFontTx/>
              <a:buNone/>
            </a:pPr>
            <a:r>
              <a:rPr lang="en-US" sz="2400" b="1">
                <a:solidFill>
                  <a:srgbClr val="092928"/>
                </a:solidFill>
                <a:latin typeface="Arial" charset="0"/>
              </a:rPr>
              <a:t>       products causes your blood vessels to constrict </a:t>
            </a:r>
          </a:p>
          <a:p>
            <a:pPr>
              <a:lnSpc>
                <a:spcPct val="90000"/>
              </a:lnSpc>
              <a:buFontTx/>
              <a:buNone/>
            </a:pPr>
            <a:r>
              <a:rPr lang="en-US" sz="2400" b="1">
                <a:solidFill>
                  <a:srgbClr val="092928"/>
                </a:solidFill>
                <a:latin typeface="Arial" charset="0"/>
              </a:rPr>
              <a:t>        and your heart to beat faster, which temporarily </a:t>
            </a:r>
          </a:p>
          <a:p>
            <a:pPr>
              <a:lnSpc>
                <a:spcPct val="90000"/>
              </a:lnSpc>
              <a:buFontTx/>
              <a:buNone/>
            </a:pPr>
            <a:r>
              <a:rPr lang="en-US" sz="2400" b="1">
                <a:solidFill>
                  <a:srgbClr val="092928"/>
                </a:solidFill>
                <a:latin typeface="Arial" charset="0"/>
              </a:rPr>
              <a:t>                        raises your blood pressure.</a:t>
            </a:r>
          </a:p>
          <a:p>
            <a:pPr>
              <a:lnSpc>
                <a:spcPct val="90000"/>
              </a:lnSpc>
              <a:buFontTx/>
              <a:buNone/>
            </a:pPr>
            <a:r>
              <a:rPr lang="en-US" sz="2400" b="1">
                <a:solidFill>
                  <a:srgbClr val="092928"/>
                </a:solidFill>
                <a:latin typeface="Arial" charset="0"/>
              </a:rPr>
              <a:t>     If you quit smoking, you can drastically lower your </a:t>
            </a:r>
          </a:p>
          <a:p>
            <a:pPr>
              <a:lnSpc>
                <a:spcPct val="90000"/>
              </a:lnSpc>
              <a:buFontTx/>
              <a:buNone/>
            </a:pPr>
            <a:r>
              <a:rPr lang="en-US" sz="2400" b="1">
                <a:solidFill>
                  <a:srgbClr val="092928"/>
                </a:solidFill>
                <a:latin typeface="Arial" charset="0"/>
              </a:rPr>
              <a:t>               risk of having a heart attack or stroke!</a:t>
            </a:r>
          </a:p>
          <a:p>
            <a:pPr>
              <a:lnSpc>
                <a:spcPct val="90000"/>
              </a:lnSpc>
              <a:buFontTx/>
              <a:buNone/>
            </a:pPr>
            <a:r>
              <a:rPr lang="en-US" sz="1000" b="1">
                <a:solidFill>
                  <a:srgbClr val="092928"/>
                </a:solidFill>
                <a:latin typeface="Arial" charset="0"/>
              </a:rPr>
              <a:t>Source: familydoctor.org. American Academy of Family Physicians</a:t>
            </a:r>
            <a:r>
              <a:rPr lang="en-US" sz="2400" b="1">
                <a:solidFill>
                  <a:srgbClr val="092928"/>
                </a:solidFill>
                <a:latin typeface="Arial" charset="0"/>
              </a:rPr>
              <a:t>.</a:t>
            </a:r>
          </a:p>
        </p:txBody>
      </p:sp>
      <p:pic>
        <p:nvPicPr>
          <p:cNvPr id="62468" name="Picture 4" descr="MCj04338720000[1]"/>
          <p:cNvPicPr>
            <a:picLocks noChangeAspect="1" noChangeArrowheads="1"/>
          </p:cNvPicPr>
          <p:nvPr/>
        </p:nvPicPr>
        <p:blipFill>
          <a:blip r:embed="rId3" cstate="print"/>
          <a:srcRect/>
          <a:stretch>
            <a:fillRect/>
          </a:stretch>
        </p:blipFill>
        <p:spPr bwMode="auto">
          <a:xfrm>
            <a:off x="3810000" y="1143000"/>
            <a:ext cx="1219200" cy="1219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bg>
      <p:bgPr shadeToTitle="1">
        <a:gradFill rotWithShape="0">
          <a:gsLst>
            <a:gs pos="0">
              <a:srgbClr val="CCFFCC"/>
            </a:gs>
            <a:gs pos="100000">
              <a:srgbClr val="006600"/>
            </a:gs>
          </a:gsLst>
          <a:path path="shape">
            <a:fillToRect l="50000" t="50000" r="50000" b="50000"/>
          </a:path>
        </a:gra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solidFill>
                  <a:srgbClr val="000000"/>
                </a:solidFill>
                <a:effectLst>
                  <a:outerShdw blurRad="38100" dist="38100" dir="2700000" algn="tl">
                    <a:srgbClr val="FFFFFF"/>
                  </a:outerShdw>
                </a:effectLst>
                <a:latin typeface="Arial" charset="0"/>
              </a:rPr>
              <a:t>Exercise</a:t>
            </a:r>
          </a:p>
        </p:txBody>
      </p:sp>
      <p:sp>
        <p:nvSpPr>
          <p:cNvPr id="63491" name="Rectangle 3"/>
          <p:cNvSpPr>
            <a:spLocks noGrp="1" noChangeArrowheads="1"/>
          </p:cNvSpPr>
          <p:nvPr>
            <p:ph type="body" idx="1"/>
          </p:nvPr>
        </p:nvSpPr>
        <p:spPr/>
        <p:txBody>
          <a:bodyPr/>
          <a:lstStyle/>
          <a:p>
            <a:pPr>
              <a:buFontTx/>
              <a:buBlip>
                <a:blip r:embed="rId2"/>
              </a:buBlip>
            </a:pPr>
            <a:r>
              <a:rPr lang="en-US" b="1">
                <a:solidFill>
                  <a:srgbClr val="F90528"/>
                </a:solidFill>
                <a:latin typeface="Arial" charset="0"/>
              </a:rPr>
              <a:t>How much exercise do I need?</a:t>
            </a:r>
          </a:p>
          <a:p>
            <a:pPr>
              <a:buFontTx/>
              <a:buNone/>
            </a:pPr>
            <a:r>
              <a:rPr lang="en-US"/>
              <a:t>    </a:t>
            </a:r>
            <a:r>
              <a:rPr lang="en-US">
                <a:solidFill>
                  <a:schemeClr val="bg1"/>
                </a:solidFill>
                <a:latin typeface="Arial" charset="0"/>
              </a:rPr>
              <a:t>Most people need to exercise 4-6 times </a:t>
            </a:r>
          </a:p>
          <a:p>
            <a:pPr>
              <a:buFontTx/>
              <a:buNone/>
            </a:pPr>
            <a:r>
              <a:rPr lang="en-US">
                <a:solidFill>
                  <a:schemeClr val="bg1"/>
                </a:solidFill>
                <a:latin typeface="Arial" charset="0"/>
              </a:rPr>
              <a:t>        a week for 20-60 minutes at a time.</a:t>
            </a:r>
          </a:p>
          <a:p>
            <a:pPr>
              <a:buFontTx/>
              <a:buNone/>
            </a:pPr>
            <a:endParaRPr lang="en-US">
              <a:solidFill>
                <a:schemeClr val="bg1"/>
              </a:solidFill>
              <a:latin typeface="Arial" charset="0"/>
            </a:endParaRPr>
          </a:p>
          <a:p>
            <a:pPr>
              <a:buFontTx/>
              <a:buNone/>
            </a:pPr>
            <a:r>
              <a:rPr lang="en-US">
                <a:solidFill>
                  <a:schemeClr val="bg1"/>
                </a:solidFill>
                <a:latin typeface="Arial" charset="0"/>
              </a:rPr>
              <a:t>	          Talk to your doctor or nurse practitioner/physician assistant about the</a:t>
            </a:r>
          </a:p>
          <a:p>
            <a:pPr>
              <a:buFontTx/>
              <a:buNone/>
            </a:pPr>
            <a:r>
              <a:rPr lang="en-US">
                <a:solidFill>
                  <a:schemeClr val="bg1"/>
                </a:solidFill>
                <a:latin typeface="Arial" charset="0"/>
              </a:rPr>
              <a:t>             exercise that is right for you.</a:t>
            </a:r>
          </a:p>
        </p:txBody>
      </p:sp>
      <p:pic>
        <p:nvPicPr>
          <p:cNvPr id="63492" name="Picture 4" descr="j0298653"/>
          <p:cNvPicPr>
            <a:picLocks noChangeAspect="1" noChangeArrowheads="1"/>
          </p:cNvPicPr>
          <p:nvPr/>
        </p:nvPicPr>
        <p:blipFill>
          <a:blip r:embed="rId3" cstate="print"/>
          <a:srcRect/>
          <a:stretch>
            <a:fillRect/>
          </a:stretch>
        </p:blipFill>
        <p:spPr bwMode="auto">
          <a:xfrm>
            <a:off x="7467600" y="3429000"/>
            <a:ext cx="1042988" cy="620713"/>
          </a:xfrm>
          <a:prstGeom prst="rect">
            <a:avLst/>
          </a:prstGeom>
          <a:noFill/>
        </p:spPr>
      </p:pic>
      <p:pic>
        <p:nvPicPr>
          <p:cNvPr id="63493" name="Picture 5" descr="MCj04158100000[1]"/>
          <p:cNvPicPr>
            <a:picLocks noChangeAspect="1" noChangeArrowheads="1"/>
          </p:cNvPicPr>
          <p:nvPr/>
        </p:nvPicPr>
        <p:blipFill>
          <a:blip r:embed="rId4" cstate="print"/>
          <a:srcRect/>
          <a:stretch>
            <a:fillRect/>
          </a:stretch>
        </p:blipFill>
        <p:spPr bwMode="auto">
          <a:xfrm>
            <a:off x="6553200" y="3276600"/>
            <a:ext cx="698500" cy="798513"/>
          </a:xfrm>
          <a:prstGeom prst="rect">
            <a:avLst/>
          </a:prstGeom>
          <a:noFill/>
        </p:spPr>
      </p:pic>
      <p:pic>
        <p:nvPicPr>
          <p:cNvPr id="63495" name="Picture 7" descr="MCj02321440000[1]"/>
          <p:cNvPicPr>
            <a:picLocks noChangeAspect="1" noChangeArrowheads="1"/>
          </p:cNvPicPr>
          <p:nvPr/>
        </p:nvPicPr>
        <p:blipFill>
          <a:blip r:embed="rId5" cstate="print"/>
          <a:srcRect/>
          <a:stretch>
            <a:fillRect/>
          </a:stretch>
        </p:blipFill>
        <p:spPr bwMode="auto">
          <a:xfrm>
            <a:off x="5562600" y="3352800"/>
            <a:ext cx="735013" cy="800100"/>
          </a:xfrm>
          <a:prstGeom prst="rect">
            <a:avLst/>
          </a:prstGeom>
          <a:noFill/>
        </p:spPr>
      </p:pic>
      <p:pic>
        <p:nvPicPr>
          <p:cNvPr id="63496" name="Picture 8" descr="MCj02800200000[1]"/>
          <p:cNvPicPr>
            <a:picLocks noChangeAspect="1" noChangeArrowheads="1"/>
          </p:cNvPicPr>
          <p:nvPr/>
        </p:nvPicPr>
        <p:blipFill>
          <a:blip r:embed="rId6" cstate="print"/>
          <a:srcRect/>
          <a:stretch>
            <a:fillRect/>
          </a:stretch>
        </p:blipFill>
        <p:spPr bwMode="auto">
          <a:xfrm>
            <a:off x="4495800" y="3352800"/>
            <a:ext cx="757238" cy="720725"/>
          </a:xfrm>
          <a:prstGeom prst="rect">
            <a:avLst/>
          </a:prstGeom>
          <a:noFill/>
        </p:spPr>
      </p:pic>
      <p:pic>
        <p:nvPicPr>
          <p:cNvPr id="63497" name="Picture 9" descr="j0285698"/>
          <p:cNvPicPr>
            <a:picLocks noChangeAspect="1" noChangeArrowheads="1"/>
          </p:cNvPicPr>
          <p:nvPr/>
        </p:nvPicPr>
        <p:blipFill>
          <a:blip r:embed="rId7" cstate="print"/>
          <a:srcRect/>
          <a:stretch>
            <a:fillRect/>
          </a:stretch>
        </p:blipFill>
        <p:spPr bwMode="auto">
          <a:xfrm>
            <a:off x="3581400" y="3352800"/>
            <a:ext cx="711200" cy="760413"/>
          </a:xfrm>
          <a:prstGeom prst="rect">
            <a:avLst/>
          </a:prstGeom>
          <a:noFill/>
        </p:spPr>
      </p:pic>
      <p:pic>
        <p:nvPicPr>
          <p:cNvPr id="63498" name="Picture 10" descr="MCj02986790000[1]"/>
          <p:cNvPicPr>
            <a:picLocks noChangeAspect="1" noChangeArrowheads="1"/>
          </p:cNvPicPr>
          <p:nvPr/>
        </p:nvPicPr>
        <p:blipFill>
          <a:blip r:embed="rId8" cstate="print"/>
          <a:srcRect/>
          <a:stretch>
            <a:fillRect/>
          </a:stretch>
        </p:blipFill>
        <p:spPr bwMode="auto">
          <a:xfrm>
            <a:off x="2590800" y="3352800"/>
            <a:ext cx="830263" cy="679450"/>
          </a:xfrm>
          <a:prstGeom prst="rect">
            <a:avLst/>
          </a:prstGeom>
          <a:noFill/>
        </p:spPr>
      </p:pic>
      <p:pic>
        <p:nvPicPr>
          <p:cNvPr id="63502" name="Picture 14" descr="MCj03982830000[1]"/>
          <p:cNvPicPr>
            <a:picLocks noChangeAspect="1" noChangeArrowheads="1"/>
          </p:cNvPicPr>
          <p:nvPr/>
        </p:nvPicPr>
        <p:blipFill>
          <a:blip r:embed="rId9" cstate="print"/>
          <a:srcRect/>
          <a:stretch>
            <a:fillRect/>
          </a:stretch>
        </p:blipFill>
        <p:spPr bwMode="auto">
          <a:xfrm>
            <a:off x="1676400" y="3200400"/>
            <a:ext cx="741363" cy="850900"/>
          </a:xfrm>
          <a:prstGeom prst="rect">
            <a:avLst/>
          </a:prstGeom>
          <a:noFill/>
        </p:spPr>
      </p:pic>
      <p:pic>
        <p:nvPicPr>
          <p:cNvPr id="63503" name="Picture 15" descr="MCj02330470000[1]"/>
          <p:cNvPicPr>
            <a:picLocks noChangeAspect="1" noChangeArrowheads="1"/>
          </p:cNvPicPr>
          <p:nvPr/>
        </p:nvPicPr>
        <p:blipFill>
          <a:blip r:embed="rId10" cstate="print"/>
          <a:srcRect/>
          <a:stretch>
            <a:fillRect/>
          </a:stretch>
        </p:blipFill>
        <p:spPr bwMode="auto">
          <a:xfrm>
            <a:off x="762000" y="3276600"/>
            <a:ext cx="914400" cy="790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6349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63491">
                                            <p:txEl>
                                              <p:pRg st="0" end="0"/>
                                            </p:txEl>
                                          </p:spTgt>
                                        </p:tgtEl>
                                        <p:attrNameLst>
                                          <p:attrName>style.visibility</p:attrName>
                                        </p:attrNameLst>
                                      </p:cBhvr>
                                      <p:to>
                                        <p:strVal val="visible"/>
                                      </p:to>
                                    </p:set>
                                    <p:animEffect transition="in" filter="fade">
                                      <p:cBhvr>
                                        <p:cTn id="11" dur="1000"/>
                                        <p:tgtEl>
                                          <p:spTgt spid="63491">
                                            <p:txEl>
                                              <p:pRg st="0" end="0"/>
                                            </p:txEl>
                                          </p:spTgt>
                                        </p:tgtEl>
                                      </p:cBhvr>
                                    </p:animEffect>
                                    <p:anim calcmode="lin" valueType="num">
                                      <p:cBhvr>
                                        <p:cTn id="12"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63491">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6349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3491">
                                            <p:txEl>
                                              <p:pRg st="1" end="1"/>
                                            </p:txEl>
                                          </p:spTgt>
                                        </p:tgtEl>
                                        <p:attrNameLst>
                                          <p:attrName>style.visibility</p:attrName>
                                        </p:attrNameLst>
                                      </p:cBhvr>
                                      <p:to>
                                        <p:strVal val="visible"/>
                                      </p:to>
                                    </p:set>
                                    <p:animEffect transition="in" filter="fade">
                                      <p:cBhvr>
                                        <p:cTn id="19" dur="1000"/>
                                        <p:tgtEl>
                                          <p:spTgt spid="63491">
                                            <p:txEl>
                                              <p:pRg st="1" end="1"/>
                                            </p:txEl>
                                          </p:spTgt>
                                        </p:tgtEl>
                                      </p:cBhvr>
                                    </p:animEffect>
                                    <p:anim calcmode="lin" valueType="num">
                                      <p:cBhvr>
                                        <p:cTn id="20" dur="10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63491">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6349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63491">
                                            <p:txEl>
                                              <p:pRg st="2" end="2"/>
                                            </p:txEl>
                                          </p:spTgt>
                                        </p:tgtEl>
                                        <p:attrNameLst>
                                          <p:attrName>style.visibility</p:attrName>
                                        </p:attrNameLst>
                                      </p:cBhvr>
                                      <p:to>
                                        <p:strVal val="visible"/>
                                      </p:to>
                                    </p:set>
                                    <p:animEffect transition="in" filter="fade">
                                      <p:cBhvr>
                                        <p:cTn id="27" dur="1000"/>
                                        <p:tgtEl>
                                          <p:spTgt spid="63491">
                                            <p:txEl>
                                              <p:pRg st="2" end="2"/>
                                            </p:txEl>
                                          </p:spTgt>
                                        </p:tgtEl>
                                      </p:cBhvr>
                                    </p:animEffect>
                                    <p:anim calcmode="lin" valueType="num">
                                      <p:cBhvr>
                                        <p:cTn id="28" dur="10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6349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6349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63491">
                                            <p:txEl>
                                              <p:pRg st="4" end="4"/>
                                            </p:txEl>
                                          </p:spTgt>
                                        </p:tgtEl>
                                        <p:attrNameLst>
                                          <p:attrName>style.visibility</p:attrName>
                                        </p:attrNameLst>
                                      </p:cBhvr>
                                      <p:to>
                                        <p:strVal val="visible"/>
                                      </p:to>
                                    </p:set>
                                    <p:animEffect transition="in" filter="fade">
                                      <p:cBhvr>
                                        <p:cTn id="35" dur="1000"/>
                                        <p:tgtEl>
                                          <p:spTgt spid="63491">
                                            <p:txEl>
                                              <p:pRg st="4" end="4"/>
                                            </p:txEl>
                                          </p:spTgt>
                                        </p:tgtEl>
                                      </p:cBhvr>
                                    </p:animEffect>
                                    <p:anim calcmode="lin" valueType="num">
                                      <p:cBhvr>
                                        <p:cTn id="36" dur="10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63491">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6349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63491">
                                            <p:txEl>
                                              <p:pRg st="5" end="5"/>
                                            </p:txEl>
                                          </p:spTgt>
                                        </p:tgtEl>
                                        <p:attrNameLst>
                                          <p:attrName>style.visibility</p:attrName>
                                        </p:attrNameLst>
                                      </p:cBhvr>
                                      <p:to>
                                        <p:strVal val="visible"/>
                                      </p:to>
                                    </p:set>
                                    <p:animEffect transition="in" filter="fade">
                                      <p:cBhvr>
                                        <p:cTn id="43" dur="1000"/>
                                        <p:tgtEl>
                                          <p:spTgt spid="63491">
                                            <p:txEl>
                                              <p:pRg st="5" end="5"/>
                                            </p:txEl>
                                          </p:spTgt>
                                        </p:tgtEl>
                                      </p:cBhvr>
                                    </p:animEffect>
                                    <p:anim calcmode="lin" valueType="num">
                                      <p:cBhvr>
                                        <p:cTn id="44" dur="10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63491">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63491">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accent2"/>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4000">
                <a:effectLst>
                  <a:outerShdw blurRad="38100" dist="38100" dir="2700000" algn="tl">
                    <a:srgbClr val="FFFFFF"/>
                  </a:outerShdw>
                </a:effectLst>
                <a:latin typeface="Arial" charset="0"/>
              </a:rPr>
              <a:t/>
            </a:r>
            <a:br>
              <a:rPr lang="en-US" sz="4000">
                <a:effectLst>
                  <a:outerShdw blurRad="38100" dist="38100" dir="2700000" algn="tl">
                    <a:srgbClr val="FFFFFF"/>
                  </a:outerShdw>
                </a:effectLst>
                <a:latin typeface="Arial" charset="0"/>
              </a:rPr>
            </a:br>
            <a:r>
              <a:rPr lang="en-US" sz="4000">
                <a:solidFill>
                  <a:schemeClr val="bg1"/>
                </a:solidFill>
                <a:effectLst>
                  <a:outerShdw blurRad="38100" dist="38100" dir="2700000" algn="tl">
                    <a:srgbClr val="FFFFFF"/>
                  </a:outerShdw>
                </a:effectLst>
                <a:latin typeface="Arial" charset="0"/>
              </a:rPr>
              <a:t>Services provided include:</a:t>
            </a:r>
          </a:p>
        </p:txBody>
      </p:sp>
      <p:sp>
        <p:nvSpPr>
          <p:cNvPr id="6147" name="Rectangle 3"/>
          <p:cNvSpPr>
            <a:spLocks noGrp="1" noChangeArrowheads="1"/>
          </p:cNvSpPr>
          <p:nvPr>
            <p:ph type="body" idx="1"/>
          </p:nvPr>
        </p:nvSpPr>
        <p:spPr/>
        <p:txBody>
          <a:bodyPr/>
          <a:lstStyle/>
          <a:p>
            <a:pPr algn="ctr">
              <a:lnSpc>
                <a:spcPct val="90000"/>
              </a:lnSpc>
              <a:buFontTx/>
              <a:buBlip>
                <a:blip r:embed="rId2"/>
              </a:buBlip>
            </a:pPr>
            <a:r>
              <a:rPr lang="en-US" b="1">
                <a:solidFill>
                  <a:schemeClr val="accent2"/>
                </a:solidFill>
                <a:effectLst>
                  <a:outerShdw blurRad="38100" dist="38100" dir="2700000" algn="tl">
                    <a:srgbClr val="FFFFFF"/>
                  </a:outerShdw>
                </a:effectLst>
                <a:latin typeface="Arial" charset="0"/>
              </a:rPr>
              <a:t> </a:t>
            </a:r>
            <a:r>
              <a:rPr lang="en-US" b="1">
                <a:effectLst>
                  <a:outerShdw blurRad="38100" dist="38100" dir="2700000" algn="tl">
                    <a:srgbClr val="006E6B"/>
                  </a:outerShdw>
                </a:effectLst>
                <a:latin typeface="Arial" charset="0"/>
              </a:rPr>
              <a:t>Physical Assessments</a:t>
            </a:r>
          </a:p>
          <a:p>
            <a:pPr algn="ctr">
              <a:lnSpc>
                <a:spcPct val="90000"/>
              </a:lnSpc>
              <a:buFontTx/>
              <a:buBlip>
                <a:blip r:embed="rId2"/>
              </a:buBlip>
            </a:pPr>
            <a:r>
              <a:rPr lang="en-US" b="1">
                <a:effectLst>
                  <a:outerShdw blurRad="38100" dist="38100" dir="2700000" algn="tl">
                    <a:srgbClr val="006E6B"/>
                  </a:outerShdw>
                </a:effectLst>
                <a:latin typeface="Arial" charset="0"/>
              </a:rPr>
              <a:t> Personal Health Counseling</a:t>
            </a:r>
          </a:p>
          <a:p>
            <a:pPr algn="ctr">
              <a:lnSpc>
                <a:spcPct val="90000"/>
              </a:lnSpc>
              <a:buFontTx/>
              <a:buBlip>
                <a:blip r:embed="rId2"/>
              </a:buBlip>
            </a:pPr>
            <a:r>
              <a:rPr lang="en-US" b="1">
                <a:effectLst>
                  <a:outerShdw blurRad="38100" dist="38100" dir="2700000" algn="tl">
                    <a:srgbClr val="006E6B"/>
                  </a:outerShdw>
                </a:effectLst>
                <a:latin typeface="Arial" charset="0"/>
              </a:rPr>
              <a:t> Emergency First Aid</a:t>
            </a:r>
          </a:p>
          <a:p>
            <a:pPr algn="ctr">
              <a:lnSpc>
                <a:spcPct val="90000"/>
              </a:lnSpc>
              <a:buFontTx/>
              <a:buBlip>
                <a:blip r:embed="rId2"/>
              </a:buBlip>
            </a:pPr>
            <a:r>
              <a:rPr lang="en-US" b="1">
                <a:effectLst>
                  <a:outerShdw blurRad="38100" dist="38100" dir="2700000" algn="tl">
                    <a:srgbClr val="006E6B"/>
                  </a:outerShdw>
                </a:effectLst>
                <a:latin typeface="Arial" charset="0"/>
              </a:rPr>
              <a:t>  Hearing &amp; Vision Screening</a:t>
            </a:r>
          </a:p>
          <a:p>
            <a:pPr algn="ctr">
              <a:lnSpc>
                <a:spcPct val="90000"/>
              </a:lnSpc>
              <a:buFontTx/>
              <a:buBlip>
                <a:blip r:embed="rId2"/>
              </a:buBlip>
            </a:pPr>
            <a:r>
              <a:rPr lang="en-US" b="1">
                <a:effectLst>
                  <a:outerShdw blurRad="38100" dist="38100" dir="2700000" algn="tl">
                    <a:srgbClr val="006E6B"/>
                  </a:outerShdw>
                </a:effectLst>
                <a:latin typeface="Arial" charset="0"/>
              </a:rPr>
              <a:t> TB Skin Testing &amp; Flu Shots</a:t>
            </a:r>
          </a:p>
          <a:p>
            <a:pPr algn="ctr">
              <a:lnSpc>
                <a:spcPct val="90000"/>
              </a:lnSpc>
              <a:buFontTx/>
              <a:buBlip>
                <a:blip r:embed="rId2"/>
              </a:buBlip>
            </a:pPr>
            <a:r>
              <a:rPr lang="en-US" b="1">
                <a:effectLst>
                  <a:outerShdw blurRad="38100" dist="38100" dir="2700000" algn="tl">
                    <a:srgbClr val="006E6B"/>
                  </a:outerShdw>
                </a:effectLst>
                <a:latin typeface="Arial" charset="0"/>
              </a:rPr>
              <a:t> Referral to Local Clinics</a:t>
            </a:r>
          </a:p>
          <a:p>
            <a:pPr algn="ctr">
              <a:lnSpc>
                <a:spcPct val="90000"/>
              </a:lnSpc>
              <a:buFontTx/>
              <a:buBlip>
                <a:blip r:embed="rId2"/>
              </a:buBlip>
            </a:pPr>
            <a:r>
              <a:rPr lang="en-US" b="1">
                <a:effectLst>
                  <a:outerShdw blurRad="38100" dist="38100" dir="2700000" algn="tl">
                    <a:srgbClr val="006E6B"/>
                  </a:outerShdw>
                </a:effectLst>
                <a:latin typeface="Arial" charset="0"/>
              </a:rPr>
              <a:t> Psychological Services &amp; Counseling</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bg>
      <p:bgPr shadeToTitle="1">
        <a:gradFill rotWithShape="0">
          <a:gsLst>
            <a:gs pos="0">
              <a:srgbClr val="CCFFCC"/>
            </a:gs>
            <a:gs pos="100000">
              <a:srgbClr val="006600"/>
            </a:gs>
          </a:gsLst>
          <a:path path="shape">
            <a:fillToRect l="50000" t="50000" r="50000" b="50000"/>
          </a:path>
        </a:gra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solidFill>
                  <a:srgbClr val="000000"/>
                </a:solidFill>
                <a:effectLst>
                  <a:outerShdw blurRad="38100" dist="38100" dir="2700000" algn="tl">
                    <a:srgbClr val="FFFFFF"/>
                  </a:outerShdw>
                </a:effectLst>
                <a:latin typeface="Arial" charset="0"/>
              </a:rPr>
              <a:t>Exercise</a:t>
            </a:r>
          </a:p>
        </p:txBody>
      </p:sp>
      <p:sp>
        <p:nvSpPr>
          <p:cNvPr id="64515" name="Rectangle 3"/>
          <p:cNvSpPr>
            <a:spLocks noGrp="1" noChangeArrowheads="1"/>
          </p:cNvSpPr>
          <p:nvPr>
            <p:ph type="body" idx="1"/>
          </p:nvPr>
        </p:nvSpPr>
        <p:spPr>
          <a:xfrm>
            <a:off x="1066800" y="1600200"/>
            <a:ext cx="6934200" cy="4495800"/>
          </a:xfrm>
        </p:spPr>
        <p:txBody>
          <a:bodyPr/>
          <a:lstStyle/>
          <a:p>
            <a:pPr>
              <a:lnSpc>
                <a:spcPct val="80000"/>
              </a:lnSpc>
              <a:buFontTx/>
              <a:buBlip>
                <a:blip r:embed="rId2"/>
              </a:buBlip>
            </a:pPr>
            <a:r>
              <a:rPr lang="en-US" sz="2800" u="sng">
                <a:solidFill>
                  <a:srgbClr val="F90528"/>
                </a:solidFill>
                <a:latin typeface="Arial" charset="0"/>
              </a:rPr>
              <a:t>How do I get started?</a:t>
            </a:r>
          </a:p>
          <a:p>
            <a:pPr>
              <a:lnSpc>
                <a:spcPct val="80000"/>
              </a:lnSpc>
              <a:buFontTx/>
              <a:buBlip>
                <a:blip r:embed="rId3"/>
              </a:buBlip>
            </a:pPr>
            <a:r>
              <a:rPr lang="en-US" sz="2800" b="1" u="sng">
                <a:solidFill>
                  <a:srgbClr val="000000"/>
                </a:solidFill>
                <a:effectLst>
                  <a:outerShdw blurRad="38100" dist="38100" dir="2700000" algn="tl">
                    <a:srgbClr val="FFFFFF"/>
                  </a:outerShdw>
                </a:effectLst>
                <a:latin typeface="Arial" charset="0"/>
              </a:rPr>
              <a:t>Start slowly</a:t>
            </a:r>
            <a:r>
              <a:rPr lang="en-US" sz="2800" b="1">
                <a:solidFill>
                  <a:srgbClr val="000000"/>
                </a:solidFill>
                <a:effectLst>
                  <a:outerShdw blurRad="38100" dist="38100" dir="2700000" algn="tl">
                    <a:srgbClr val="FFFFFF"/>
                  </a:outerShdw>
                </a:effectLst>
                <a:latin typeface="Arial" charset="0"/>
              </a:rPr>
              <a:t>! Begin with a 10 minute session of light exercise or a fast walk every day and gradually increase how hard you exercise and for how long.</a:t>
            </a:r>
          </a:p>
          <a:p>
            <a:pPr>
              <a:lnSpc>
                <a:spcPct val="80000"/>
              </a:lnSpc>
              <a:buFontTx/>
              <a:buBlip>
                <a:blip r:embed="rId3"/>
              </a:buBlip>
            </a:pPr>
            <a:r>
              <a:rPr lang="en-US" sz="2800" b="1" u="sng">
                <a:solidFill>
                  <a:srgbClr val="000000"/>
                </a:solidFill>
                <a:effectLst>
                  <a:outerShdw blurRad="38100" dist="38100" dir="2700000" algn="tl">
                    <a:srgbClr val="FFFFFF"/>
                  </a:outerShdw>
                </a:effectLst>
                <a:latin typeface="Arial" charset="0"/>
              </a:rPr>
              <a:t>Sneak exercise into your day</a:t>
            </a:r>
            <a:r>
              <a:rPr lang="en-US" sz="2800" b="1">
                <a:solidFill>
                  <a:srgbClr val="000000"/>
                </a:solidFill>
                <a:effectLst>
                  <a:outerShdw blurRad="38100" dist="38100" dir="2700000" algn="tl">
                    <a:srgbClr val="FFFFFF"/>
                  </a:outerShdw>
                </a:effectLst>
                <a:latin typeface="Arial" charset="0"/>
              </a:rPr>
              <a:t>: take the stairs instead of the elevator, go for a walk on your lunch break, walk to work or school, do house work at a fast pace or do yard work at home.</a:t>
            </a:r>
          </a:p>
          <a:p>
            <a:pPr>
              <a:lnSpc>
                <a:spcPct val="80000"/>
              </a:lnSpc>
              <a:buFontTx/>
              <a:buNone/>
            </a:pPr>
            <a:r>
              <a:rPr lang="en-US" sz="1200" b="1">
                <a:solidFill>
                  <a:srgbClr val="000000"/>
                </a:solidFill>
                <a:effectLst>
                  <a:outerShdw blurRad="38100" dist="38100" dir="2700000" algn="tl">
                    <a:srgbClr val="FFFFFF"/>
                  </a:outerShdw>
                </a:effectLst>
                <a:latin typeface="Arial" charset="0"/>
              </a:rPr>
              <a:t>Source: familydoctor.org . American Academy of Family Physicians.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fltVal val="0"/>
                                          </p:val>
                                        </p:tav>
                                        <p:tav tm="100000">
                                          <p:val>
                                            <p:strVal val="#ppt_h"/>
                                          </p:val>
                                        </p:tav>
                                      </p:tavLst>
                                    </p:anim>
                                    <p:animEffect transition="in" filter="fade">
                                      <p:cBhvr>
                                        <p:cTn id="9" dur="500"/>
                                        <p:tgtEl>
                                          <p:spTgt spid="645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4515">
                                            <p:txEl>
                                              <p:pRg st="0" end="0"/>
                                            </p:txEl>
                                          </p:spTgt>
                                        </p:tgtEl>
                                        <p:attrNameLst>
                                          <p:attrName>style.visibility</p:attrName>
                                        </p:attrNameLst>
                                      </p:cBhvr>
                                      <p:to>
                                        <p:strVal val="visible"/>
                                      </p:to>
                                    </p:set>
                                    <p:animEffect transition="in" filter="fade">
                                      <p:cBhvr>
                                        <p:cTn id="14" dur="1000">
                                          <p:stCondLst>
                                            <p:cond delay="0"/>
                                          </p:stCondLst>
                                        </p:cTn>
                                        <p:tgtEl>
                                          <p:spTgt spid="645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4515">
                                            <p:txEl>
                                              <p:pRg st="1" end="1"/>
                                            </p:txEl>
                                          </p:spTgt>
                                        </p:tgtEl>
                                        <p:attrNameLst>
                                          <p:attrName>style.visibility</p:attrName>
                                        </p:attrNameLst>
                                      </p:cBhvr>
                                      <p:to>
                                        <p:strVal val="visible"/>
                                      </p:to>
                                    </p:set>
                                    <p:animEffect transition="in" filter="fade">
                                      <p:cBhvr>
                                        <p:cTn id="19" dur="1000">
                                          <p:stCondLst>
                                            <p:cond delay="0"/>
                                          </p:stCondLst>
                                        </p:cTn>
                                        <p:tgtEl>
                                          <p:spTgt spid="6451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4515">
                                            <p:txEl>
                                              <p:pRg st="2" end="2"/>
                                            </p:txEl>
                                          </p:spTgt>
                                        </p:tgtEl>
                                        <p:attrNameLst>
                                          <p:attrName>style.visibility</p:attrName>
                                        </p:attrNameLst>
                                      </p:cBhvr>
                                      <p:to>
                                        <p:strVal val="visible"/>
                                      </p:to>
                                    </p:set>
                                    <p:animEffect transition="in" filter="fade">
                                      <p:cBhvr>
                                        <p:cTn id="24" dur="1000">
                                          <p:stCondLst>
                                            <p:cond delay="0"/>
                                          </p:stCondLst>
                                        </p:cTn>
                                        <p:tgtEl>
                                          <p:spTgt spid="6451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4515">
                                            <p:txEl>
                                              <p:pRg st="3" end="3"/>
                                            </p:txEl>
                                          </p:spTgt>
                                        </p:tgtEl>
                                        <p:attrNameLst>
                                          <p:attrName>style.visibility</p:attrName>
                                        </p:attrNameLst>
                                      </p:cBhvr>
                                      <p:to>
                                        <p:strVal val="visible"/>
                                      </p:to>
                                    </p:set>
                                    <p:animEffect transition="in" filter="fade">
                                      <p:cBhvr>
                                        <p:cTn id="29" dur="1000">
                                          <p:stCondLst>
                                            <p:cond delay="0"/>
                                          </p:stCondLst>
                                        </p:cTn>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CCFFCC"/>
            </a:gs>
            <a:gs pos="100000">
              <a:srgbClr val="006600"/>
            </a:gs>
          </a:gsLst>
          <a:path path="shape">
            <a:fillToRect l="50000" t="50000" r="50000" b="50000"/>
          </a:path>
        </a:gra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solidFill>
                  <a:srgbClr val="F90528"/>
                </a:solidFill>
                <a:latin typeface="Arial" charset="0"/>
              </a:rPr>
              <a:t>How do I stick with exercise?</a:t>
            </a:r>
          </a:p>
        </p:txBody>
      </p:sp>
      <p:sp>
        <p:nvSpPr>
          <p:cNvPr id="65539" name="Rectangle 3"/>
          <p:cNvSpPr>
            <a:spLocks noGrp="1" noChangeArrowheads="1"/>
          </p:cNvSpPr>
          <p:nvPr>
            <p:ph type="body" idx="1"/>
          </p:nvPr>
        </p:nvSpPr>
        <p:spPr/>
        <p:txBody>
          <a:bodyPr/>
          <a:lstStyle/>
          <a:p>
            <a:pPr>
              <a:lnSpc>
                <a:spcPct val="90000"/>
              </a:lnSpc>
              <a:buFontTx/>
              <a:buBlip>
                <a:blip r:embed="rId2"/>
              </a:buBlip>
            </a:pPr>
            <a:r>
              <a:rPr lang="en-US" sz="2400" b="1">
                <a:solidFill>
                  <a:srgbClr val="000000"/>
                </a:solidFill>
                <a:effectLst>
                  <a:outerShdw blurRad="38100" dist="38100" dir="2700000" algn="tl">
                    <a:srgbClr val="FFFFFF"/>
                  </a:outerShdw>
                </a:effectLst>
                <a:latin typeface="Arial" charset="0"/>
              </a:rPr>
              <a:t>Choose something you like to do that is physical.</a:t>
            </a:r>
          </a:p>
          <a:p>
            <a:pPr>
              <a:lnSpc>
                <a:spcPct val="90000"/>
              </a:lnSpc>
              <a:buFontTx/>
              <a:buBlip>
                <a:blip r:embed="rId2"/>
              </a:buBlip>
            </a:pPr>
            <a:r>
              <a:rPr lang="en-US" sz="2400" b="1">
                <a:solidFill>
                  <a:srgbClr val="000000"/>
                </a:solidFill>
                <a:effectLst>
                  <a:outerShdw blurRad="38100" dist="38100" dir="2700000" algn="tl">
                    <a:srgbClr val="FFFFFF"/>
                  </a:outerShdw>
                </a:effectLst>
                <a:latin typeface="Arial" charset="0"/>
              </a:rPr>
              <a:t>Find a partner to exercise with, it is more fun!</a:t>
            </a:r>
          </a:p>
          <a:p>
            <a:pPr>
              <a:lnSpc>
                <a:spcPct val="90000"/>
              </a:lnSpc>
              <a:buFontTx/>
              <a:buBlip>
                <a:blip r:embed="rId2"/>
              </a:buBlip>
            </a:pPr>
            <a:r>
              <a:rPr lang="en-US" sz="2400" b="1">
                <a:solidFill>
                  <a:srgbClr val="000000"/>
                </a:solidFill>
                <a:effectLst>
                  <a:outerShdw blurRad="38100" dist="38100" dir="2700000" algn="tl">
                    <a:srgbClr val="FFFFFF"/>
                  </a:outerShdw>
                </a:effectLst>
                <a:latin typeface="Arial" charset="0"/>
              </a:rPr>
              <a:t>Choose a comfortable time of day…not right after eating or when it is too cold or hot outside.</a:t>
            </a:r>
          </a:p>
          <a:p>
            <a:pPr>
              <a:lnSpc>
                <a:spcPct val="90000"/>
              </a:lnSpc>
              <a:buFontTx/>
              <a:buBlip>
                <a:blip r:embed="rId2"/>
              </a:buBlip>
            </a:pPr>
            <a:r>
              <a:rPr lang="en-US" sz="2400" b="1">
                <a:solidFill>
                  <a:srgbClr val="000000"/>
                </a:solidFill>
                <a:effectLst>
                  <a:outerShdw blurRad="38100" dist="38100" dir="2700000" algn="tl">
                    <a:srgbClr val="FFFFFF"/>
                  </a:outerShdw>
                </a:effectLst>
                <a:latin typeface="Arial" charset="0"/>
              </a:rPr>
              <a:t>Don’t get discouraged. It takes time to see changes from exercise…if you take weight off slowly , it will stay off!</a:t>
            </a:r>
          </a:p>
          <a:p>
            <a:pPr>
              <a:lnSpc>
                <a:spcPct val="90000"/>
              </a:lnSpc>
              <a:buFontTx/>
              <a:buBlip>
                <a:blip r:embed="rId2"/>
              </a:buBlip>
            </a:pPr>
            <a:r>
              <a:rPr lang="en-US" sz="2400" b="1">
                <a:solidFill>
                  <a:srgbClr val="000000"/>
                </a:solidFill>
                <a:effectLst>
                  <a:outerShdw blurRad="38100" dist="38100" dir="2700000" algn="tl">
                    <a:srgbClr val="FFFFFF"/>
                  </a:outerShdw>
                </a:effectLst>
                <a:latin typeface="Arial" charset="0"/>
              </a:rPr>
              <a:t>Forget “ no pain, no gain.” Mild soreness can be normal, but not pain. Stop if you are hurting or injured.</a:t>
            </a:r>
          </a:p>
          <a:p>
            <a:pPr>
              <a:lnSpc>
                <a:spcPct val="90000"/>
              </a:lnSpc>
              <a:buFontTx/>
              <a:buBlip>
                <a:blip r:embed="rId2"/>
              </a:buBlip>
            </a:pPr>
            <a:r>
              <a:rPr lang="en-US" sz="2400" b="1">
                <a:solidFill>
                  <a:srgbClr val="000000"/>
                </a:solidFill>
                <a:effectLst>
                  <a:outerShdw blurRad="38100" dist="38100" dir="2700000" algn="tl">
                    <a:srgbClr val="FFFFFF"/>
                  </a:outerShdw>
                </a:effectLst>
                <a:latin typeface="Arial" charset="0"/>
              </a:rPr>
              <a:t>Make it fun! Listen to music while walking, go dancing, find a sport you enjoy!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CCFFCC"/>
            </a:gs>
            <a:gs pos="100000">
              <a:srgbClr val="006600"/>
            </a:gs>
          </a:gsLst>
          <a:path path="shape">
            <a:fillToRect l="50000" t="50000" r="50000" b="50000"/>
          </a:path>
        </a:gra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solidFill>
                  <a:srgbClr val="F90528"/>
                </a:solidFill>
                <a:latin typeface="Arial" charset="0"/>
              </a:rPr>
              <a:t>Making Exercise A Habit</a:t>
            </a:r>
          </a:p>
        </p:txBody>
      </p:sp>
      <p:sp>
        <p:nvSpPr>
          <p:cNvPr id="66563" name="Rectangle 3"/>
          <p:cNvSpPr>
            <a:spLocks noGrp="1" noChangeArrowheads="1"/>
          </p:cNvSpPr>
          <p:nvPr>
            <p:ph type="body" idx="1"/>
          </p:nvPr>
        </p:nvSpPr>
        <p:spPr>
          <a:xfrm>
            <a:off x="762000" y="1600200"/>
            <a:ext cx="7543800" cy="4495800"/>
          </a:xfrm>
        </p:spPr>
        <p:txBody>
          <a:bodyPr/>
          <a:lstStyle/>
          <a:p>
            <a:pPr>
              <a:lnSpc>
                <a:spcPct val="90000"/>
              </a:lnSpc>
              <a:buFontTx/>
              <a:buBlip>
                <a:blip r:embed="rId2"/>
              </a:buBlip>
            </a:pPr>
            <a:r>
              <a:rPr lang="en-US" sz="2400" b="1">
                <a:solidFill>
                  <a:srgbClr val="000000"/>
                </a:solidFill>
                <a:effectLst>
                  <a:outerShdw blurRad="38100" dist="38100" dir="2700000" algn="tl">
                    <a:srgbClr val="FFFFFF"/>
                  </a:outerShdw>
                </a:effectLst>
                <a:latin typeface="Arial" charset="0"/>
              </a:rPr>
              <a:t>Stick to a regular time every day</a:t>
            </a:r>
          </a:p>
          <a:p>
            <a:pPr>
              <a:lnSpc>
                <a:spcPct val="90000"/>
              </a:lnSpc>
              <a:buFontTx/>
              <a:buBlip>
                <a:blip r:embed="rId2"/>
              </a:buBlip>
            </a:pPr>
            <a:r>
              <a:rPr lang="en-US" sz="2400" b="1">
                <a:solidFill>
                  <a:srgbClr val="000000"/>
                </a:solidFill>
                <a:effectLst>
                  <a:outerShdw blurRad="38100" dist="38100" dir="2700000" algn="tl">
                    <a:srgbClr val="FFFFFF"/>
                  </a:outerShdw>
                </a:effectLst>
                <a:latin typeface="Arial" charset="0"/>
              </a:rPr>
              <a:t>Sign a contract committing yourself to exercise</a:t>
            </a:r>
          </a:p>
          <a:p>
            <a:pPr>
              <a:lnSpc>
                <a:spcPct val="90000"/>
              </a:lnSpc>
              <a:buFontTx/>
              <a:buBlip>
                <a:blip r:embed="rId2"/>
              </a:buBlip>
            </a:pPr>
            <a:r>
              <a:rPr lang="en-US" sz="2400" b="1">
                <a:solidFill>
                  <a:srgbClr val="000000"/>
                </a:solidFill>
                <a:effectLst>
                  <a:outerShdw blurRad="38100" dist="38100" dir="2700000" algn="tl">
                    <a:srgbClr val="FFFFFF"/>
                  </a:outerShdw>
                </a:effectLst>
                <a:latin typeface="Arial" charset="0"/>
              </a:rPr>
              <a:t>Put exercise “appointments” into your calendar</a:t>
            </a:r>
          </a:p>
          <a:p>
            <a:pPr>
              <a:lnSpc>
                <a:spcPct val="90000"/>
              </a:lnSpc>
              <a:buFontTx/>
              <a:buBlip>
                <a:blip r:embed="rId2"/>
              </a:buBlip>
            </a:pPr>
            <a:r>
              <a:rPr lang="en-US" sz="2400" b="1">
                <a:solidFill>
                  <a:srgbClr val="000000"/>
                </a:solidFill>
                <a:effectLst>
                  <a:outerShdw blurRad="38100" dist="38100" dir="2700000" algn="tl">
                    <a:srgbClr val="FFFFFF"/>
                  </a:outerShdw>
                </a:effectLst>
                <a:latin typeface="Arial" charset="0"/>
              </a:rPr>
              <a:t>Keep a daily log of your exercise</a:t>
            </a:r>
          </a:p>
          <a:p>
            <a:pPr>
              <a:lnSpc>
                <a:spcPct val="90000"/>
              </a:lnSpc>
              <a:buFontTx/>
              <a:buBlip>
                <a:blip r:embed="rId2"/>
              </a:buBlip>
            </a:pPr>
            <a:r>
              <a:rPr lang="en-US" sz="2400" b="1">
                <a:solidFill>
                  <a:srgbClr val="000000"/>
                </a:solidFill>
                <a:effectLst>
                  <a:outerShdw blurRad="38100" dist="38100" dir="2700000" algn="tl">
                    <a:srgbClr val="FFFFFF"/>
                  </a:outerShdw>
                </a:effectLst>
                <a:latin typeface="Arial" charset="0"/>
              </a:rPr>
              <a:t>Watch progress. Can you walk the </a:t>
            </a:r>
          </a:p>
          <a:p>
            <a:pPr>
              <a:lnSpc>
                <a:spcPct val="90000"/>
              </a:lnSpc>
              <a:buFontTx/>
              <a:buNone/>
            </a:pPr>
            <a:r>
              <a:rPr lang="en-US" sz="2400" b="1">
                <a:solidFill>
                  <a:srgbClr val="000000"/>
                </a:solidFill>
                <a:effectLst>
                  <a:outerShdw blurRad="38100" dist="38100" dir="2700000" algn="tl">
                    <a:srgbClr val="FFFFFF"/>
                  </a:outerShdw>
                </a:effectLst>
                <a:latin typeface="Arial" charset="0"/>
              </a:rPr>
              <a:t>	same distance faster now than when </a:t>
            </a:r>
          </a:p>
          <a:p>
            <a:pPr>
              <a:lnSpc>
                <a:spcPct val="90000"/>
              </a:lnSpc>
              <a:buFontTx/>
              <a:buNone/>
            </a:pPr>
            <a:r>
              <a:rPr lang="en-US" sz="2400" b="1">
                <a:solidFill>
                  <a:srgbClr val="000000"/>
                </a:solidFill>
                <a:effectLst>
                  <a:outerShdw blurRad="38100" dist="38100" dir="2700000" algn="tl">
                    <a:srgbClr val="FFFFFF"/>
                  </a:outerShdw>
                </a:effectLst>
                <a:latin typeface="Arial" charset="0"/>
              </a:rPr>
              <a:t>	you began exercising?</a:t>
            </a:r>
          </a:p>
          <a:p>
            <a:pPr>
              <a:lnSpc>
                <a:spcPct val="90000"/>
              </a:lnSpc>
              <a:buFontTx/>
              <a:buBlip>
                <a:blip r:embed="rId2"/>
              </a:buBlip>
            </a:pPr>
            <a:r>
              <a:rPr lang="en-US" sz="2400" b="1">
                <a:solidFill>
                  <a:srgbClr val="000000"/>
                </a:solidFill>
                <a:effectLst>
                  <a:outerShdw blurRad="38100" dist="38100" dir="2700000" algn="tl">
                    <a:srgbClr val="FFFFFF"/>
                  </a:outerShdw>
                </a:effectLst>
                <a:latin typeface="Arial" charset="0"/>
              </a:rPr>
              <a:t>Ask your health care provider to write you a prescription for an exercise program.</a:t>
            </a:r>
          </a:p>
          <a:p>
            <a:pPr>
              <a:lnSpc>
                <a:spcPct val="90000"/>
              </a:lnSpc>
              <a:buFontTx/>
              <a:buBlip>
                <a:blip r:embed="rId2"/>
              </a:buBlip>
            </a:pPr>
            <a:r>
              <a:rPr lang="en-US" sz="2400" b="1">
                <a:solidFill>
                  <a:srgbClr val="000000"/>
                </a:solidFill>
                <a:effectLst>
                  <a:outerShdw blurRad="38100" dist="38100" dir="2700000" algn="tl">
                    <a:srgbClr val="FFFFFF"/>
                  </a:outerShdw>
                </a:effectLst>
                <a:latin typeface="Arial" charset="0"/>
              </a:rPr>
              <a:t>Think about joining a health club. The cost gives some people an incentive to exercise regularly.</a:t>
            </a:r>
          </a:p>
        </p:txBody>
      </p:sp>
      <p:pic>
        <p:nvPicPr>
          <p:cNvPr id="66564" name="Picture 4" descr="MCj04114600000[1]"/>
          <p:cNvPicPr>
            <a:picLocks noChangeAspect="1" noChangeArrowheads="1"/>
          </p:cNvPicPr>
          <p:nvPr/>
        </p:nvPicPr>
        <p:blipFill>
          <a:blip r:embed="rId3" cstate="print"/>
          <a:srcRect/>
          <a:stretch>
            <a:fillRect/>
          </a:stretch>
        </p:blipFill>
        <p:spPr bwMode="auto">
          <a:xfrm>
            <a:off x="6705600" y="2971800"/>
            <a:ext cx="1371600" cy="1524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CCFFCC"/>
            </a:gs>
            <a:gs pos="100000">
              <a:srgbClr val="006600"/>
            </a:gs>
          </a:gsLst>
          <a:path path="shape">
            <a:fillToRect l="50000" t="50000" r="50000" b="50000"/>
          </a:path>
        </a:gra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solidFill>
                  <a:srgbClr val="F90528"/>
                </a:solidFill>
              </a:rPr>
              <a:t>Benefits of Regular Exercise</a:t>
            </a:r>
          </a:p>
        </p:txBody>
      </p:sp>
      <p:sp>
        <p:nvSpPr>
          <p:cNvPr id="67587" name="Rectangle 3"/>
          <p:cNvSpPr>
            <a:spLocks noGrp="1" noChangeArrowheads="1"/>
          </p:cNvSpPr>
          <p:nvPr>
            <p:ph type="body" idx="1"/>
          </p:nvPr>
        </p:nvSpPr>
        <p:spPr>
          <a:xfrm>
            <a:off x="838200" y="1600200"/>
            <a:ext cx="7620000" cy="4495800"/>
          </a:xfrm>
        </p:spPr>
        <p:txBody>
          <a:bodyPr/>
          <a:lstStyle/>
          <a:p>
            <a:pPr>
              <a:lnSpc>
                <a:spcPct val="90000"/>
              </a:lnSpc>
              <a:buFontTx/>
              <a:buBlip>
                <a:blip r:embed="rId2"/>
              </a:buBlip>
            </a:pPr>
            <a:r>
              <a:rPr lang="en-US" sz="2800">
                <a:solidFill>
                  <a:srgbClr val="000000"/>
                </a:solidFill>
                <a:effectLst>
                  <a:outerShdw blurRad="38100" dist="38100" dir="2700000" algn="tl">
                    <a:srgbClr val="FFFFFF"/>
                  </a:outerShdw>
                </a:effectLst>
                <a:latin typeface="Arial" charset="0"/>
              </a:rPr>
              <a:t>Reduces risk of diseases: 	diabetes, heart attack, stroke, obesity and high blood pressure.</a:t>
            </a:r>
          </a:p>
          <a:p>
            <a:pPr>
              <a:lnSpc>
                <a:spcPct val="90000"/>
              </a:lnSpc>
              <a:buFontTx/>
              <a:buBlip>
                <a:blip r:embed="rId2"/>
              </a:buBlip>
            </a:pPr>
            <a:r>
              <a:rPr lang="en-US" sz="2800">
                <a:solidFill>
                  <a:srgbClr val="000000"/>
                </a:solidFill>
                <a:effectLst>
                  <a:outerShdw blurRad="38100" dist="38100" dir="2700000" algn="tl">
                    <a:srgbClr val="FFFFFF"/>
                  </a:outerShdw>
                </a:effectLst>
                <a:latin typeface="Arial" charset="0"/>
              </a:rPr>
              <a:t>Keeps joints, tendons and ligaments flexible.</a:t>
            </a:r>
          </a:p>
          <a:p>
            <a:pPr>
              <a:lnSpc>
                <a:spcPct val="90000"/>
              </a:lnSpc>
              <a:buFontTx/>
              <a:buBlip>
                <a:blip r:embed="rId2"/>
              </a:buBlip>
            </a:pPr>
            <a:r>
              <a:rPr lang="en-US" sz="2800">
                <a:solidFill>
                  <a:srgbClr val="000000"/>
                </a:solidFill>
                <a:effectLst>
                  <a:outerShdw blurRad="38100" dist="38100" dir="2700000" algn="tl">
                    <a:srgbClr val="FFFFFF"/>
                  </a:outerShdw>
                </a:effectLst>
                <a:latin typeface="Arial" charset="0"/>
              </a:rPr>
              <a:t>Decreases stress, anxiety, and depression.</a:t>
            </a:r>
          </a:p>
          <a:p>
            <a:pPr>
              <a:lnSpc>
                <a:spcPct val="90000"/>
              </a:lnSpc>
              <a:buFontTx/>
              <a:buBlip>
                <a:blip r:embed="rId2"/>
              </a:buBlip>
            </a:pPr>
            <a:r>
              <a:rPr lang="en-US" sz="2800">
                <a:solidFill>
                  <a:srgbClr val="000000"/>
                </a:solidFill>
                <a:effectLst>
                  <a:outerShdw blurRad="38100" dist="38100" dir="2700000" algn="tl">
                    <a:srgbClr val="FFFFFF"/>
                  </a:outerShdw>
                </a:effectLst>
                <a:latin typeface="Arial" charset="0"/>
              </a:rPr>
              <a:t>Increases your metabolism ( rate your burn calories) and helps you maintain a normal weight.</a:t>
            </a:r>
          </a:p>
          <a:p>
            <a:pPr>
              <a:lnSpc>
                <a:spcPct val="90000"/>
              </a:lnSpc>
              <a:buFontTx/>
              <a:buBlip>
                <a:blip r:embed="rId2"/>
              </a:buBlip>
            </a:pPr>
            <a:r>
              <a:rPr lang="en-US" sz="2800">
                <a:solidFill>
                  <a:srgbClr val="000000"/>
                </a:solidFill>
                <a:effectLst>
                  <a:outerShdw blurRad="38100" dist="38100" dir="2700000" algn="tl">
                    <a:srgbClr val="FFFFFF"/>
                  </a:outerShdw>
                </a:effectLst>
                <a:latin typeface="Arial" charset="0"/>
              </a:rPr>
              <a:t>Reduces some effects of aging.</a:t>
            </a:r>
          </a:p>
          <a:p>
            <a:pPr>
              <a:lnSpc>
                <a:spcPct val="90000"/>
              </a:lnSpc>
              <a:buFontTx/>
              <a:buBlip>
                <a:blip r:embed="rId2"/>
              </a:buBlip>
            </a:pPr>
            <a:r>
              <a:rPr lang="en-US" sz="2800">
                <a:solidFill>
                  <a:srgbClr val="000000"/>
                </a:solidFill>
                <a:effectLst>
                  <a:outerShdw blurRad="38100" dist="38100" dir="2700000" algn="tl">
                    <a:srgbClr val="FFFFFF"/>
                  </a:outerShdw>
                </a:effectLst>
                <a:latin typeface="Arial" charset="0"/>
              </a:rPr>
              <a:t>Helps you sleep better.</a:t>
            </a:r>
          </a:p>
        </p:txBody>
      </p:sp>
      <p:pic>
        <p:nvPicPr>
          <p:cNvPr id="67588" name="Picture 4" descr="MPj04410480000[1]"/>
          <p:cNvPicPr>
            <a:picLocks noChangeAspect="1" noChangeArrowheads="1"/>
          </p:cNvPicPr>
          <p:nvPr/>
        </p:nvPicPr>
        <p:blipFill>
          <a:blip r:embed="rId3" cstate="print"/>
          <a:srcRect/>
          <a:stretch>
            <a:fillRect/>
          </a:stretch>
        </p:blipFill>
        <p:spPr bwMode="auto">
          <a:xfrm>
            <a:off x="6477000" y="4648200"/>
            <a:ext cx="1520825" cy="15208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CCFFCC"/>
            </a:gs>
            <a:gs pos="100000">
              <a:srgbClr val="006600"/>
            </a:gs>
          </a:gsLst>
          <a:path path="shape">
            <a:fillToRect l="50000" t="50000" r="50000" b="50000"/>
          </a:path>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a:solidFill>
                  <a:srgbClr val="F90528"/>
                </a:solidFill>
                <a:latin typeface="Franklin Gothic Book" pitchFamily="34" charset="0"/>
              </a:rPr>
              <a:t>May is National </a:t>
            </a:r>
            <a:br>
              <a:rPr lang="en-US" sz="4000">
                <a:solidFill>
                  <a:srgbClr val="F90528"/>
                </a:solidFill>
                <a:latin typeface="Franklin Gothic Book" pitchFamily="34" charset="0"/>
              </a:rPr>
            </a:br>
            <a:r>
              <a:rPr lang="en-US" sz="4000">
                <a:solidFill>
                  <a:srgbClr val="F90528"/>
                </a:solidFill>
                <a:latin typeface="Franklin Gothic Book" pitchFamily="34" charset="0"/>
              </a:rPr>
              <a:t>Physical Fitness &amp; Sports Month</a:t>
            </a:r>
          </a:p>
        </p:txBody>
      </p:sp>
      <p:sp>
        <p:nvSpPr>
          <p:cNvPr id="13315" name="Rectangle 3"/>
          <p:cNvSpPr>
            <a:spLocks noGrp="1" noChangeArrowheads="1"/>
          </p:cNvSpPr>
          <p:nvPr>
            <p:ph type="body" idx="1"/>
          </p:nvPr>
        </p:nvSpPr>
        <p:spPr>
          <a:xfrm>
            <a:off x="1066800" y="1600200"/>
            <a:ext cx="7010400" cy="4495800"/>
          </a:xfrm>
        </p:spPr>
        <p:txBody>
          <a:bodyPr/>
          <a:lstStyle/>
          <a:p>
            <a:pPr>
              <a:lnSpc>
                <a:spcPct val="80000"/>
              </a:lnSpc>
              <a:buFontTx/>
              <a:buNone/>
            </a:pPr>
            <a:r>
              <a:rPr lang="en-US" sz="2000" b="1">
                <a:solidFill>
                  <a:srgbClr val="000000"/>
                </a:solidFill>
                <a:effectLst>
                  <a:outerShdw blurRad="38100" dist="38100" dir="2700000" algn="tl">
                    <a:srgbClr val="FFFFFF"/>
                  </a:outerShdw>
                </a:effectLst>
                <a:latin typeface="Arial" charset="0"/>
              </a:rPr>
              <a:t>Check out PRESIDENT’s CHALLENGE on FACEBOOK!</a:t>
            </a:r>
          </a:p>
          <a:p>
            <a:pPr>
              <a:lnSpc>
                <a:spcPct val="80000"/>
              </a:lnSpc>
            </a:pPr>
            <a:endParaRPr lang="en-US" sz="1800">
              <a:solidFill>
                <a:srgbClr val="000000"/>
              </a:solidFill>
              <a:effectLst>
                <a:outerShdw blurRad="38100" dist="38100" dir="2700000" algn="tl">
                  <a:srgbClr val="FFFFFF"/>
                </a:outerShdw>
              </a:effectLst>
              <a:latin typeface="Arial" charset="0"/>
            </a:endParaRPr>
          </a:p>
          <a:p>
            <a:pPr>
              <a:lnSpc>
                <a:spcPct val="80000"/>
              </a:lnSpc>
              <a:buFontTx/>
              <a:buBlip>
                <a:blip r:embed="rId2"/>
              </a:buBlip>
            </a:pPr>
            <a:r>
              <a:rPr lang="en-US" sz="1800" b="1">
                <a:solidFill>
                  <a:srgbClr val="000000"/>
                </a:solidFill>
                <a:effectLst>
                  <a:outerShdw blurRad="38100" dist="38100" dir="2700000" algn="tl">
                    <a:srgbClr val="FFFFFF"/>
                  </a:outerShdw>
                </a:effectLst>
                <a:latin typeface="Franklin Gothic Book" pitchFamily="34" charset="0"/>
              </a:rPr>
              <a:t>This Active Lifestyle program shows you how to make a commitment to staying active and how to stick to it. The program helps you set realistic goals to encourage fitness for a lifetime. The </a:t>
            </a:r>
            <a:r>
              <a:rPr lang="en-US" sz="1800" b="1">
                <a:solidFill>
                  <a:srgbClr val="000000"/>
                </a:solidFill>
                <a:effectLst>
                  <a:outerShdw blurRad="38100" dist="38100" dir="2700000" algn="tl">
                    <a:srgbClr val="FFFFFF"/>
                  </a:outerShdw>
                </a:effectLst>
                <a:latin typeface="Franklin Gothic Book" pitchFamily="34" charset="0"/>
                <a:hlinkClick r:id="rId3"/>
              </a:rPr>
              <a:t>rules are simple</a:t>
            </a:r>
            <a:r>
              <a:rPr lang="en-US" sz="1800" b="1">
                <a:solidFill>
                  <a:srgbClr val="000000"/>
                </a:solidFill>
                <a:effectLst>
                  <a:outerShdw blurRad="38100" dist="38100" dir="2700000" algn="tl">
                    <a:srgbClr val="FFFFFF"/>
                  </a:outerShdw>
                </a:effectLst>
                <a:latin typeface="Franklin Gothic Book" pitchFamily="34" charset="0"/>
              </a:rPr>
              <a:t>. You can choose from </a:t>
            </a:r>
            <a:r>
              <a:rPr lang="en-US" sz="1800" b="1">
                <a:solidFill>
                  <a:srgbClr val="000000"/>
                </a:solidFill>
                <a:effectLst>
                  <a:outerShdw blurRad="38100" dist="38100" dir="2700000" algn="tl">
                    <a:srgbClr val="FFFFFF"/>
                  </a:outerShdw>
                </a:effectLst>
                <a:latin typeface="Franklin Gothic Book" pitchFamily="34" charset="0"/>
                <a:hlinkClick r:id=""/>
              </a:rPr>
              <a:t>all kinds of activities</a:t>
            </a:r>
            <a:r>
              <a:rPr lang="en-US" sz="1800" b="1">
                <a:solidFill>
                  <a:srgbClr val="000000"/>
                </a:solidFill>
                <a:effectLst>
                  <a:outerShdw blurRad="38100" dist="38100" dir="2700000" algn="tl">
                    <a:srgbClr val="FFFFFF"/>
                  </a:outerShdw>
                </a:effectLst>
                <a:latin typeface="Franklin Gothic Book" pitchFamily="34" charset="0"/>
              </a:rPr>
              <a:t>. They also give you a personal activity log to guide you every step of the way.</a:t>
            </a:r>
            <a:br>
              <a:rPr lang="en-US" sz="1800" b="1">
                <a:solidFill>
                  <a:srgbClr val="000000"/>
                </a:solidFill>
                <a:effectLst>
                  <a:outerShdw blurRad="38100" dist="38100" dir="2700000" algn="tl">
                    <a:srgbClr val="FFFFFF"/>
                  </a:outerShdw>
                </a:effectLst>
                <a:latin typeface="Franklin Gothic Book" pitchFamily="34" charset="0"/>
              </a:rPr>
            </a:br>
            <a:endParaRPr lang="en-US" sz="1800" b="1">
              <a:solidFill>
                <a:srgbClr val="000000"/>
              </a:solidFill>
              <a:effectLst>
                <a:outerShdw blurRad="38100" dist="38100" dir="2700000" algn="tl">
                  <a:srgbClr val="FFFFFF"/>
                </a:outerShdw>
              </a:effectLst>
              <a:latin typeface="Franklin Gothic Book" pitchFamily="34" charset="0"/>
            </a:endParaRPr>
          </a:p>
          <a:p>
            <a:pPr>
              <a:lnSpc>
                <a:spcPct val="80000"/>
              </a:lnSpc>
              <a:buFontTx/>
              <a:buBlip>
                <a:blip r:embed="rId2"/>
              </a:buBlip>
            </a:pPr>
            <a:r>
              <a:rPr lang="en-US" sz="1800" b="1">
                <a:solidFill>
                  <a:srgbClr val="000000"/>
                </a:solidFill>
                <a:effectLst>
                  <a:outerShdw blurRad="38100" dist="38100" dir="2700000" algn="tl">
                    <a:srgbClr val="FFFFFF"/>
                  </a:outerShdw>
                </a:effectLst>
                <a:latin typeface="Franklin Gothic Book" pitchFamily="34" charset="0"/>
              </a:rPr>
              <a:t>Because your hard work shouldn't go unrecognized, you can also earn awards. You can earn the Presidential Active Lifestyle Award (PALA) by performing regular activity beyond your daily activity goal of (30 minutes a day for adults/60 minutes a day for youths under 18) at least 5 days per week, for a total of 6 weeks. As an alternative you can count your daily activity steps using a pedometer.</a:t>
            </a:r>
            <a:br>
              <a:rPr lang="en-US" sz="1800" b="1">
                <a:solidFill>
                  <a:srgbClr val="000000"/>
                </a:solidFill>
                <a:effectLst>
                  <a:outerShdw blurRad="38100" dist="38100" dir="2700000" algn="tl">
                    <a:srgbClr val="FFFFFF"/>
                  </a:outerShdw>
                </a:effectLst>
                <a:latin typeface="Franklin Gothic Book" pitchFamily="34" charset="0"/>
              </a:rPr>
            </a:br>
            <a:r>
              <a:rPr lang="en-US" sz="1800"/>
              <a:t/>
            </a:r>
            <a:br>
              <a:rPr lang="en-US" sz="1800"/>
            </a:br>
            <a:r>
              <a:rPr lang="en-US" sz="2000" b="1">
                <a:solidFill>
                  <a:srgbClr val="F90528"/>
                </a:solidFill>
              </a:rPr>
              <a:t>That means if you stick with the program, you can earn an award in a little over a month. So what are you waiting for?</a:t>
            </a:r>
          </a:p>
          <a:p>
            <a:pPr>
              <a:lnSpc>
                <a:spcPct val="80000"/>
              </a:lnSpc>
              <a:buFontTx/>
              <a:buNone/>
            </a:pPr>
            <a:r>
              <a:rPr lang="en-US" sz="2000" b="1"/>
              <a:t>http://www.fitness.gov/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accent2"/>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62000"/>
            <a:ext cx="8229600" cy="655638"/>
          </a:xfrm>
        </p:spPr>
        <p:txBody>
          <a:bodyPr/>
          <a:lstStyle/>
          <a:p>
            <a:r>
              <a:rPr lang="en-US" sz="4000">
                <a:solidFill>
                  <a:schemeClr val="bg2"/>
                </a:solidFill>
              </a:rPr>
              <a:t/>
            </a:r>
            <a:br>
              <a:rPr lang="en-US" sz="4000">
                <a:solidFill>
                  <a:schemeClr val="bg2"/>
                </a:solidFill>
              </a:rPr>
            </a:br>
            <a:r>
              <a:rPr lang="en-US" sz="4000">
                <a:solidFill>
                  <a:srgbClr val="FF2D2D"/>
                </a:solidFill>
                <a:latin typeface="Arial" charset="0"/>
              </a:rPr>
              <a:t>Health Services Staff Members</a:t>
            </a:r>
          </a:p>
        </p:txBody>
      </p:sp>
      <p:sp>
        <p:nvSpPr>
          <p:cNvPr id="7171" name="Rectangle 3"/>
          <p:cNvSpPr>
            <a:spLocks noGrp="1" noChangeArrowheads="1"/>
          </p:cNvSpPr>
          <p:nvPr>
            <p:ph type="body" idx="1"/>
          </p:nvPr>
        </p:nvSpPr>
        <p:spPr/>
        <p:txBody>
          <a:bodyPr/>
          <a:lstStyle/>
          <a:p>
            <a:pPr algn="ctr">
              <a:buFontTx/>
              <a:buBlip>
                <a:blip r:embed="rId2"/>
              </a:buBlip>
            </a:pPr>
            <a:r>
              <a:rPr lang="en-US" b="1">
                <a:latin typeface="Arial" charset="0"/>
              </a:rPr>
              <a:t>Patricia Jackson PHN, MSN, PNP</a:t>
            </a:r>
          </a:p>
          <a:p>
            <a:pPr algn="ctr">
              <a:buFontTx/>
              <a:buBlip>
                <a:blip r:embed="rId2"/>
              </a:buBlip>
            </a:pPr>
            <a:r>
              <a:rPr lang="en-US" b="1">
                <a:latin typeface="Arial" charset="0"/>
              </a:rPr>
              <a:t>Dr. Brian Olowude, Ph.D	</a:t>
            </a:r>
          </a:p>
          <a:p>
            <a:pPr algn="ctr">
              <a:buFontTx/>
              <a:buBlip>
                <a:blip r:embed="rId2"/>
              </a:buBlip>
            </a:pPr>
            <a:r>
              <a:rPr lang="en-US" b="1">
                <a:latin typeface="Arial" charset="0"/>
              </a:rPr>
              <a:t>Dr. Gareth Houghton, Ph.D</a:t>
            </a:r>
          </a:p>
          <a:p>
            <a:pPr algn="ctr">
              <a:buFontTx/>
              <a:buBlip>
                <a:blip r:embed="rId2"/>
              </a:buBlip>
            </a:pPr>
            <a:r>
              <a:rPr lang="en-US" b="1">
                <a:latin typeface="Arial" charset="0"/>
              </a:rPr>
              <a:t>Michelle Detsch, Psychological Intern</a:t>
            </a:r>
          </a:p>
          <a:p>
            <a:pPr algn="ctr">
              <a:buFontTx/>
              <a:buBlip>
                <a:blip r:embed="rId2"/>
              </a:buBlip>
            </a:pPr>
            <a:r>
              <a:rPr lang="en-US" b="1">
                <a:latin typeface="Arial" charset="0"/>
              </a:rPr>
              <a:t>Ian Wallace, Psychological Intern </a:t>
            </a:r>
          </a:p>
          <a:p>
            <a:pPr algn="ctr">
              <a:buFontTx/>
              <a:buBlip>
                <a:blip r:embed="rId2"/>
              </a:buBlip>
            </a:pPr>
            <a:r>
              <a:rPr lang="en-US" b="1">
                <a:latin typeface="Arial" charset="0"/>
              </a:rPr>
              <a:t>Stan Hutchinson, Psychological Intern</a:t>
            </a:r>
          </a:p>
          <a:p>
            <a:pPr algn="ctr">
              <a:buFontTx/>
              <a:buBlip>
                <a:blip r:embed="rId2"/>
              </a:buBlip>
            </a:pPr>
            <a:r>
              <a:rPr lang="en-US" b="1">
                <a:latin typeface="Arial" charset="0"/>
              </a:rPr>
              <a:t>Paula Ramos, Department Secretary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accent2"/>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609600"/>
            <a:ext cx="8229600" cy="808038"/>
          </a:xfrm>
        </p:spPr>
        <p:txBody>
          <a:bodyPr/>
          <a:lstStyle/>
          <a:p>
            <a:r>
              <a:rPr lang="en-US" sz="4000">
                <a:effectLst>
                  <a:outerShdw blurRad="38100" dist="38100" dir="2700000" algn="tl">
                    <a:srgbClr val="FFFFFF"/>
                  </a:outerShdw>
                </a:effectLst>
              </a:rPr>
              <a:t/>
            </a:r>
            <a:br>
              <a:rPr lang="en-US" sz="4000">
                <a:effectLst>
                  <a:outerShdw blurRad="38100" dist="38100" dir="2700000" algn="tl">
                    <a:srgbClr val="FFFFFF"/>
                  </a:outerShdw>
                </a:effectLst>
              </a:rPr>
            </a:br>
            <a:r>
              <a:rPr lang="en-US" sz="4800">
                <a:solidFill>
                  <a:srgbClr val="FF2D2D"/>
                </a:solidFill>
                <a:effectLst>
                  <a:outerShdw blurRad="38100" dist="38100" dir="2700000" algn="tl">
                    <a:srgbClr val="FFFFFF"/>
                  </a:outerShdw>
                </a:effectLst>
                <a:latin typeface="Arial" charset="0"/>
              </a:rPr>
              <a:t>Injuries</a:t>
            </a:r>
            <a:r>
              <a:rPr lang="en-US" sz="4800">
                <a:solidFill>
                  <a:schemeClr val="folHlink"/>
                </a:solidFill>
                <a:effectLst>
                  <a:outerShdw blurRad="38100" dist="38100" dir="2700000" algn="tl">
                    <a:srgbClr val="FFFFFF"/>
                  </a:outerShdw>
                </a:effectLst>
              </a:rPr>
              <a:t>	</a:t>
            </a:r>
          </a:p>
        </p:txBody>
      </p:sp>
      <p:sp>
        <p:nvSpPr>
          <p:cNvPr id="8195" name="Rectangle 3"/>
          <p:cNvSpPr>
            <a:spLocks noGrp="1" noChangeArrowheads="1"/>
          </p:cNvSpPr>
          <p:nvPr>
            <p:ph type="body" idx="1"/>
          </p:nvPr>
        </p:nvSpPr>
        <p:spPr>
          <a:xfrm>
            <a:off x="1371600" y="1600200"/>
            <a:ext cx="7315200" cy="4495800"/>
          </a:xfrm>
        </p:spPr>
        <p:txBody>
          <a:bodyPr/>
          <a:lstStyle/>
          <a:p>
            <a:pPr>
              <a:buFontTx/>
              <a:buBlip>
                <a:blip r:embed="rId2"/>
              </a:buBlip>
            </a:pPr>
            <a:r>
              <a:rPr lang="en-US" b="1">
                <a:effectLst>
                  <a:outerShdw blurRad="38100" dist="38100" dir="2700000" algn="tl">
                    <a:srgbClr val="006E6B"/>
                  </a:outerShdw>
                </a:effectLst>
              </a:rPr>
              <a:t> </a:t>
            </a:r>
            <a:r>
              <a:rPr lang="en-US" sz="2800">
                <a:solidFill>
                  <a:srgbClr val="000000"/>
                </a:solidFill>
                <a:effectLst>
                  <a:outerShdw blurRad="38100" dist="38100" dir="2700000" algn="tl">
                    <a:srgbClr val="FFFFFF"/>
                  </a:outerShdw>
                </a:effectLst>
                <a:latin typeface="Arial" charset="0"/>
              </a:rPr>
              <a:t>For on-campus injuries, please report </a:t>
            </a:r>
          </a:p>
          <a:p>
            <a:pPr>
              <a:buFontTx/>
              <a:buNone/>
            </a:pPr>
            <a:r>
              <a:rPr lang="en-US" sz="2800">
                <a:solidFill>
                  <a:srgbClr val="000000"/>
                </a:solidFill>
                <a:effectLst>
                  <a:outerShdw blurRad="38100" dist="38100" dir="2700000" algn="tl">
                    <a:srgbClr val="FFFFFF"/>
                  </a:outerShdw>
                </a:effectLst>
                <a:latin typeface="Arial" charset="0"/>
              </a:rPr>
              <a:t>        to Health Services for first aid </a:t>
            </a:r>
          </a:p>
          <a:p>
            <a:pPr>
              <a:buFontTx/>
              <a:buNone/>
            </a:pPr>
            <a:r>
              <a:rPr lang="en-US" sz="2800">
                <a:solidFill>
                  <a:srgbClr val="000000"/>
                </a:solidFill>
                <a:effectLst>
                  <a:outerShdw blurRad="38100" dist="38100" dir="2700000" algn="tl">
                    <a:srgbClr val="FFFFFF"/>
                  </a:outerShdw>
                </a:effectLst>
                <a:latin typeface="Arial" charset="0"/>
              </a:rPr>
              <a:t>       treatment and referral to Health </a:t>
            </a:r>
          </a:p>
          <a:p>
            <a:pPr>
              <a:buFontTx/>
              <a:buNone/>
            </a:pPr>
            <a:r>
              <a:rPr lang="en-US" sz="2800">
                <a:solidFill>
                  <a:srgbClr val="000000"/>
                </a:solidFill>
                <a:effectLst>
                  <a:outerShdw blurRad="38100" dist="38100" dir="2700000" algn="tl">
                    <a:srgbClr val="FFFFFF"/>
                  </a:outerShdw>
                </a:effectLst>
                <a:latin typeface="Arial" charset="0"/>
              </a:rPr>
              <a:t>         Care Provider as needed.</a:t>
            </a:r>
          </a:p>
          <a:p>
            <a:pPr>
              <a:buFontTx/>
              <a:buBlip>
                <a:blip r:embed="rId2"/>
              </a:buBlip>
            </a:pPr>
            <a:r>
              <a:rPr lang="en-US" sz="2800">
                <a:solidFill>
                  <a:srgbClr val="000000"/>
                </a:solidFill>
                <a:effectLst>
                  <a:outerShdw blurRad="38100" dist="38100" dir="2700000" algn="tl">
                    <a:srgbClr val="FFFFFF"/>
                  </a:outerShdw>
                </a:effectLst>
                <a:latin typeface="Arial" charset="0"/>
              </a:rPr>
              <a:t>For home-injuries, assessment </a:t>
            </a:r>
          </a:p>
          <a:p>
            <a:pPr>
              <a:buFontTx/>
              <a:buNone/>
            </a:pPr>
            <a:r>
              <a:rPr lang="en-US" sz="2800">
                <a:solidFill>
                  <a:srgbClr val="000000"/>
                </a:solidFill>
                <a:effectLst>
                  <a:outerShdw blurRad="38100" dist="38100" dir="2700000" algn="tl">
                    <a:srgbClr val="FFFFFF"/>
                  </a:outerShdw>
                </a:effectLst>
                <a:latin typeface="Arial" charset="0"/>
              </a:rPr>
              <a:t>		and minor first aid is available.</a:t>
            </a:r>
          </a:p>
          <a:p>
            <a:pPr>
              <a:buFontTx/>
              <a:buBlip>
                <a:blip r:embed="rId2"/>
              </a:buBlip>
            </a:pPr>
            <a:r>
              <a:rPr lang="en-US">
                <a:effectLst>
                  <a:outerShdw blurRad="38100" dist="38100" dir="2700000" algn="tl">
                    <a:srgbClr val="006E6B"/>
                  </a:outerShdw>
                </a:effectLst>
              </a:rPr>
              <a:t> </a:t>
            </a:r>
            <a:r>
              <a:rPr lang="en-US" sz="3600" b="1">
                <a:solidFill>
                  <a:schemeClr val="folHlink"/>
                </a:solidFill>
                <a:effectLst>
                  <a:outerShdw blurRad="38100" dist="38100" dir="2700000" algn="tl">
                    <a:srgbClr val="FFFFFF"/>
                  </a:outerShdw>
                </a:effectLst>
              </a:rPr>
              <a:t>   </a:t>
            </a:r>
            <a:r>
              <a:rPr lang="en-US" sz="3600" b="1">
                <a:solidFill>
                  <a:srgbClr val="F90528"/>
                </a:solidFill>
                <a:effectLst>
                  <a:outerShdw blurRad="38100" dist="38100" dir="2700000" algn="tl">
                    <a:srgbClr val="FFFFFF"/>
                  </a:outerShdw>
                </a:effectLst>
                <a:latin typeface="Arial" charset="0"/>
              </a:rPr>
              <a:t>For emergencies, call 7-8201</a:t>
            </a:r>
          </a:p>
        </p:txBody>
      </p:sp>
      <p:pic>
        <p:nvPicPr>
          <p:cNvPr id="8196" name="Picture 4" descr="MCj03479250000[1]"/>
          <p:cNvPicPr>
            <a:picLocks noChangeAspect="1" noChangeArrowheads="1"/>
          </p:cNvPicPr>
          <p:nvPr/>
        </p:nvPicPr>
        <p:blipFill>
          <a:blip r:embed="rId3" cstate="print"/>
          <a:srcRect/>
          <a:stretch>
            <a:fillRect/>
          </a:stretch>
        </p:blipFill>
        <p:spPr bwMode="auto">
          <a:xfrm>
            <a:off x="6934200" y="3200400"/>
            <a:ext cx="1825625" cy="1171575"/>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a:t/>
            </a:r>
            <a:br>
              <a:rPr lang="en-US" sz="4000"/>
            </a:br>
            <a:r>
              <a:rPr lang="en-US" sz="4000">
                <a:solidFill>
                  <a:srgbClr val="F90528"/>
                </a:solidFill>
                <a:latin typeface="Arial" charset="0"/>
              </a:rPr>
              <a:t>May is National </a:t>
            </a:r>
            <a:br>
              <a:rPr lang="en-US" sz="4000">
                <a:solidFill>
                  <a:srgbClr val="F90528"/>
                </a:solidFill>
                <a:latin typeface="Arial" charset="0"/>
              </a:rPr>
            </a:br>
            <a:r>
              <a:rPr lang="en-US" sz="4000">
                <a:solidFill>
                  <a:srgbClr val="F90528"/>
                </a:solidFill>
                <a:latin typeface="Arial" charset="0"/>
              </a:rPr>
              <a:t>Allergy Month</a:t>
            </a:r>
          </a:p>
        </p:txBody>
      </p:sp>
      <p:sp>
        <p:nvSpPr>
          <p:cNvPr id="9219" name="Rectangle 3"/>
          <p:cNvSpPr>
            <a:spLocks noGrp="1" noChangeArrowheads="1"/>
          </p:cNvSpPr>
          <p:nvPr>
            <p:ph type="body" sz="half" idx="1"/>
          </p:nvPr>
        </p:nvSpPr>
        <p:spPr>
          <a:xfrm>
            <a:off x="1143000" y="1600200"/>
            <a:ext cx="3352800" cy="4495800"/>
          </a:xfrm>
        </p:spPr>
        <p:txBody>
          <a:bodyPr/>
          <a:lstStyle/>
          <a:p>
            <a:pPr>
              <a:lnSpc>
                <a:spcPct val="80000"/>
              </a:lnSpc>
              <a:buFont typeface="Wingdings" pitchFamily="2" charset="2"/>
              <a:buNone/>
            </a:pPr>
            <a:endParaRPr lang="en-US" sz="2000" b="1">
              <a:solidFill>
                <a:srgbClr val="000000"/>
              </a:solidFill>
              <a:effectLst>
                <a:outerShdw blurRad="38100" dist="38100" dir="2700000" algn="tl">
                  <a:srgbClr val="FFFFFF"/>
                </a:outerShdw>
              </a:effectLst>
              <a:latin typeface="Arial" charset="0"/>
            </a:endParaRPr>
          </a:p>
          <a:p>
            <a:pPr>
              <a:lnSpc>
                <a:spcPct val="80000"/>
              </a:lnSpc>
              <a:buFont typeface="Wingdings" pitchFamily="2" charset="2"/>
              <a:buNone/>
            </a:pPr>
            <a:r>
              <a:rPr lang="en-US" sz="2400" b="1">
                <a:solidFill>
                  <a:schemeClr val="bg1"/>
                </a:solidFill>
                <a:latin typeface="Arial" charset="0"/>
              </a:rPr>
              <a:t>You may have allergies, if you notice you have…</a:t>
            </a:r>
          </a:p>
          <a:p>
            <a:pPr>
              <a:lnSpc>
                <a:spcPct val="80000"/>
              </a:lnSpc>
              <a:buFont typeface="Wingdings" pitchFamily="2" charset="2"/>
              <a:buBlip>
                <a:blip r:embed="rId2"/>
              </a:buBlip>
            </a:pPr>
            <a:r>
              <a:rPr lang="en-US" sz="2400" b="1">
                <a:solidFill>
                  <a:srgbClr val="000000"/>
                </a:solidFill>
                <a:effectLst>
                  <a:outerShdw blurRad="38100" dist="38100" dir="2700000" algn="tl">
                    <a:srgbClr val="FFFFFF"/>
                  </a:outerShdw>
                </a:effectLst>
                <a:latin typeface="Arial" charset="0"/>
              </a:rPr>
              <a:t>Watery, Itchy Eyes </a:t>
            </a:r>
          </a:p>
          <a:p>
            <a:pPr>
              <a:lnSpc>
                <a:spcPct val="80000"/>
              </a:lnSpc>
              <a:buFont typeface="Wingdings" pitchFamily="2" charset="2"/>
              <a:buBlip>
                <a:blip r:embed="rId2"/>
              </a:buBlip>
            </a:pPr>
            <a:r>
              <a:rPr lang="en-US" sz="2400" b="1">
                <a:solidFill>
                  <a:srgbClr val="000000"/>
                </a:solidFill>
                <a:effectLst>
                  <a:outerShdw blurRad="38100" dist="38100" dir="2700000" algn="tl">
                    <a:srgbClr val="FFFFFF"/>
                  </a:outerShdw>
                </a:effectLst>
                <a:latin typeface="Arial" charset="0"/>
              </a:rPr>
              <a:t>Watery, Itchy  Nose</a:t>
            </a:r>
          </a:p>
          <a:p>
            <a:pPr>
              <a:lnSpc>
                <a:spcPct val="80000"/>
              </a:lnSpc>
              <a:buFont typeface="Wingdings" pitchFamily="2" charset="2"/>
              <a:buBlip>
                <a:blip r:embed="rId2"/>
              </a:buBlip>
            </a:pPr>
            <a:r>
              <a:rPr lang="en-US" sz="2400" b="1">
                <a:solidFill>
                  <a:srgbClr val="000000"/>
                </a:solidFill>
                <a:effectLst>
                  <a:outerShdw blurRad="38100" dist="38100" dir="2700000" algn="tl">
                    <a:srgbClr val="FFFFFF"/>
                  </a:outerShdw>
                </a:effectLst>
                <a:latin typeface="Arial" charset="0"/>
              </a:rPr>
              <a:t>Frequent Sneezing</a:t>
            </a:r>
          </a:p>
          <a:p>
            <a:pPr>
              <a:lnSpc>
                <a:spcPct val="80000"/>
              </a:lnSpc>
              <a:buFont typeface="Wingdings" pitchFamily="2" charset="2"/>
              <a:buBlip>
                <a:blip r:embed="rId2"/>
              </a:buBlip>
            </a:pPr>
            <a:r>
              <a:rPr lang="en-US" sz="2400" b="1">
                <a:solidFill>
                  <a:srgbClr val="000000"/>
                </a:solidFill>
                <a:effectLst>
                  <a:outerShdw blurRad="38100" dist="38100" dir="2700000" algn="tl">
                    <a:srgbClr val="FFFFFF"/>
                  </a:outerShdw>
                </a:effectLst>
                <a:latin typeface="Arial" charset="0"/>
              </a:rPr>
              <a:t>Chronic Dry Cough</a:t>
            </a:r>
          </a:p>
          <a:p>
            <a:pPr>
              <a:lnSpc>
                <a:spcPct val="80000"/>
              </a:lnSpc>
              <a:buFont typeface="Wingdings" pitchFamily="2" charset="2"/>
              <a:buBlip>
                <a:blip r:embed="rId2"/>
              </a:buBlip>
            </a:pPr>
            <a:r>
              <a:rPr lang="en-US" sz="2400" b="1">
                <a:solidFill>
                  <a:srgbClr val="000000"/>
                </a:solidFill>
                <a:effectLst>
                  <a:outerShdw blurRad="38100" dist="38100" dir="2700000" algn="tl">
                    <a:srgbClr val="FFFFFF"/>
                  </a:outerShdw>
                </a:effectLst>
                <a:latin typeface="Arial" charset="0"/>
              </a:rPr>
              <a:t>Sinus headache</a:t>
            </a:r>
          </a:p>
          <a:p>
            <a:pPr>
              <a:lnSpc>
                <a:spcPct val="80000"/>
              </a:lnSpc>
              <a:buFont typeface="Wingdings" pitchFamily="2" charset="2"/>
              <a:buBlip>
                <a:blip r:embed="rId2"/>
              </a:buBlip>
            </a:pPr>
            <a:r>
              <a:rPr lang="en-US" sz="2400" b="1">
                <a:solidFill>
                  <a:srgbClr val="000000"/>
                </a:solidFill>
                <a:effectLst>
                  <a:outerShdw blurRad="38100" dist="38100" dir="2700000" algn="tl">
                    <a:srgbClr val="FFFFFF"/>
                  </a:outerShdw>
                </a:effectLst>
                <a:latin typeface="Arial" charset="0"/>
              </a:rPr>
              <a:t>Frequent Nosebleeds </a:t>
            </a:r>
          </a:p>
          <a:p>
            <a:pPr>
              <a:lnSpc>
                <a:spcPct val="80000"/>
              </a:lnSpc>
              <a:buFont typeface="Wingdings" pitchFamily="2" charset="2"/>
              <a:buBlip>
                <a:blip r:embed="rId2"/>
              </a:buBlip>
            </a:pPr>
            <a:r>
              <a:rPr lang="en-US" sz="2400" b="1">
                <a:solidFill>
                  <a:srgbClr val="000000"/>
                </a:solidFill>
                <a:effectLst>
                  <a:outerShdw blurRad="38100" dist="38100" dir="2700000" algn="tl">
                    <a:srgbClr val="FFFFFF"/>
                  </a:outerShdw>
                </a:effectLst>
                <a:latin typeface="Arial" charset="0"/>
              </a:rPr>
              <a:t>Difficulty Hearing</a:t>
            </a:r>
          </a:p>
        </p:txBody>
      </p:sp>
      <p:pic>
        <p:nvPicPr>
          <p:cNvPr id="9226" name="Picture 10" descr="MPj04278300000[1]"/>
          <p:cNvPicPr>
            <a:picLocks noGrp="1" noChangeAspect="1" noChangeArrowheads="1"/>
          </p:cNvPicPr>
          <p:nvPr>
            <p:ph sz="half" idx="2"/>
          </p:nvPr>
        </p:nvPicPr>
        <p:blipFill>
          <a:blip r:embed="rId3" cstate="print"/>
          <a:srcRect/>
          <a:stretch>
            <a:fillRect/>
          </a:stretch>
        </p:blipFill>
        <p:spPr>
          <a:xfrm>
            <a:off x="4419600" y="2133600"/>
            <a:ext cx="3505200" cy="3733800"/>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sz="quarter"/>
          </p:nvPr>
        </p:nvSpPr>
        <p:spPr/>
        <p:txBody>
          <a:bodyPr/>
          <a:lstStyle/>
          <a:p>
            <a:r>
              <a:rPr lang="en-US">
                <a:solidFill>
                  <a:schemeClr val="bg1"/>
                </a:solidFill>
              </a:rPr>
              <a:t>What Causes Allergies?</a:t>
            </a:r>
          </a:p>
        </p:txBody>
      </p:sp>
      <p:pic>
        <p:nvPicPr>
          <p:cNvPr id="49160" name="Picture 8" descr="MPj04341640000[1]"/>
          <p:cNvPicPr>
            <a:picLocks noGrp="1" noChangeAspect="1" noChangeArrowheads="1"/>
          </p:cNvPicPr>
          <p:nvPr>
            <p:ph sz="quarter" idx="1"/>
          </p:nvPr>
        </p:nvPicPr>
        <p:blipFill>
          <a:blip r:embed="rId2" cstate="print"/>
          <a:srcRect/>
          <a:stretch>
            <a:fillRect/>
          </a:stretch>
        </p:blipFill>
        <p:spPr>
          <a:xfrm>
            <a:off x="1371600" y="1524000"/>
            <a:ext cx="2895600" cy="2057400"/>
          </a:xfrm>
        </p:spPr>
      </p:pic>
      <p:pic>
        <p:nvPicPr>
          <p:cNvPr id="49161" name="Picture 9" descr="MPj04386090000[1]"/>
          <p:cNvPicPr>
            <a:picLocks noGrp="1" noChangeAspect="1" noChangeArrowheads="1"/>
          </p:cNvPicPr>
          <p:nvPr>
            <p:ph sz="quarter" idx="2"/>
          </p:nvPr>
        </p:nvPicPr>
        <p:blipFill>
          <a:blip r:embed="rId3" cstate="print"/>
          <a:srcRect/>
          <a:stretch>
            <a:fillRect/>
          </a:stretch>
        </p:blipFill>
        <p:spPr>
          <a:xfrm>
            <a:off x="5030788" y="1600200"/>
            <a:ext cx="3271837" cy="1981200"/>
          </a:xfrm>
        </p:spPr>
      </p:pic>
      <p:pic>
        <p:nvPicPr>
          <p:cNvPr id="49166" name="Picture 14" descr="MPj04223070000[1]"/>
          <p:cNvPicPr>
            <a:picLocks noGrp="1" noChangeAspect="1" noChangeArrowheads="1"/>
          </p:cNvPicPr>
          <p:nvPr>
            <p:ph sz="quarter" idx="4"/>
          </p:nvPr>
        </p:nvPicPr>
        <p:blipFill>
          <a:blip r:embed="rId4" cstate="print"/>
          <a:srcRect/>
          <a:stretch>
            <a:fillRect/>
          </a:stretch>
        </p:blipFill>
        <p:spPr>
          <a:xfrm>
            <a:off x="5562600" y="3886200"/>
            <a:ext cx="2057400" cy="2286000"/>
          </a:xfrm>
        </p:spPr>
      </p:pic>
      <p:pic>
        <p:nvPicPr>
          <p:cNvPr id="49173" name="Picture 21" descr="MPj04306110000[1]"/>
          <p:cNvPicPr>
            <a:picLocks noChangeAspect="1" noChangeArrowheads="1"/>
          </p:cNvPicPr>
          <p:nvPr/>
        </p:nvPicPr>
        <p:blipFill>
          <a:blip r:embed="rId5" cstate="print"/>
          <a:srcRect/>
          <a:stretch>
            <a:fillRect/>
          </a:stretch>
        </p:blipFill>
        <p:spPr bwMode="auto">
          <a:xfrm>
            <a:off x="1371600" y="3830638"/>
            <a:ext cx="2819400" cy="2217737"/>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944562"/>
          </a:xfrm>
        </p:spPr>
        <p:txBody>
          <a:bodyPr/>
          <a:lstStyle/>
          <a:p>
            <a:r>
              <a:rPr lang="en-US" sz="4000">
                <a:solidFill>
                  <a:schemeClr val="bg1"/>
                </a:solidFill>
              </a:rPr>
              <a:t/>
            </a:r>
            <a:br>
              <a:rPr lang="en-US" sz="4000">
                <a:solidFill>
                  <a:schemeClr val="bg1"/>
                </a:solidFill>
              </a:rPr>
            </a:br>
            <a:r>
              <a:rPr lang="en-US" sz="4000">
                <a:solidFill>
                  <a:srgbClr val="F90528"/>
                </a:solidFill>
              </a:rPr>
              <a:t>How to Prevent Allergies</a:t>
            </a:r>
          </a:p>
        </p:txBody>
      </p:sp>
      <p:sp>
        <p:nvSpPr>
          <p:cNvPr id="52229" name="Rectangle 5"/>
          <p:cNvSpPr>
            <a:spLocks noGrp="1" noChangeArrowheads="1"/>
          </p:cNvSpPr>
          <p:nvPr>
            <p:ph type="body" sz="half" idx="1"/>
          </p:nvPr>
        </p:nvSpPr>
        <p:spPr>
          <a:xfrm>
            <a:off x="1524000" y="1600200"/>
            <a:ext cx="2971800" cy="4343400"/>
          </a:xfrm>
        </p:spPr>
        <p:txBody>
          <a:bodyPr/>
          <a:lstStyle/>
          <a:p>
            <a:pPr>
              <a:lnSpc>
                <a:spcPct val="90000"/>
              </a:lnSpc>
              <a:buFontTx/>
              <a:buBlip>
                <a:blip r:embed="rId2"/>
              </a:buBlip>
            </a:pPr>
            <a:r>
              <a:rPr lang="en-US" sz="2400" b="1">
                <a:solidFill>
                  <a:srgbClr val="000000"/>
                </a:solidFill>
                <a:effectLst>
                  <a:outerShdw blurRad="38100" dist="38100" dir="2700000" algn="tl">
                    <a:srgbClr val="FFFFFF"/>
                  </a:outerShdw>
                </a:effectLst>
                <a:latin typeface="Arial" charset="0"/>
              </a:rPr>
              <a:t>Clean your home and furniture frequently.</a:t>
            </a:r>
          </a:p>
          <a:p>
            <a:pPr>
              <a:lnSpc>
                <a:spcPct val="90000"/>
              </a:lnSpc>
              <a:buFontTx/>
              <a:buBlip>
                <a:blip r:embed="rId2"/>
              </a:buBlip>
            </a:pPr>
            <a:r>
              <a:rPr lang="en-US" sz="2400" b="1">
                <a:solidFill>
                  <a:srgbClr val="000000"/>
                </a:solidFill>
                <a:effectLst>
                  <a:outerShdw blurRad="38100" dist="38100" dir="2700000" algn="tl">
                    <a:srgbClr val="FFFFFF"/>
                  </a:outerShdw>
                </a:effectLst>
                <a:latin typeface="Arial" charset="0"/>
              </a:rPr>
              <a:t>Keep pets out of the bedroom.</a:t>
            </a:r>
          </a:p>
          <a:p>
            <a:pPr>
              <a:lnSpc>
                <a:spcPct val="90000"/>
              </a:lnSpc>
              <a:buFontTx/>
              <a:buBlip>
                <a:blip r:embed="rId2"/>
              </a:buBlip>
            </a:pPr>
            <a:r>
              <a:rPr lang="en-US" sz="2400" b="1">
                <a:solidFill>
                  <a:srgbClr val="000000"/>
                </a:solidFill>
                <a:effectLst>
                  <a:outerShdw blurRad="38100" dist="38100" dir="2700000" algn="tl">
                    <a:srgbClr val="FFFFFF"/>
                  </a:outerShdw>
                </a:effectLst>
                <a:latin typeface="Arial" charset="0"/>
              </a:rPr>
              <a:t>Wash bed linens frequently.</a:t>
            </a:r>
          </a:p>
          <a:p>
            <a:pPr>
              <a:lnSpc>
                <a:spcPct val="90000"/>
              </a:lnSpc>
              <a:buFontTx/>
              <a:buBlip>
                <a:blip r:embed="rId2"/>
              </a:buBlip>
            </a:pPr>
            <a:r>
              <a:rPr lang="en-US" sz="2400" b="1">
                <a:solidFill>
                  <a:srgbClr val="000000"/>
                </a:solidFill>
                <a:effectLst>
                  <a:outerShdw blurRad="38100" dist="38100" dir="2700000" algn="tl">
                    <a:srgbClr val="FFFFFF"/>
                  </a:outerShdw>
                </a:effectLst>
                <a:latin typeface="Arial" charset="0"/>
              </a:rPr>
              <a:t>Keep windows closed.</a:t>
            </a:r>
          </a:p>
          <a:p>
            <a:pPr>
              <a:lnSpc>
                <a:spcPct val="90000"/>
              </a:lnSpc>
              <a:buFontTx/>
              <a:buBlip>
                <a:blip r:embed="rId2"/>
              </a:buBlip>
            </a:pPr>
            <a:r>
              <a:rPr lang="en-US" sz="2400" b="1">
                <a:solidFill>
                  <a:srgbClr val="000000"/>
                </a:solidFill>
                <a:effectLst>
                  <a:outerShdw blurRad="38100" dist="38100" dir="2700000" algn="tl">
                    <a:srgbClr val="FFFFFF"/>
                  </a:outerShdw>
                </a:effectLst>
                <a:latin typeface="Arial" charset="0"/>
              </a:rPr>
              <a:t>Take an evening shower.</a:t>
            </a:r>
          </a:p>
          <a:p>
            <a:pPr>
              <a:lnSpc>
                <a:spcPct val="90000"/>
              </a:lnSpc>
              <a:buFontTx/>
              <a:buBlip>
                <a:blip r:embed="rId3"/>
              </a:buBlip>
            </a:pPr>
            <a:endParaRPr lang="en-US" sz="2400" b="1">
              <a:solidFill>
                <a:srgbClr val="000000"/>
              </a:solidFill>
              <a:effectLst>
                <a:outerShdw blurRad="38100" dist="38100" dir="2700000" algn="tl">
                  <a:srgbClr val="FFFFFF"/>
                </a:outerShdw>
              </a:effectLst>
              <a:latin typeface="Arial" charset="0"/>
            </a:endParaRPr>
          </a:p>
        </p:txBody>
      </p:sp>
      <p:pic>
        <p:nvPicPr>
          <p:cNvPr id="52235" name="Picture 11" descr="MPj03861320000[1]"/>
          <p:cNvPicPr>
            <a:picLocks noGrp="1" noChangeAspect="1" noChangeArrowheads="1"/>
          </p:cNvPicPr>
          <p:nvPr>
            <p:ph type="clipArt" sz="half" idx="2"/>
          </p:nvPr>
        </p:nvPicPr>
        <p:blipFill>
          <a:blip r:embed="rId4" cstate="print"/>
          <a:srcRect/>
          <a:stretch>
            <a:fillRect/>
          </a:stretch>
        </p:blipFill>
        <p:spPr>
          <a:xfrm>
            <a:off x="4876800" y="1524000"/>
            <a:ext cx="3076575" cy="4419600"/>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solidFill>
                  <a:srgbClr val="F90528"/>
                </a:solidFill>
              </a:rPr>
              <a:t>How to Treat Allergies</a:t>
            </a:r>
          </a:p>
        </p:txBody>
      </p:sp>
      <p:sp>
        <p:nvSpPr>
          <p:cNvPr id="55306" name="Rectangle 10"/>
          <p:cNvSpPr>
            <a:spLocks noGrp="1" noChangeArrowheads="1"/>
          </p:cNvSpPr>
          <p:nvPr>
            <p:ph type="body" sz="half" idx="1"/>
          </p:nvPr>
        </p:nvSpPr>
        <p:spPr>
          <a:xfrm>
            <a:off x="1447800" y="1600200"/>
            <a:ext cx="3048000" cy="4495800"/>
          </a:xfrm>
        </p:spPr>
        <p:txBody>
          <a:bodyPr/>
          <a:lstStyle/>
          <a:p>
            <a:pPr>
              <a:lnSpc>
                <a:spcPct val="90000"/>
              </a:lnSpc>
              <a:buFontTx/>
              <a:buBlip>
                <a:blip r:embed="rId2"/>
              </a:buBlip>
            </a:pPr>
            <a:r>
              <a:rPr lang="en-US" sz="2000" b="1">
                <a:solidFill>
                  <a:srgbClr val="000000"/>
                </a:solidFill>
                <a:effectLst>
                  <a:outerShdw blurRad="38100" dist="38100" dir="2700000" algn="tl">
                    <a:srgbClr val="FFFFFF"/>
                  </a:outerShdw>
                </a:effectLst>
                <a:latin typeface="Arial" charset="0"/>
              </a:rPr>
              <a:t>Identify your allergens and AVOID THEM.</a:t>
            </a:r>
          </a:p>
          <a:p>
            <a:pPr>
              <a:lnSpc>
                <a:spcPct val="90000"/>
              </a:lnSpc>
              <a:buFontTx/>
              <a:buBlip>
                <a:blip r:embed="rId2"/>
              </a:buBlip>
            </a:pPr>
            <a:r>
              <a:rPr lang="en-US" sz="2000" b="1">
                <a:solidFill>
                  <a:srgbClr val="000000"/>
                </a:solidFill>
                <a:effectLst>
                  <a:outerShdw blurRad="38100" dist="38100" dir="2700000" algn="tl">
                    <a:srgbClr val="FFFFFF"/>
                  </a:outerShdw>
                </a:effectLst>
                <a:latin typeface="Arial" charset="0"/>
              </a:rPr>
              <a:t>Drink plenty of clear fluids to thin mucous.</a:t>
            </a:r>
          </a:p>
          <a:p>
            <a:pPr>
              <a:lnSpc>
                <a:spcPct val="90000"/>
              </a:lnSpc>
              <a:buFontTx/>
              <a:buNone/>
            </a:pPr>
            <a:endParaRPr lang="en-US" sz="2000" b="1">
              <a:solidFill>
                <a:srgbClr val="000000"/>
              </a:solidFill>
              <a:effectLst>
                <a:outerShdw blurRad="38100" dist="38100" dir="2700000" algn="tl">
                  <a:srgbClr val="FFFFFF"/>
                </a:outerShdw>
              </a:effectLst>
              <a:latin typeface="Arial" charset="0"/>
            </a:endParaRPr>
          </a:p>
          <a:p>
            <a:pPr>
              <a:lnSpc>
                <a:spcPct val="90000"/>
              </a:lnSpc>
              <a:buFontTx/>
              <a:buBlip>
                <a:blip r:embed="rId2"/>
              </a:buBlip>
            </a:pPr>
            <a:r>
              <a:rPr lang="en-US" sz="2000" b="1">
                <a:solidFill>
                  <a:srgbClr val="000000"/>
                </a:solidFill>
                <a:effectLst>
                  <a:outerShdw blurRad="38100" dist="38100" dir="2700000" algn="tl">
                    <a:srgbClr val="FFFFFF"/>
                  </a:outerShdw>
                </a:effectLst>
                <a:latin typeface="Arial" charset="0"/>
              </a:rPr>
              <a:t>Take ibuprofen for headache and to reduce swelling.</a:t>
            </a:r>
          </a:p>
          <a:p>
            <a:pPr>
              <a:lnSpc>
                <a:spcPct val="90000"/>
              </a:lnSpc>
              <a:buFontTx/>
              <a:buBlip>
                <a:blip r:embed="rId2"/>
              </a:buBlip>
            </a:pPr>
            <a:r>
              <a:rPr lang="en-US" sz="2000" b="1">
                <a:solidFill>
                  <a:srgbClr val="000000"/>
                </a:solidFill>
                <a:effectLst>
                  <a:outerShdw blurRad="38100" dist="38100" dir="2700000" algn="tl">
                    <a:srgbClr val="FFFFFF"/>
                  </a:outerShdw>
                </a:effectLst>
                <a:latin typeface="Arial" charset="0"/>
              </a:rPr>
              <a:t>Use nasal irrigation with the neti pot or other irrigation device.</a:t>
            </a:r>
          </a:p>
        </p:txBody>
      </p:sp>
      <p:sp>
        <p:nvSpPr>
          <p:cNvPr id="55307" name="Rectangle 11"/>
          <p:cNvSpPr>
            <a:spLocks noGrp="1" noChangeArrowheads="1"/>
          </p:cNvSpPr>
          <p:nvPr>
            <p:ph type="body" sz="half" idx="2"/>
          </p:nvPr>
        </p:nvSpPr>
        <p:spPr>
          <a:xfrm>
            <a:off x="4648200" y="1600200"/>
            <a:ext cx="3505200" cy="4495800"/>
          </a:xfrm>
        </p:spPr>
        <p:txBody>
          <a:bodyPr/>
          <a:lstStyle/>
          <a:p>
            <a:pPr>
              <a:lnSpc>
                <a:spcPct val="90000"/>
              </a:lnSpc>
              <a:buFontTx/>
              <a:buBlip>
                <a:blip r:embed="rId2"/>
              </a:buBlip>
            </a:pPr>
            <a:r>
              <a:rPr lang="en-US" sz="1800" b="1">
                <a:solidFill>
                  <a:srgbClr val="000000"/>
                </a:solidFill>
                <a:effectLst>
                  <a:outerShdw blurRad="38100" dist="38100" dir="2700000" algn="tl">
                    <a:srgbClr val="FFFFFF"/>
                  </a:outerShdw>
                </a:effectLst>
                <a:latin typeface="Arial" charset="0"/>
              </a:rPr>
              <a:t>Try over-the-counter Antihistamines during your allergy season.</a:t>
            </a:r>
          </a:p>
          <a:p>
            <a:pPr lvl="1">
              <a:lnSpc>
                <a:spcPct val="90000"/>
              </a:lnSpc>
              <a:buFontTx/>
              <a:buBlip>
                <a:blip r:embed="rId3"/>
              </a:buBlip>
            </a:pPr>
            <a:r>
              <a:rPr lang="en-US" sz="1800" b="1">
                <a:solidFill>
                  <a:srgbClr val="000000"/>
                </a:solidFill>
                <a:effectLst>
                  <a:outerShdw blurRad="38100" dist="38100" dir="2700000" algn="tl">
                    <a:srgbClr val="FFFFFF"/>
                  </a:outerShdw>
                </a:effectLst>
                <a:latin typeface="Arial" charset="0"/>
              </a:rPr>
              <a:t>Benadryl</a:t>
            </a:r>
          </a:p>
          <a:p>
            <a:pPr lvl="1">
              <a:lnSpc>
                <a:spcPct val="90000"/>
              </a:lnSpc>
              <a:buFontTx/>
              <a:buBlip>
                <a:blip r:embed="rId3"/>
              </a:buBlip>
            </a:pPr>
            <a:r>
              <a:rPr lang="en-US" sz="1800" b="1">
                <a:solidFill>
                  <a:srgbClr val="000000"/>
                </a:solidFill>
                <a:effectLst>
                  <a:outerShdw blurRad="38100" dist="38100" dir="2700000" algn="tl">
                    <a:srgbClr val="FFFFFF"/>
                  </a:outerShdw>
                </a:effectLst>
                <a:latin typeface="Arial" charset="0"/>
              </a:rPr>
              <a:t>Chlor-Trimeton</a:t>
            </a:r>
          </a:p>
          <a:p>
            <a:pPr lvl="1">
              <a:lnSpc>
                <a:spcPct val="90000"/>
              </a:lnSpc>
              <a:buFontTx/>
              <a:buBlip>
                <a:blip r:embed="rId3"/>
              </a:buBlip>
            </a:pPr>
            <a:r>
              <a:rPr lang="en-US" sz="1800" b="1">
                <a:solidFill>
                  <a:srgbClr val="000000"/>
                </a:solidFill>
                <a:effectLst>
                  <a:outerShdw blurRad="38100" dist="38100" dir="2700000" algn="tl">
                    <a:srgbClr val="FFFFFF"/>
                  </a:outerShdw>
                </a:effectLst>
                <a:latin typeface="Arial" charset="0"/>
              </a:rPr>
              <a:t>Tavist</a:t>
            </a:r>
          </a:p>
          <a:p>
            <a:pPr lvl="1">
              <a:lnSpc>
                <a:spcPct val="90000"/>
              </a:lnSpc>
              <a:buFontTx/>
              <a:buBlip>
                <a:blip r:embed="rId3"/>
              </a:buBlip>
            </a:pPr>
            <a:r>
              <a:rPr lang="en-US" sz="1800" b="1">
                <a:solidFill>
                  <a:srgbClr val="000000"/>
                </a:solidFill>
                <a:effectLst>
                  <a:outerShdw blurRad="38100" dist="38100" dir="2700000" algn="tl">
                    <a:srgbClr val="FFFFFF"/>
                  </a:outerShdw>
                </a:effectLst>
                <a:latin typeface="Arial" charset="0"/>
              </a:rPr>
              <a:t>Claritin</a:t>
            </a:r>
          </a:p>
          <a:p>
            <a:pPr lvl="1">
              <a:lnSpc>
                <a:spcPct val="90000"/>
              </a:lnSpc>
              <a:buFontTx/>
              <a:buBlip>
                <a:blip r:embed="rId3"/>
              </a:buBlip>
            </a:pPr>
            <a:r>
              <a:rPr lang="en-US" sz="1800" b="1">
                <a:solidFill>
                  <a:srgbClr val="000000"/>
                </a:solidFill>
                <a:effectLst>
                  <a:outerShdw blurRad="38100" dist="38100" dir="2700000" algn="tl">
                    <a:srgbClr val="FFFFFF"/>
                  </a:outerShdw>
                </a:effectLst>
                <a:latin typeface="Arial" charset="0"/>
              </a:rPr>
              <a:t>Zyrtec</a:t>
            </a:r>
          </a:p>
          <a:p>
            <a:pPr lvl="1">
              <a:lnSpc>
                <a:spcPct val="90000"/>
              </a:lnSpc>
              <a:buFontTx/>
              <a:buBlip>
                <a:blip r:embed="rId3"/>
              </a:buBlip>
            </a:pPr>
            <a:r>
              <a:rPr lang="en-US" sz="1800" b="1">
                <a:solidFill>
                  <a:srgbClr val="000000"/>
                </a:solidFill>
                <a:effectLst>
                  <a:outerShdw blurRad="38100" dist="38100" dir="2700000" algn="tl">
                    <a:srgbClr val="FFFFFF"/>
                  </a:outerShdw>
                </a:effectLst>
                <a:latin typeface="Arial" charset="0"/>
              </a:rPr>
              <a:t>Ocu-Hist (eye drops)</a:t>
            </a:r>
          </a:p>
          <a:p>
            <a:pPr>
              <a:lnSpc>
                <a:spcPct val="90000"/>
              </a:lnSpc>
              <a:buFontTx/>
              <a:buBlip>
                <a:blip r:embed="rId2"/>
              </a:buBlip>
            </a:pPr>
            <a:r>
              <a:rPr lang="en-US" sz="1800" b="1">
                <a:solidFill>
                  <a:srgbClr val="000000"/>
                </a:solidFill>
                <a:effectLst>
                  <a:outerShdw blurRad="38100" dist="38100" dir="2700000" algn="tl">
                    <a:srgbClr val="FFFFFF"/>
                  </a:outerShdw>
                </a:effectLst>
                <a:latin typeface="Arial" charset="0"/>
              </a:rPr>
              <a:t>Try over-the-counter Decongestants if you have nasal congestion.</a:t>
            </a:r>
          </a:p>
          <a:p>
            <a:pPr lvl="1">
              <a:lnSpc>
                <a:spcPct val="90000"/>
              </a:lnSpc>
              <a:buFontTx/>
              <a:buBlip>
                <a:blip r:embed="rId3"/>
              </a:buBlip>
            </a:pPr>
            <a:r>
              <a:rPr lang="en-US" sz="1800" b="1">
                <a:solidFill>
                  <a:srgbClr val="000000"/>
                </a:solidFill>
                <a:effectLst>
                  <a:outerShdw blurRad="38100" dist="38100" dir="2700000" algn="tl">
                    <a:srgbClr val="FFFFFF"/>
                  </a:outerShdw>
                </a:effectLst>
                <a:latin typeface="Arial" charset="0"/>
              </a:rPr>
              <a:t>Sudafed</a:t>
            </a:r>
          </a:p>
          <a:p>
            <a:pPr lvl="1">
              <a:lnSpc>
                <a:spcPct val="90000"/>
              </a:lnSpc>
              <a:buFontTx/>
              <a:buBlip>
                <a:blip r:embed="rId3"/>
              </a:buBlip>
            </a:pPr>
            <a:r>
              <a:rPr lang="en-US" sz="1800" b="1">
                <a:solidFill>
                  <a:srgbClr val="000000"/>
                </a:solidFill>
                <a:effectLst>
                  <a:outerShdw blurRad="38100" dist="38100" dir="2700000" algn="tl">
                    <a:srgbClr val="FFFFFF"/>
                  </a:outerShdw>
                </a:effectLst>
                <a:latin typeface="Arial" charset="0"/>
              </a:rPr>
              <a:t>Contac</a:t>
            </a:r>
          </a:p>
        </p:txBody>
      </p:sp>
      <p:pic>
        <p:nvPicPr>
          <p:cNvPr id="55308" name="Picture 12" descr="MPj04221930000[1]"/>
          <p:cNvPicPr>
            <a:picLocks noChangeAspect="1" noChangeArrowheads="1"/>
          </p:cNvPicPr>
          <p:nvPr/>
        </p:nvPicPr>
        <p:blipFill>
          <a:blip r:embed="rId4" cstate="print"/>
          <a:srcRect/>
          <a:stretch>
            <a:fillRect/>
          </a:stretch>
        </p:blipFill>
        <p:spPr bwMode="auto">
          <a:xfrm>
            <a:off x="3124200" y="3048000"/>
            <a:ext cx="914400" cy="609600"/>
          </a:xfrm>
          <a:prstGeom prst="rect">
            <a:avLst/>
          </a:prstGeom>
          <a:noFill/>
        </p:spPr>
      </p:pic>
      <p:pic>
        <p:nvPicPr>
          <p:cNvPr id="55310" name="Picture 14" descr="nettypot-main_Full"/>
          <p:cNvPicPr>
            <a:picLocks noChangeAspect="1" noChangeArrowheads="1"/>
          </p:cNvPicPr>
          <p:nvPr/>
        </p:nvPicPr>
        <p:blipFill>
          <a:blip r:embed="rId5" cstate="print"/>
          <a:srcRect/>
          <a:stretch>
            <a:fillRect/>
          </a:stretch>
        </p:blipFill>
        <p:spPr bwMode="auto">
          <a:xfrm>
            <a:off x="3657600" y="5410200"/>
            <a:ext cx="838200" cy="685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tx2"/>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a:solidFill>
                  <a:srgbClr val="000000"/>
                </a:solidFill>
                <a:effectLst>
                  <a:outerShdw blurRad="38100" dist="38100" dir="2700000" algn="tl">
                    <a:srgbClr val="FFFFFF"/>
                  </a:outerShdw>
                </a:effectLst>
                <a:latin typeface="Arial" charset="0"/>
              </a:rPr>
              <a:t>May is National Stroke </a:t>
            </a:r>
            <a:br>
              <a:rPr lang="en-US" sz="4000">
                <a:solidFill>
                  <a:srgbClr val="000000"/>
                </a:solidFill>
                <a:effectLst>
                  <a:outerShdw blurRad="38100" dist="38100" dir="2700000" algn="tl">
                    <a:srgbClr val="FFFFFF"/>
                  </a:outerShdw>
                </a:effectLst>
                <a:latin typeface="Arial" charset="0"/>
              </a:rPr>
            </a:br>
            <a:r>
              <a:rPr lang="en-US" sz="4000">
                <a:solidFill>
                  <a:srgbClr val="000000"/>
                </a:solidFill>
                <a:effectLst>
                  <a:outerShdw blurRad="38100" dist="38100" dir="2700000" algn="tl">
                    <a:srgbClr val="FFFFFF"/>
                  </a:outerShdw>
                </a:effectLst>
                <a:latin typeface="Arial" charset="0"/>
              </a:rPr>
              <a:t>Awareness Month</a:t>
            </a:r>
          </a:p>
        </p:txBody>
      </p:sp>
      <p:sp>
        <p:nvSpPr>
          <p:cNvPr id="10243" name="Rectangle 3"/>
          <p:cNvSpPr>
            <a:spLocks noGrp="1" noChangeArrowheads="1"/>
          </p:cNvSpPr>
          <p:nvPr>
            <p:ph type="body" idx="1"/>
          </p:nvPr>
        </p:nvSpPr>
        <p:spPr>
          <a:xfrm>
            <a:off x="1066800" y="1600200"/>
            <a:ext cx="7086600" cy="4495800"/>
          </a:xfrm>
        </p:spPr>
        <p:txBody>
          <a:bodyPr/>
          <a:lstStyle/>
          <a:p>
            <a:pPr>
              <a:buFontTx/>
              <a:buNone/>
            </a:pPr>
            <a:r>
              <a:rPr lang="en-US" sz="2800" b="1">
                <a:solidFill>
                  <a:srgbClr val="F90528"/>
                </a:solidFill>
                <a:latin typeface="Arial" charset="0"/>
              </a:rPr>
              <a:t>You may be witnessing a stroke if you notice you or an acquaintance develops sudden:</a:t>
            </a:r>
          </a:p>
          <a:p>
            <a:pPr>
              <a:buFontTx/>
              <a:buBlip>
                <a:blip r:embed="rId2"/>
              </a:buBlip>
            </a:pPr>
            <a:r>
              <a:rPr lang="en-US" sz="2400">
                <a:solidFill>
                  <a:schemeClr val="bg1"/>
                </a:solidFill>
                <a:latin typeface="Arial" charset="0"/>
              </a:rPr>
              <a:t>numbness or weakness of the face, arm or leg, especially on one side of the body,</a:t>
            </a:r>
          </a:p>
          <a:p>
            <a:pPr>
              <a:buFontTx/>
              <a:buBlip>
                <a:blip r:embed="rId2"/>
              </a:buBlip>
            </a:pPr>
            <a:r>
              <a:rPr lang="en-US" sz="2400">
                <a:solidFill>
                  <a:schemeClr val="bg1"/>
                </a:solidFill>
                <a:latin typeface="Arial" charset="0"/>
              </a:rPr>
              <a:t>confusion, trouble speaking or understanding,</a:t>
            </a:r>
          </a:p>
          <a:p>
            <a:pPr>
              <a:buFontTx/>
              <a:buBlip>
                <a:blip r:embed="rId2"/>
              </a:buBlip>
            </a:pPr>
            <a:r>
              <a:rPr lang="en-US" sz="2400">
                <a:solidFill>
                  <a:schemeClr val="bg1"/>
                </a:solidFill>
                <a:latin typeface="Arial" charset="0"/>
              </a:rPr>
              <a:t>severe headache with no known cause,</a:t>
            </a:r>
          </a:p>
          <a:p>
            <a:pPr>
              <a:buFontTx/>
              <a:buBlip>
                <a:blip r:embed="rId2"/>
              </a:buBlip>
            </a:pPr>
            <a:r>
              <a:rPr lang="en-US" sz="2400">
                <a:solidFill>
                  <a:schemeClr val="bg1"/>
                </a:solidFill>
                <a:latin typeface="Arial" charset="0"/>
              </a:rPr>
              <a:t>trouble walking, dizziness, loss of balance or coordination,</a:t>
            </a:r>
          </a:p>
          <a:p>
            <a:pPr>
              <a:buFontTx/>
              <a:buBlip>
                <a:blip r:embed="rId2"/>
              </a:buBlip>
            </a:pPr>
            <a:r>
              <a:rPr lang="en-US" sz="2400">
                <a:solidFill>
                  <a:schemeClr val="bg1"/>
                </a:solidFill>
                <a:latin typeface="Arial" charset="0"/>
              </a:rPr>
              <a:t>trouble seeing in one or both eyes.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1025</TotalTime>
  <Words>1228</Words>
  <Application>Microsoft Office PowerPoint</Application>
  <PresentationFormat>On-screen Show (4:3)</PresentationFormat>
  <Paragraphs>235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Teamwork</vt:lpstr>
      <vt:lpstr>Reedley College Health Services</vt:lpstr>
      <vt:lpstr> Services provided include:</vt:lpstr>
      <vt:lpstr> Health Services Staff Members</vt:lpstr>
      <vt:lpstr> Injuries </vt:lpstr>
      <vt:lpstr> May is National  Allergy Month</vt:lpstr>
      <vt:lpstr>What Causes Allergies?</vt:lpstr>
      <vt:lpstr> How to Prevent Allergies</vt:lpstr>
      <vt:lpstr>How to Treat Allergies</vt:lpstr>
      <vt:lpstr>May is National Stroke  Awareness Month</vt:lpstr>
      <vt:lpstr>Know Your Risk Factors for Stroke</vt:lpstr>
      <vt:lpstr>STROKE RISK SCORECARD</vt:lpstr>
      <vt:lpstr>     May is National High Blood            Pressure Awareness Month</vt:lpstr>
      <vt:lpstr>BLOOD  PRESSURE</vt:lpstr>
      <vt:lpstr>BLOOD PRESSURE……………                 </vt:lpstr>
      <vt:lpstr>Blood Pressure     </vt:lpstr>
      <vt:lpstr>Blood Pressure</vt:lpstr>
      <vt:lpstr>Blood Pressure …</vt:lpstr>
      <vt:lpstr>Blood Pressure and Cigarettes</vt:lpstr>
      <vt:lpstr>Exercise</vt:lpstr>
      <vt:lpstr>Exercise</vt:lpstr>
      <vt:lpstr>How do I stick with exercise?</vt:lpstr>
      <vt:lpstr>Making Exercise A Habit</vt:lpstr>
      <vt:lpstr>Benefits of Regular Exercise</vt:lpstr>
      <vt:lpstr>May is National  Physical Fitness &amp; Sports Month</vt:lpstr>
    </vt:vector>
  </TitlesOfParts>
  <Company>SCCCD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Reedley College Health Services</dc:title>
  <dc:creator>Administrator</dc:creator>
  <cp:lastModifiedBy>st002x</cp:lastModifiedBy>
  <cp:revision>12</cp:revision>
  <dcterms:created xsi:type="dcterms:W3CDTF">2009-04-15T21:28:37Z</dcterms:created>
  <dcterms:modified xsi:type="dcterms:W3CDTF">2011-10-02T20:00:17Z</dcterms:modified>
</cp:coreProperties>
</file>