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71" r:id="rId2"/>
    <p:sldId id="288" r:id="rId3"/>
    <p:sldId id="275" r:id="rId4"/>
    <p:sldId id="276" r:id="rId5"/>
    <p:sldId id="259" r:id="rId6"/>
    <p:sldId id="260" r:id="rId7"/>
    <p:sldId id="261" r:id="rId8"/>
    <p:sldId id="256" r:id="rId9"/>
    <p:sldId id="257" r:id="rId10"/>
    <p:sldId id="258" r:id="rId11"/>
    <p:sldId id="262" r:id="rId12"/>
    <p:sldId id="263" r:id="rId13"/>
    <p:sldId id="264" r:id="rId14"/>
    <p:sldId id="265" r:id="rId15"/>
    <p:sldId id="277" r:id="rId16"/>
    <p:sldId id="267" r:id="rId17"/>
    <p:sldId id="269" r:id="rId18"/>
    <p:sldId id="266" r:id="rId19"/>
    <p:sldId id="270" r:id="rId20"/>
    <p:sldId id="268" r:id="rId21"/>
    <p:sldId id="281" r:id="rId22"/>
    <p:sldId id="278" r:id="rId23"/>
    <p:sldId id="273" r:id="rId24"/>
    <p:sldId id="272" r:id="rId25"/>
    <p:sldId id="274" r:id="rId26"/>
    <p:sldId id="279" r:id="rId27"/>
    <p:sldId id="283" r:id="rId28"/>
    <p:sldId id="280" r:id="rId29"/>
    <p:sldId id="287"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037" autoAdjust="0"/>
    <p:restoredTop sz="94640" autoAdjust="0"/>
  </p:normalViewPr>
  <p:slideViewPr>
    <p:cSldViewPr>
      <p:cViewPr varScale="1">
        <p:scale>
          <a:sx n="70" d="100"/>
          <a:sy n="70" d="100"/>
        </p:scale>
        <p:origin x="-72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6"/>
    </p:cViewPr>
  </p:sorterViewPr>
  <p:notesViewPr>
    <p:cSldViewPr>
      <p:cViewPr varScale="1">
        <p:scale>
          <a:sx n="59" d="100"/>
          <a:sy n="59" d="100"/>
        </p:scale>
        <p:origin x="-174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EB5FF-1DD8-476B-8FAB-880AEC595867}" type="datetimeFigureOut">
              <a:rPr lang="en-US" smtClean="0"/>
              <a:pPr/>
              <a:t>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B739A-5727-4B53-90C2-933B80C596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FB739A-5727-4B53-90C2-933B80C59652}"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FB739A-5727-4B53-90C2-933B80C5965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9D6D2A-5EC5-442F-B94A-FEB8BEACD391}" type="datetimeFigureOut">
              <a:rPr lang="en-US" smtClean="0"/>
              <a:pPr/>
              <a:t>1/10/2011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BAE0B38-C81C-4B6F-8D7A-F12A9D8CB0C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BAE0B38-C81C-4B6F-8D7A-F12A9D8CB0C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BAE0B38-C81C-4B6F-8D7A-F12A9D8CB0C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BAE0B38-C81C-4B6F-8D7A-F12A9D8CB0C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99D6D2A-5EC5-442F-B94A-FEB8BEACD391}" type="datetimeFigureOut">
              <a:rPr lang="en-US" smtClean="0"/>
              <a:pPr/>
              <a:t>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E0B38-C81C-4B6F-8D7A-F12A9D8CB0C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9D6D2A-5EC5-442F-B94A-FEB8BEACD391}" type="datetimeFigureOut">
              <a:rPr lang="en-US" smtClean="0"/>
              <a:pPr/>
              <a:t>1/10/2011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BAE0B38-C81C-4B6F-8D7A-F12A9D8CB0C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9D6D2A-5EC5-442F-B94A-FEB8BEACD391}" type="datetimeFigureOut">
              <a:rPr lang="en-US" smtClean="0"/>
              <a:pPr/>
              <a:t>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BAE0B38-C81C-4B6F-8D7A-F12A9D8CB0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99D6D2A-5EC5-442F-B94A-FEB8BEACD391}" type="datetimeFigureOut">
              <a:rPr lang="en-US" smtClean="0"/>
              <a:pPr/>
              <a:t>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BAE0B38-C81C-4B6F-8D7A-F12A9D8CB0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BAE0B38-C81C-4B6F-8D7A-F12A9D8CB0C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99D6D2A-5EC5-442F-B94A-FEB8BEACD391}" type="datetimeFigureOut">
              <a:rPr lang="en-US" smtClean="0"/>
              <a:pPr/>
              <a:t>1/10/2011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BAE0B38-C81C-4B6F-8D7A-F12A9D8CB0C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99D6D2A-5EC5-442F-B94A-FEB8BEACD391}" type="datetimeFigureOut">
              <a:rPr lang="en-US" smtClean="0"/>
              <a:pPr/>
              <a:t>1/10/2011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99D6D2A-5EC5-442F-B94A-FEB8BEACD391}" type="datetimeFigureOut">
              <a:rPr lang="en-US" smtClean="0"/>
              <a:pPr/>
              <a:t>1/10/2011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BAE0B38-C81C-4B6F-8D7A-F12A9D8CB0C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lwPdQehYXZA" TargetMode="External"/><Relationship Id="rId2" Type="http://schemas.openxmlformats.org/officeDocument/2006/relationships/hyperlink" Target="http://www.youtube.com/watch?v=FUrgOkSFD78&amp;feature=relate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SPRING 2010 STUDENT SERVICES ASSEMBLY</a:t>
            </a:r>
            <a:endParaRPr lang="en-US" b="1"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Agenda</a:t>
            </a:r>
          </a:p>
          <a:p>
            <a:pPr>
              <a:buNone/>
            </a:pPr>
            <a:endParaRPr lang="en-US" dirty="0" smtClean="0"/>
          </a:p>
          <a:p>
            <a:r>
              <a:rPr lang="en-US" dirty="0" smtClean="0"/>
              <a:t>Introductions</a:t>
            </a:r>
          </a:p>
          <a:p>
            <a:pPr>
              <a:buNone/>
            </a:pPr>
            <a:endParaRPr lang="en-US" dirty="0" smtClean="0"/>
          </a:p>
          <a:p>
            <a:r>
              <a:rPr lang="en-US" dirty="0" smtClean="0"/>
              <a:t>Accomplishments and Goals</a:t>
            </a:r>
          </a:p>
          <a:p>
            <a:pPr>
              <a:buNone/>
            </a:pPr>
            <a:endParaRPr lang="en-US" dirty="0" smtClean="0"/>
          </a:p>
          <a:p>
            <a:r>
              <a:rPr lang="en-US" dirty="0" smtClean="0"/>
              <a:t>Student Services “Mantra”</a:t>
            </a:r>
          </a:p>
          <a:p>
            <a:pPr>
              <a:buNone/>
            </a:pPr>
            <a:endParaRPr lang="en-US" dirty="0" smtClean="0"/>
          </a:p>
          <a:p>
            <a:r>
              <a:rPr lang="en-US" dirty="0" smtClean="0"/>
              <a:t>Customer Service as an Identified Concern</a:t>
            </a:r>
          </a:p>
          <a:p>
            <a:pPr>
              <a:buNone/>
            </a:pPr>
            <a:endParaRPr lang="en-US" dirty="0" smtClean="0"/>
          </a:p>
          <a:p>
            <a:r>
              <a:rPr lang="en-US" dirty="0" smtClean="0"/>
              <a:t>Webinar Dates as Continued Information</a:t>
            </a:r>
          </a:p>
          <a:p>
            <a:pPr>
              <a:buNone/>
            </a:pPr>
            <a:endParaRPr lang="en-US" dirty="0" smtClean="0"/>
          </a:p>
          <a:p>
            <a:pPr>
              <a:buNone/>
            </a:pPr>
            <a:endParaRPr lang="en-US" dirty="0" smtClean="0"/>
          </a:p>
          <a:p>
            <a:pPr>
              <a:buNone/>
            </a:pPr>
            <a:endParaRPr lang="en-US" dirty="0"/>
          </a:p>
          <a:p>
            <a:pPr>
              <a:buNone/>
            </a:pPr>
            <a:endParaRPr lang="en-US" dirty="0" smtClean="0"/>
          </a:p>
          <a:p>
            <a:pPr>
              <a:buNone/>
            </a:pPr>
            <a:endParaRPr lang="en-US" dirty="0" smtClean="0"/>
          </a:p>
          <a:p>
            <a:pPr algn="r">
              <a:buNone/>
            </a:pPr>
            <a:r>
              <a:rPr lang="en-US" sz="1300" dirty="0" smtClean="0"/>
              <a:t>EG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sz="1600" b="1" dirty="0" smtClean="0"/>
              <a:t>REEDLEY COLLEGE</a:t>
            </a:r>
            <a:br>
              <a:rPr lang="en-US" sz="1600" b="1" dirty="0" smtClean="0"/>
            </a:br>
            <a:r>
              <a:rPr lang="en-US" sz="1600" b="1" dirty="0" smtClean="0"/>
              <a:t>ANNUAL GOALS </a:t>
            </a:r>
            <a:br>
              <a:rPr lang="en-US" sz="1600" b="1" dirty="0" smtClean="0"/>
            </a:br>
            <a:r>
              <a:rPr lang="en-US" sz="1600" b="1" dirty="0" smtClean="0"/>
              <a:t>2010 - 2011 , continued</a:t>
            </a:r>
            <a:endParaRPr lang="en-US" sz="1600" b="1" dirty="0"/>
          </a:p>
        </p:txBody>
      </p:sp>
      <p:sp>
        <p:nvSpPr>
          <p:cNvPr id="3" name="Content Placeholder 2"/>
          <p:cNvSpPr>
            <a:spLocks noGrp="1"/>
          </p:cNvSpPr>
          <p:nvPr>
            <p:ph sz="quarter" idx="1"/>
          </p:nvPr>
        </p:nvSpPr>
        <p:spPr/>
        <p:txBody>
          <a:bodyPr>
            <a:normAutofit fontScale="55000" lnSpcReduction="20000"/>
          </a:bodyPr>
          <a:lstStyle/>
          <a:p>
            <a:pPr lvl="0"/>
            <a:r>
              <a:rPr lang="en-US" sz="2900" b="1" dirty="0" smtClean="0"/>
              <a:t>Develop accreditation self study in preparation for October 2011 </a:t>
            </a:r>
            <a:r>
              <a:rPr lang="en-US" sz="2900" dirty="0" smtClean="0"/>
              <a:t>reaffirmation site visit; assist the North Centers with preparation of Willow/International self study requesting candidacy.  (RCSP 2.1, 5.1, 5.2; Accreditation Recommendation 2, 3, 6)</a:t>
            </a:r>
          </a:p>
          <a:p>
            <a:pPr lvl="0">
              <a:buNone/>
            </a:pPr>
            <a:r>
              <a:rPr lang="en-US" sz="2900" dirty="0" smtClean="0"/>
              <a:t> </a:t>
            </a:r>
          </a:p>
          <a:p>
            <a:pPr lvl="0"/>
            <a:r>
              <a:rPr lang="en-US" sz="2900" b="1" dirty="0" smtClean="0"/>
              <a:t>Analyze and evaluate class schedule offerings to ensure needs of students are being met in an effective, efficient manner </a:t>
            </a:r>
            <a:r>
              <a:rPr lang="en-US" sz="2900" dirty="0" smtClean="0"/>
              <a:t>that is conducive to meeting enrollment targets while operating within the current budget.  (RCSP 2.1, 3.1, 3.3, 4.1, 5.1, 5.2, 6.2, 7.1, 7.2, 7.3, 7.4; Accreditation Recommendations 3, 4)</a:t>
            </a:r>
          </a:p>
          <a:p>
            <a:pPr>
              <a:buNone/>
            </a:pPr>
            <a:r>
              <a:rPr lang="en-US" sz="2900" dirty="0" smtClean="0"/>
              <a:t>  </a:t>
            </a:r>
          </a:p>
          <a:p>
            <a:pPr lvl="0"/>
            <a:r>
              <a:rPr lang="en-US" sz="2900" b="1" dirty="0" smtClean="0"/>
              <a:t>Refine current marketing, outreach, and customer service activities </a:t>
            </a:r>
            <a:r>
              <a:rPr lang="en-US" sz="2900" dirty="0" smtClean="0"/>
              <a:t>and identify new, efficient methods to promote college programs and services to a diverse audience.  (RCSP 1.1, 2.1, 1.3, 1.4, 2.2)</a:t>
            </a:r>
          </a:p>
          <a:p>
            <a:pPr>
              <a:buNone/>
            </a:pPr>
            <a:r>
              <a:rPr lang="en-US" sz="2900" dirty="0" smtClean="0"/>
              <a:t> </a:t>
            </a:r>
          </a:p>
          <a:p>
            <a:pPr lvl="0"/>
            <a:r>
              <a:rPr lang="en-US" sz="2900" b="1" dirty="0" smtClean="0"/>
              <a:t>Develop an Enrollment Management Plan </a:t>
            </a:r>
            <a:r>
              <a:rPr lang="en-US" sz="2900" dirty="0" smtClean="0"/>
              <a:t>with emphasis on targeting populations such as Hispanic males, workforce development students, twenty-four to thirty year-olds and distance learners while establishing goals and strategies for recruitment, retention, and completion. (RCSP 2.1, 3.1, 3.2, 3.3, 4.1, 4.2, 4.3, 5.1, 5.2; Accreditation Recommendations 2, 3, 6)</a:t>
            </a:r>
          </a:p>
          <a:p>
            <a:pPr lvl="0" algn="r">
              <a:buNone/>
            </a:pPr>
            <a:r>
              <a:rPr lang="en-US" sz="1800" dirty="0" smtClean="0"/>
              <a:t>MW</a:t>
            </a:r>
          </a:p>
          <a:p>
            <a:pPr lvl="0" algn="r">
              <a:buNone/>
            </a:pPr>
            <a:endParaRPr lang="en-US" sz="2900"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entury Gothic" pitchFamily="34" charset="0"/>
              </a:rPr>
              <a:t>2010-2011 STUDENT SERVICES GOALS</a:t>
            </a:r>
            <a:endParaRPr lang="en-US" b="1" dirty="0">
              <a:latin typeface="Century Gothic" pitchFamily="34" charset="0"/>
            </a:endParaRPr>
          </a:p>
        </p:txBody>
      </p:sp>
      <p:sp>
        <p:nvSpPr>
          <p:cNvPr id="3" name="Content Placeholder 2"/>
          <p:cNvSpPr>
            <a:spLocks noGrp="1"/>
          </p:cNvSpPr>
          <p:nvPr>
            <p:ph sz="quarter" idx="1"/>
          </p:nvPr>
        </p:nvSpPr>
        <p:spPr/>
        <p:txBody>
          <a:bodyPr>
            <a:normAutofit fontScale="70000" lnSpcReduction="20000"/>
          </a:bodyPr>
          <a:lstStyle/>
          <a:p>
            <a:pPr lvl="0"/>
            <a:endParaRPr lang="en-US" sz="2400" dirty="0" smtClean="0">
              <a:latin typeface="Century Gothic" pitchFamily="34" charset="0"/>
              <a:ea typeface="Calibri"/>
              <a:cs typeface="Times New Roman"/>
            </a:endParaRPr>
          </a:p>
          <a:p>
            <a:pPr lvl="0"/>
            <a:r>
              <a:rPr lang="en-US" sz="2400" dirty="0" smtClean="0">
                <a:latin typeface="Century Gothic" pitchFamily="34" charset="0"/>
                <a:ea typeface="Calibri"/>
                <a:cs typeface="Times New Roman"/>
              </a:rPr>
              <a:t>A &amp; R program learning outcome of training students in the use of district-issued email, which will be the college’s primary means of electronically communicating with the student. </a:t>
            </a:r>
          </a:p>
          <a:p>
            <a:pPr lvl="0">
              <a:buNone/>
            </a:pPr>
            <a:endParaRPr lang="en-US" sz="2400" dirty="0" smtClean="0">
              <a:latin typeface="Century Gothic" pitchFamily="34" charset="0"/>
              <a:ea typeface="Calibri"/>
              <a:cs typeface="Times New Roman"/>
            </a:endParaRPr>
          </a:p>
          <a:p>
            <a:pPr lvl="0"/>
            <a:r>
              <a:rPr lang="en-US" sz="2400" dirty="0" smtClean="0">
                <a:latin typeface="Century Gothic" pitchFamily="34" charset="0"/>
                <a:ea typeface="Calibri"/>
                <a:cs typeface="Times New Roman"/>
              </a:rPr>
              <a:t>Coordinate Transfer Center staffing, classified and student, within budget existing constraints that provides continuity of services to students as well as evening and weekend opportunities for application workshops.</a:t>
            </a:r>
          </a:p>
          <a:p>
            <a:pPr lvl="0">
              <a:buNone/>
            </a:pPr>
            <a:endParaRPr lang="en-US" sz="2400" dirty="0" smtClean="0">
              <a:latin typeface="Century Gothic" pitchFamily="34" charset="0"/>
              <a:ea typeface="Calibri"/>
              <a:cs typeface="Times New Roman"/>
            </a:endParaRPr>
          </a:p>
          <a:p>
            <a:pPr marL="342900" marR="0" lvl="0" indent="-342900">
              <a:lnSpc>
                <a:spcPct val="120000"/>
              </a:lnSpc>
              <a:spcBef>
                <a:spcPts val="0"/>
              </a:spcBef>
              <a:spcAft>
                <a:spcPts val="1000"/>
              </a:spcAft>
              <a:buFont typeface="Symbol"/>
              <a:buChar char=""/>
            </a:pPr>
            <a:r>
              <a:rPr lang="en-US" sz="2400" dirty="0" smtClean="0">
                <a:latin typeface="Century Gothic" pitchFamily="34" charset="0"/>
                <a:ea typeface="Calibri"/>
                <a:cs typeface="Times New Roman"/>
              </a:rPr>
              <a:t>Establish a new service of proctoring faculty make-up tests here in the assessment center.</a:t>
            </a:r>
          </a:p>
          <a:p>
            <a:pPr marL="342900" marR="0" lvl="0" indent="-342900">
              <a:lnSpc>
                <a:spcPct val="120000"/>
              </a:lnSpc>
              <a:spcBef>
                <a:spcPts val="0"/>
              </a:spcBef>
              <a:spcAft>
                <a:spcPts val="1000"/>
              </a:spcAft>
              <a:buNone/>
            </a:pPr>
            <a:endParaRPr lang="en-US" sz="2400" dirty="0" smtClean="0">
              <a:latin typeface="Century Gothic" pitchFamily="34" charset="0"/>
              <a:ea typeface="Calibri"/>
              <a:cs typeface="Times New Roman"/>
            </a:endParaRPr>
          </a:p>
          <a:p>
            <a:pPr marL="342900" marR="0" lvl="0" indent="-342900">
              <a:lnSpc>
                <a:spcPct val="120000"/>
              </a:lnSpc>
              <a:spcBef>
                <a:spcPts val="0"/>
              </a:spcBef>
              <a:spcAft>
                <a:spcPts val="1000"/>
              </a:spcAft>
              <a:buFont typeface="Symbol"/>
              <a:buChar char=""/>
            </a:pPr>
            <a:r>
              <a:rPr lang="en-US" sz="2400" dirty="0" smtClean="0">
                <a:latin typeface="Century Gothic" pitchFamily="34" charset="0"/>
                <a:ea typeface="Calibri"/>
                <a:cs typeface="Times New Roman"/>
              </a:rPr>
              <a:t>Establish protocol for the validation and eventual implementation of the LOEP assessment.</a:t>
            </a:r>
          </a:p>
          <a:p>
            <a:pPr marL="342900" marR="0" lvl="0" indent="-342900" algn="r">
              <a:lnSpc>
                <a:spcPct val="120000"/>
              </a:lnSpc>
              <a:spcBef>
                <a:spcPts val="0"/>
              </a:spcBef>
              <a:spcAft>
                <a:spcPts val="1000"/>
              </a:spcAft>
              <a:buNone/>
            </a:pPr>
            <a:endParaRPr lang="en-US" sz="2400" dirty="0" smtClean="0">
              <a:latin typeface="Century Gothic" pitchFamily="34" charset="0"/>
              <a:ea typeface="Calibri"/>
              <a:cs typeface="Times New Roman"/>
            </a:endParaRPr>
          </a:p>
          <a:p>
            <a:pPr marL="342900" marR="0" lvl="0" indent="-342900" algn="r">
              <a:lnSpc>
                <a:spcPct val="120000"/>
              </a:lnSpc>
              <a:spcBef>
                <a:spcPts val="0"/>
              </a:spcBef>
              <a:spcAft>
                <a:spcPts val="1000"/>
              </a:spcAft>
              <a:buNone/>
            </a:pPr>
            <a:r>
              <a:rPr lang="en-US" sz="1400" dirty="0" smtClean="0">
                <a:latin typeface="Century Gothic" pitchFamily="34" charset="0"/>
                <a:ea typeface="Calibri"/>
                <a:cs typeface="Times New Roman"/>
              </a:rPr>
              <a:t>MW</a:t>
            </a:r>
          </a:p>
          <a:p>
            <a:pPr marL="342900" marR="0" lvl="0" indent="-342900">
              <a:lnSpc>
                <a:spcPct val="115000"/>
              </a:lnSpc>
              <a:spcBef>
                <a:spcPts val="0"/>
              </a:spcBef>
              <a:spcAft>
                <a:spcPts val="1000"/>
              </a:spcAft>
              <a:buFont typeface="Symbol"/>
              <a:buChar char=""/>
            </a:pPr>
            <a:endParaRPr lang="en-US" dirty="0" smtClean="0">
              <a:latin typeface="Century Gothic" pitchFamily="34" charset="0"/>
              <a:ea typeface="Calibri"/>
              <a:cs typeface="Times New Roman"/>
            </a:endParaRPr>
          </a:p>
          <a:p>
            <a:endParaRPr lang="en-US" dirty="0">
              <a:latin typeface="Century Gothic"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Century Gothic" pitchFamily="34" charset="0"/>
              </a:rPr>
              <a:t>2010-2011 STUDENT SERVICES GOALS</a:t>
            </a:r>
            <a:r>
              <a:rPr lang="en-US" sz="2000" b="1" dirty="0" smtClean="0"/>
              <a:t> , continued</a:t>
            </a:r>
            <a:endParaRPr lang="en-US" sz="2000" b="1" dirty="0"/>
          </a:p>
        </p:txBody>
      </p:sp>
      <p:sp>
        <p:nvSpPr>
          <p:cNvPr id="3" name="Content Placeholder 2"/>
          <p:cNvSpPr>
            <a:spLocks noGrp="1"/>
          </p:cNvSpPr>
          <p:nvPr>
            <p:ph sz="quarter" idx="1"/>
          </p:nvPr>
        </p:nvSpPr>
        <p:spPr/>
        <p:txBody>
          <a:bodyPr>
            <a:normAutofit fontScale="62500" lnSpcReduction="20000"/>
          </a:bodyPr>
          <a:lstStyle/>
          <a:p>
            <a:pPr lvl="0"/>
            <a:r>
              <a:rPr lang="en-US" dirty="0" smtClean="0">
                <a:ea typeface="Calibri"/>
                <a:cs typeface="Arial"/>
              </a:rPr>
              <a:t>Create a series of workshops for all coaches, sharing recruiting, fundraising and other skill-building ideas as a means of overall program development.</a:t>
            </a:r>
          </a:p>
          <a:p>
            <a:pPr lvl="0">
              <a:buNone/>
            </a:pPr>
            <a:endParaRPr lang="en-US" dirty="0" smtClean="0">
              <a:ea typeface="Calibri"/>
              <a:cs typeface="Arial"/>
            </a:endParaRPr>
          </a:p>
          <a:p>
            <a:r>
              <a:rPr lang="en-US" dirty="0" smtClean="0">
                <a:ea typeface="Calibri"/>
                <a:cs typeface="Times New Roman"/>
              </a:rPr>
              <a:t>Recognizing that budgets for categorical programs continue to shrink, </a:t>
            </a:r>
            <a:r>
              <a:rPr lang="en-US" dirty="0" err="1" smtClean="0">
                <a:ea typeface="Calibri"/>
                <a:cs typeface="Times New Roman"/>
              </a:rPr>
              <a:t>Calworks</a:t>
            </a:r>
            <a:r>
              <a:rPr lang="en-US" dirty="0" smtClean="0">
                <a:ea typeface="Calibri"/>
                <a:cs typeface="Times New Roman"/>
              </a:rPr>
              <a:t> plans to share resources when and wherever possible with other campus categorical programs i.e. EOPS, will need to occur in order to maintain basic services to our program students. </a:t>
            </a:r>
          </a:p>
          <a:p>
            <a:pPr>
              <a:buNone/>
            </a:pPr>
            <a:endParaRPr lang="en-US" dirty="0" smtClean="0">
              <a:ea typeface="Calibri"/>
              <a:cs typeface="Times New Roman"/>
            </a:endParaRPr>
          </a:p>
          <a:p>
            <a:r>
              <a:rPr lang="en-US" dirty="0" smtClean="0">
                <a:ea typeface="Calibri"/>
                <a:cs typeface="Times New Roman"/>
              </a:rPr>
              <a:t>Counseling plans to implement the use of the SARS Grid software to better coordinate student appointments, track student contacts, provide immediate feedback to instructors for Early Alert, etc.</a:t>
            </a:r>
          </a:p>
          <a:p>
            <a:pPr>
              <a:buNone/>
            </a:pPr>
            <a:endParaRPr lang="en-US" dirty="0" smtClean="0">
              <a:ea typeface="Calibri"/>
              <a:cs typeface="Times New Roman"/>
            </a:endParaRPr>
          </a:p>
          <a:p>
            <a:r>
              <a:rPr lang="en-US" dirty="0" smtClean="0">
                <a:ea typeface="Calibri"/>
                <a:cs typeface="Arial"/>
              </a:rPr>
              <a:t>Continue to improve faculty participation and use of Early Alert to assist in our retention efforts and hope to expand referral categories for instructors to use in the future.</a:t>
            </a:r>
          </a:p>
          <a:p>
            <a:pPr>
              <a:buNone/>
            </a:pPr>
            <a:endParaRPr lang="en-US" dirty="0" smtClean="0">
              <a:ea typeface="Calibri"/>
              <a:cs typeface="Times New Roman"/>
            </a:endParaRPr>
          </a:p>
          <a:p>
            <a:r>
              <a:rPr lang="en-US" dirty="0" smtClean="0">
                <a:ea typeface="Calibri"/>
                <a:cs typeface="Times New Roman"/>
              </a:rPr>
              <a:t>Develop a campus Enrollment Management Plan that emphasizes both retention and targeted growth.  </a:t>
            </a:r>
          </a:p>
          <a:p>
            <a:pPr algn="r">
              <a:buNone/>
            </a:pPr>
            <a:r>
              <a:rPr lang="en-US" sz="1600" dirty="0" smtClean="0">
                <a:latin typeface="Calibri"/>
                <a:ea typeface="Calibri"/>
                <a:cs typeface="Times New Roman"/>
              </a:rPr>
              <a:t>AL</a:t>
            </a:r>
          </a:p>
          <a:p>
            <a:pPr lvl="0"/>
            <a:endParaRPr lang="en-US" dirty="0" smtClean="0">
              <a:latin typeface="Calibri"/>
              <a:ea typeface="Calibri"/>
              <a:cs typeface="Times New Roman"/>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mn-lt"/>
              </a:rPr>
              <a:t>2010-2011 STUDENT SERVICES GOALS , continued</a:t>
            </a:r>
            <a:endParaRPr lang="en-US" sz="2000" b="1" dirty="0">
              <a:latin typeface="+mn-lt"/>
            </a:endParaRPr>
          </a:p>
        </p:txBody>
      </p:sp>
      <p:sp>
        <p:nvSpPr>
          <p:cNvPr id="3" name="Content Placeholder 2"/>
          <p:cNvSpPr>
            <a:spLocks noGrp="1"/>
          </p:cNvSpPr>
          <p:nvPr>
            <p:ph sz="quarter" idx="1"/>
          </p:nvPr>
        </p:nvSpPr>
        <p:spPr>
          <a:xfrm>
            <a:off x="301752" y="1527048"/>
            <a:ext cx="8503920" cy="4721352"/>
          </a:xfrm>
        </p:spPr>
        <p:txBody>
          <a:bodyPr>
            <a:normAutofit fontScale="47500" lnSpcReduction="20000"/>
          </a:bodyPr>
          <a:lstStyle/>
          <a:p>
            <a:pPr lvl="0"/>
            <a:endParaRPr lang="en-US" sz="3300" dirty="0" smtClean="0">
              <a:ea typeface="Calibri"/>
              <a:cs typeface="Times New Roman"/>
            </a:endParaRPr>
          </a:p>
          <a:p>
            <a:pPr lvl="0"/>
            <a:r>
              <a:rPr lang="en-US" sz="3300" dirty="0" smtClean="0">
                <a:ea typeface="Calibri"/>
                <a:cs typeface="Times New Roman"/>
              </a:rPr>
              <a:t>EOPS will identify and serve approximately 434 students, which is a substantive reduction in the number of student served in years past, in the same efficient format developed this year.</a:t>
            </a:r>
          </a:p>
          <a:p>
            <a:pPr lvl="0">
              <a:buNone/>
            </a:pPr>
            <a:endParaRPr lang="en-US" sz="3300" dirty="0" smtClean="0">
              <a:ea typeface="Calibri"/>
              <a:cs typeface="Times New Roman"/>
            </a:endParaRPr>
          </a:p>
          <a:p>
            <a:pPr marL="342900" marR="0" lvl="0" indent="-342900">
              <a:lnSpc>
                <a:spcPct val="115000"/>
              </a:lnSpc>
              <a:spcBef>
                <a:spcPts val="0"/>
              </a:spcBef>
              <a:spcAft>
                <a:spcPts val="1000"/>
              </a:spcAft>
              <a:buFont typeface="Symbol"/>
              <a:buChar char=""/>
            </a:pPr>
            <a:r>
              <a:rPr lang="en-US" sz="3300" dirty="0" smtClean="0">
                <a:ea typeface="Times New Roman"/>
                <a:cs typeface="Arial"/>
              </a:rPr>
              <a:t>Completion of the new Veteran’s Resource Center, adjacent to the Financial Aid Office, and coordination of student services for our veteran population.</a:t>
            </a:r>
            <a:endParaRPr lang="en-US" sz="3300" dirty="0" smtClean="0">
              <a:ea typeface="Calibri"/>
              <a:cs typeface="Times New Roman"/>
            </a:endParaRPr>
          </a:p>
          <a:p>
            <a:pPr marL="342900" marR="0" lvl="0" indent="-342900">
              <a:lnSpc>
                <a:spcPct val="115000"/>
              </a:lnSpc>
              <a:spcBef>
                <a:spcPts val="0"/>
              </a:spcBef>
              <a:spcAft>
                <a:spcPts val="1000"/>
              </a:spcAft>
              <a:buFont typeface="Symbol"/>
              <a:buChar char=""/>
            </a:pPr>
            <a:r>
              <a:rPr lang="en-US" sz="3300" dirty="0" smtClean="0">
                <a:ea typeface="Times New Roman"/>
                <a:cs typeface="Arial"/>
              </a:rPr>
              <a:t>Purchase and implementation of new scholarship application software program.</a:t>
            </a:r>
            <a:endParaRPr lang="en-US" sz="3300" dirty="0" smtClean="0">
              <a:ea typeface="Calibri"/>
              <a:cs typeface="Times New Roman"/>
            </a:endParaRPr>
          </a:p>
          <a:p>
            <a:r>
              <a:rPr lang="en-US" sz="3300" dirty="0" smtClean="0">
                <a:ea typeface="Calibri"/>
                <a:cs typeface="Times New Roman"/>
              </a:rPr>
              <a:t>Extend and refine Health and Psych. Services outreach to the residence hall and general campus community, using the new student center, with the underlying goals of providing information and resources to promote access to health care using a variety of communication modes – posters, videos, etc. </a:t>
            </a:r>
          </a:p>
          <a:p>
            <a:pPr>
              <a:buNone/>
            </a:pPr>
            <a:endParaRPr lang="en-US" sz="3300" dirty="0" smtClean="0">
              <a:ea typeface="Calibri"/>
              <a:cs typeface="Times New Roman"/>
            </a:endParaRPr>
          </a:p>
          <a:p>
            <a:r>
              <a:rPr lang="en-US" sz="3300" dirty="0" smtClean="0">
                <a:ea typeface="Times New Roman"/>
                <a:cs typeface="Times New Roman"/>
              </a:rPr>
              <a:t>Develop a culture volunteerism, partnerships and contribution within our  Residence Hall community through increased programs and activities – an example of which would be our participation in the Youth Leadership Institute for 2010-2011.</a:t>
            </a:r>
            <a:endParaRPr lang="en-US" sz="3300" dirty="0" smtClean="0">
              <a:ea typeface="Calibri"/>
              <a:cs typeface="Times New Roman"/>
            </a:endParaRPr>
          </a:p>
          <a:p>
            <a:pPr lvl="0">
              <a:buNone/>
            </a:pPr>
            <a:endParaRPr lang="en-US" dirty="0" smtClean="0">
              <a:latin typeface="Calibri"/>
              <a:ea typeface="Calibri"/>
              <a:cs typeface="Times New Roman"/>
            </a:endParaRPr>
          </a:p>
          <a:p>
            <a:pPr lvl="0" algn="r">
              <a:buNone/>
            </a:pPr>
            <a:r>
              <a:rPr lang="en-US" sz="2100" dirty="0" smtClean="0">
                <a:latin typeface="Calibri"/>
                <a:ea typeface="Calibri"/>
                <a:cs typeface="Times New Roman"/>
              </a:rPr>
              <a:t>EG</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mn-lt"/>
              </a:rPr>
              <a:t>2010-2011 STUDENT SERVICES GOALS , continued</a:t>
            </a:r>
            <a:endParaRPr lang="en-US" sz="2000" b="1" dirty="0">
              <a:latin typeface="+mn-lt"/>
            </a:endParaRPr>
          </a:p>
        </p:txBody>
      </p:sp>
      <p:sp>
        <p:nvSpPr>
          <p:cNvPr id="3" name="Content Placeholder 2"/>
          <p:cNvSpPr>
            <a:spLocks noGrp="1"/>
          </p:cNvSpPr>
          <p:nvPr>
            <p:ph sz="quarter" idx="1"/>
          </p:nvPr>
        </p:nvSpPr>
        <p:spPr/>
        <p:txBody>
          <a:bodyPr>
            <a:normAutofit fontScale="77500" lnSpcReduction="20000"/>
          </a:bodyPr>
          <a:lstStyle/>
          <a:p>
            <a:pPr lvl="0"/>
            <a:r>
              <a:rPr lang="en-US" dirty="0" smtClean="0">
                <a:latin typeface="Century Gothic" pitchFamily="34" charset="0"/>
              </a:rPr>
              <a:t>Last years’ goal was a three percent increase in new enrollments, targeting Hispanic males and high-achieving Hispanic students throughout our feeder area.  We plan to assist in the development of a Reedley College Enrollment Management Plan that is supported and continuously evaluated by data.</a:t>
            </a:r>
          </a:p>
          <a:p>
            <a:pPr marL="342900" marR="0" lvl="0" indent="-342900">
              <a:lnSpc>
                <a:spcPct val="115000"/>
              </a:lnSpc>
              <a:spcBef>
                <a:spcPts val="0"/>
              </a:spcBef>
              <a:spcAft>
                <a:spcPts val="1000"/>
              </a:spcAft>
              <a:buFont typeface="Symbol"/>
              <a:buChar char=""/>
            </a:pPr>
            <a:r>
              <a:rPr lang="en-US" dirty="0" smtClean="0">
                <a:latin typeface="Century Gothic" pitchFamily="34" charset="0"/>
                <a:ea typeface="Calibri"/>
                <a:cs typeface="Times New Roman"/>
              </a:rPr>
              <a:t>Implementation of Student Rep Fee at Reedley College in the spring semester of 2011.</a:t>
            </a:r>
          </a:p>
          <a:p>
            <a:pPr marL="342900" marR="0" lvl="0" indent="-342900">
              <a:lnSpc>
                <a:spcPct val="115000"/>
              </a:lnSpc>
              <a:spcBef>
                <a:spcPts val="0"/>
              </a:spcBef>
              <a:spcAft>
                <a:spcPts val="1000"/>
              </a:spcAft>
              <a:buFont typeface="Symbol"/>
              <a:buChar char=""/>
            </a:pPr>
            <a:r>
              <a:rPr lang="en-US" dirty="0" smtClean="0">
                <a:latin typeface="Century Gothic" pitchFamily="34" charset="0"/>
                <a:ea typeface="Calibri"/>
                <a:cs typeface="Times New Roman"/>
              </a:rPr>
              <a:t>Development of the K-16 curriculum, blending the established concepts with those more appropriate to Reedley College – bilingual lessons, novella projects targeting parents and first generation college students, etc.   </a:t>
            </a:r>
          </a:p>
          <a:p>
            <a:pPr lvl="0"/>
            <a:r>
              <a:rPr lang="en-US" dirty="0" smtClean="0">
                <a:latin typeface="Century Gothic" pitchFamily="34" charset="0"/>
                <a:ea typeface="Calibri"/>
                <a:cs typeface="Times New Roman"/>
              </a:rPr>
              <a:t>Expand and improve tutor training within budgetary constraints using group formats, volunteerism, etc.</a:t>
            </a:r>
          </a:p>
          <a:p>
            <a:pPr algn="r">
              <a:buNone/>
            </a:pPr>
            <a:r>
              <a:rPr lang="en-US" sz="1400" dirty="0" smtClean="0">
                <a:latin typeface="Century Gothic" pitchFamily="34" charset="0"/>
              </a:rPr>
              <a:t>RD</a:t>
            </a:r>
            <a:endParaRPr lang="en-US" sz="1400" dirty="0">
              <a:latin typeface="Century Gothic"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Where we left off …</a:t>
            </a:r>
            <a:endParaRPr lang="en-US" b="1" dirty="0"/>
          </a:p>
        </p:txBody>
      </p:sp>
      <p:sp>
        <p:nvSpPr>
          <p:cNvPr id="3" name="Content Placeholder 2"/>
          <p:cNvSpPr>
            <a:spLocks noGrp="1"/>
          </p:cNvSpPr>
          <p:nvPr>
            <p:ph sz="quarter" idx="1"/>
          </p:nvPr>
        </p:nvSpPr>
        <p:spPr/>
        <p:txBody>
          <a:bodyPr/>
          <a:lstStyle/>
          <a:p>
            <a:pPr algn="ctr">
              <a:buNone/>
            </a:pPr>
            <a:r>
              <a:rPr lang="en-US" b="1" dirty="0" smtClean="0"/>
              <a:t>Student Services “Mantra”</a:t>
            </a:r>
          </a:p>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r">
              <a:buNone/>
            </a:pPr>
            <a:endParaRPr lang="en-US" b="1" dirty="0" smtClean="0"/>
          </a:p>
          <a:p>
            <a:pPr algn="r">
              <a:buNone/>
            </a:pPr>
            <a:r>
              <a:rPr lang="en-US" sz="1000" b="1" dirty="0" smtClean="0"/>
              <a:t>EG</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u="sng" dirty="0" smtClean="0">
                <a:ea typeface="Calibri"/>
                <a:cs typeface="Times New Roman"/>
              </a:rPr>
              <a:t/>
            </a:r>
            <a:br>
              <a:rPr lang="en-US" sz="3600" b="1" u="sng" dirty="0" smtClean="0">
                <a:ea typeface="Calibri"/>
                <a:cs typeface="Times New Roman"/>
              </a:rPr>
            </a:br>
            <a:r>
              <a:rPr lang="en-US" sz="3600" b="1" u="sng" dirty="0" smtClean="0">
                <a:ea typeface="Calibri"/>
                <a:cs typeface="Times New Roman"/>
              </a:rPr>
              <a:t/>
            </a:r>
            <a:br>
              <a:rPr lang="en-US" sz="3600" b="1" u="sng" dirty="0" smtClean="0">
                <a:ea typeface="Calibri"/>
                <a:cs typeface="Times New Roman"/>
              </a:rPr>
            </a:br>
            <a:r>
              <a:rPr lang="en-US" sz="3600" b="1" u="sng" dirty="0" smtClean="0">
                <a:ea typeface="Calibri"/>
                <a:cs typeface="Times New Roman"/>
              </a:rPr>
              <a:t/>
            </a:r>
            <a:br>
              <a:rPr lang="en-US" sz="3600" b="1" u="sng" dirty="0" smtClean="0">
                <a:ea typeface="Calibri"/>
                <a:cs typeface="Times New Roman"/>
              </a:rPr>
            </a:br>
            <a:r>
              <a:rPr lang="en-US" sz="3600" b="1" u="sng" dirty="0" smtClean="0">
                <a:ea typeface="Calibri"/>
                <a:cs typeface="Times New Roman"/>
              </a:rPr>
              <a:t/>
            </a:r>
            <a:br>
              <a:rPr lang="en-US" sz="3600" b="1" u="sng" dirty="0" smtClean="0">
                <a:ea typeface="Calibri"/>
                <a:cs typeface="Times New Roman"/>
              </a:rPr>
            </a:br>
            <a:r>
              <a:rPr lang="en-US" sz="3600" b="1" u="sng" dirty="0" smtClean="0">
                <a:ea typeface="Calibri"/>
                <a:cs typeface="Times New Roman"/>
              </a:rPr>
              <a:t/>
            </a:r>
            <a:br>
              <a:rPr lang="en-US" sz="3600" b="1" u="sng" dirty="0" smtClean="0">
                <a:ea typeface="Calibri"/>
                <a:cs typeface="Times New Roman"/>
              </a:rPr>
            </a:br>
            <a:r>
              <a:rPr lang="en-US" sz="3600" b="1" u="sng" dirty="0" smtClean="0">
                <a:ea typeface="Calibri"/>
                <a:cs typeface="Times New Roman"/>
              </a:rPr>
              <a:t/>
            </a:r>
            <a:br>
              <a:rPr lang="en-US" sz="3600" b="1" u="sng" dirty="0" smtClean="0">
                <a:ea typeface="Calibri"/>
                <a:cs typeface="Times New Roman"/>
              </a:rPr>
            </a:br>
            <a:r>
              <a:rPr lang="en-US" sz="3600" b="1" dirty="0" smtClean="0">
                <a:ea typeface="Calibri"/>
                <a:cs typeface="Times New Roman"/>
              </a:rPr>
              <a:t>Mantras from 12.15.09 Division Assembly</a:t>
            </a:r>
            <a:endParaRPr lang="en-US" sz="3600" dirty="0"/>
          </a:p>
        </p:txBody>
      </p:sp>
      <p:sp>
        <p:nvSpPr>
          <p:cNvPr id="3" name="Content Placeholder 2"/>
          <p:cNvSpPr>
            <a:spLocks noGrp="1"/>
          </p:cNvSpPr>
          <p:nvPr>
            <p:ph sz="quarter" idx="1"/>
          </p:nvPr>
        </p:nvSpPr>
        <p:spPr>
          <a:xfrm>
            <a:off x="301752" y="1527048"/>
            <a:ext cx="8503920" cy="4721352"/>
          </a:xfrm>
        </p:spPr>
        <p:txBody>
          <a:bodyPr numCol="4" anchor="ctr">
            <a:noAutofit/>
          </a:bodyPr>
          <a:lstStyle/>
          <a:p>
            <a:pPr marL="342900" marR="0" lvl="0" indent="-342900">
              <a:spcBef>
                <a:spcPts val="0"/>
              </a:spcBef>
              <a:spcAft>
                <a:spcPts val="1000"/>
              </a:spcAft>
              <a:buFont typeface="Symbol"/>
              <a:buChar char=""/>
            </a:pPr>
            <a:r>
              <a:rPr lang="en-US" sz="1000" dirty="0" smtClean="0">
                <a:ea typeface="Calibri"/>
                <a:cs typeface="Times New Roman"/>
              </a:rPr>
              <a:t>Motivate</a:t>
            </a:r>
          </a:p>
          <a:p>
            <a:pPr marL="342900" marR="0" lvl="0" indent="-342900">
              <a:spcBef>
                <a:spcPts val="0"/>
              </a:spcBef>
              <a:spcAft>
                <a:spcPts val="1000"/>
              </a:spcAft>
              <a:buFont typeface="Symbol"/>
              <a:buChar char=""/>
            </a:pPr>
            <a:r>
              <a:rPr lang="en-US" sz="1000" dirty="0" smtClean="0">
                <a:ea typeface="Calibri"/>
                <a:cs typeface="Times New Roman"/>
              </a:rPr>
              <a:t>Inspire</a:t>
            </a:r>
          </a:p>
          <a:p>
            <a:pPr marL="342900" marR="0" lvl="0" indent="-342900">
              <a:spcBef>
                <a:spcPts val="0"/>
              </a:spcBef>
              <a:spcAft>
                <a:spcPts val="1000"/>
              </a:spcAft>
              <a:buFont typeface="Symbol"/>
              <a:buChar char=""/>
            </a:pPr>
            <a:r>
              <a:rPr lang="en-US" sz="1000" dirty="0" smtClean="0">
                <a:ea typeface="Calibri"/>
                <a:cs typeface="Times New Roman"/>
              </a:rPr>
              <a:t>Clarify</a:t>
            </a:r>
          </a:p>
          <a:p>
            <a:pPr marL="342900" marR="0" lvl="0" indent="-342900">
              <a:spcBef>
                <a:spcPts val="0"/>
              </a:spcBef>
              <a:spcAft>
                <a:spcPts val="1000"/>
              </a:spcAft>
              <a:buFont typeface="Symbol"/>
              <a:buChar char=""/>
            </a:pPr>
            <a:r>
              <a:rPr lang="en-US" sz="1000" dirty="0" smtClean="0">
                <a:ea typeface="Calibri"/>
                <a:cs typeface="Times New Roman"/>
              </a:rPr>
              <a:t>Educate</a:t>
            </a:r>
          </a:p>
          <a:p>
            <a:pPr marL="342900" marR="0" lvl="0" indent="-342900">
              <a:spcBef>
                <a:spcPts val="0"/>
              </a:spcBef>
              <a:spcAft>
                <a:spcPts val="1000"/>
              </a:spcAft>
              <a:buFont typeface="Symbol"/>
              <a:buChar char=""/>
            </a:pPr>
            <a:r>
              <a:rPr lang="en-US" sz="1000" dirty="0" smtClean="0">
                <a:ea typeface="Calibri"/>
                <a:cs typeface="Times New Roman"/>
              </a:rPr>
              <a:t>Cooperate</a:t>
            </a:r>
          </a:p>
          <a:p>
            <a:pPr marL="342900" marR="0" lvl="0" indent="-342900">
              <a:spcBef>
                <a:spcPts val="0"/>
              </a:spcBef>
              <a:spcAft>
                <a:spcPts val="1000"/>
              </a:spcAft>
              <a:buFont typeface="Symbol"/>
              <a:buChar char=""/>
            </a:pPr>
            <a:r>
              <a:rPr lang="en-US" sz="1000" dirty="0" smtClean="0">
                <a:ea typeface="Calibri"/>
                <a:cs typeface="Times New Roman"/>
              </a:rPr>
              <a:t>Growth</a:t>
            </a:r>
          </a:p>
          <a:p>
            <a:pPr marL="342900" marR="0" lvl="0" indent="-342900">
              <a:spcBef>
                <a:spcPts val="0"/>
              </a:spcBef>
              <a:spcAft>
                <a:spcPts val="1000"/>
              </a:spcAft>
              <a:buFont typeface="Symbol"/>
              <a:buChar char=""/>
            </a:pPr>
            <a:r>
              <a:rPr lang="en-US" sz="1000" dirty="0" smtClean="0">
                <a:ea typeface="Calibri"/>
                <a:cs typeface="Times New Roman"/>
              </a:rPr>
              <a:t>Facilitate</a:t>
            </a:r>
          </a:p>
          <a:p>
            <a:pPr marL="342900" marR="0" lvl="0" indent="-342900">
              <a:spcBef>
                <a:spcPts val="0"/>
              </a:spcBef>
              <a:spcAft>
                <a:spcPts val="1000"/>
              </a:spcAft>
              <a:buFont typeface="Symbol"/>
              <a:buChar char=""/>
            </a:pPr>
            <a:r>
              <a:rPr lang="en-US" sz="1000" dirty="0" smtClean="0">
                <a:ea typeface="Calibri"/>
                <a:cs typeface="Times New Roman"/>
              </a:rPr>
              <a:t>Embrace</a:t>
            </a:r>
          </a:p>
          <a:p>
            <a:pPr marL="342900" marR="0" lvl="0" indent="-342900">
              <a:spcBef>
                <a:spcPts val="0"/>
              </a:spcBef>
              <a:spcAft>
                <a:spcPts val="1000"/>
              </a:spcAft>
              <a:buFont typeface="Symbol"/>
              <a:buChar char=""/>
            </a:pPr>
            <a:r>
              <a:rPr lang="en-US" sz="1000" dirty="0" smtClean="0">
                <a:ea typeface="Calibri"/>
                <a:cs typeface="Times New Roman"/>
              </a:rPr>
              <a:t>Empower</a:t>
            </a:r>
          </a:p>
          <a:p>
            <a:pPr marL="342900" marR="0" lvl="0" indent="-342900">
              <a:spcBef>
                <a:spcPts val="0"/>
              </a:spcBef>
              <a:spcAft>
                <a:spcPts val="1000"/>
              </a:spcAft>
              <a:buFont typeface="Symbol"/>
              <a:buChar char=""/>
            </a:pPr>
            <a:r>
              <a:rPr lang="en-US" sz="1000" dirty="0" smtClean="0">
                <a:ea typeface="Calibri"/>
                <a:cs typeface="Times New Roman"/>
              </a:rPr>
              <a:t>Encourage</a:t>
            </a:r>
          </a:p>
          <a:p>
            <a:pPr marL="342900" marR="0" lvl="0" indent="-342900">
              <a:spcBef>
                <a:spcPts val="0"/>
              </a:spcBef>
              <a:spcAft>
                <a:spcPts val="1000"/>
              </a:spcAft>
              <a:buFont typeface="Symbol"/>
              <a:buChar char=""/>
            </a:pPr>
            <a:r>
              <a:rPr lang="en-US" sz="1000" dirty="0" smtClean="0">
                <a:ea typeface="Calibri"/>
                <a:cs typeface="Times New Roman"/>
              </a:rPr>
              <a:t>Support </a:t>
            </a:r>
          </a:p>
          <a:p>
            <a:pPr marL="342900" marR="0" lvl="0" indent="-342900">
              <a:spcBef>
                <a:spcPts val="0"/>
              </a:spcBef>
              <a:spcAft>
                <a:spcPts val="1000"/>
              </a:spcAft>
              <a:buFont typeface="Symbol"/>
              <a:buChar char=""/>
            </a:pPr>
            <a:r>
              <a:rPr lang="en-US" sz="1000" dirty="0" smtClean="0">
                <a:ea typeface="Calibri"/>
                <a:cs typeface="Times New Roman"/>
              </a:rPr>
              <a:t>Students</a:t>
            </a:r>
          </a:p>
          <a:p>
            <a:pPr marL="342900" marR="0" lvl="0" indent="-342900">
              <a:spcBef>
                <a:spcPts val="0"/>
              </a:spcBef>
              <a:spcAft>
                <a:spcPts val="1000"/>
              </a:spcAft>
              <a:buFont typeface="Symbol"/>
              <a:buChar char=""/>
            </a:pPr>
            <a:r>
              <a:rPr lang="en-US" sz="1000" dirty="0" smtClean="0">
                <a:ea typeface="Calibri"/>
                <a:cs typeface="Times New Roman"/>
              </a:rPr>
              <a:t>Health</a:t>
            </a:r>
          </a:p>
          <a:p>
            <a:pPr marL="342900" marR="0" lvl="0" indent="-342900">
              <a:spcBef>
                <a:spcPts val="0"/>
              </a:spcBef>
              <a:spcAft>
                <a:spcPts val="1000"/>
              </a:spcAft>
              <a:buFont typeface="Symbol"/>
              <a:buChar char=""/>
            </a:pPr>
            <a:r>
              <a:rPr lang="en-US" sz="1000" dirty="0" smtClean="0">
                <a:ea typeface="Calibri"/>
                <a:cs typeface="Times New Roman"/>
              </a:rPr>
              <a:t>Promote</a:t>
            </a:r>
          </a:p>
          <a:p>
            <a:pPr marL="342900" marR="0" lvl="0" indent="-342900">
              <a:spcBef>
                <a:spcPts val="0"/>
              </a:spcBef>
              <a:spcAft>
                <a:spcPts val="1000"/>
              </a:spcAft>
              <a:buFont typeface="Symbol"/>
              <a:buChar char=""/>
            </a:pPr>
            <a:r>
              <a:rPr lang="en-US" sz="1000" dirty="0" smtClean="0">
                <a:ea typeface="Calibri"/>
                <a:cs typeface="Times New Roman"/>
              </a:rPr>
              <a:t>Enrich</a:t>
            </a:r>
          </a:p>
          <a:p>
            <a:pPr marL="342900" marR="0" lvl="0" indent="-342900">
              <a:spcBef>
                <a:spcPts val="0"/>
              </a:spcBef>
              <a:spcAft>
                <a:spcPts val="1000"/>
              </a:spcAft>
              <a:buFont typeface="Symbol"/>
              <a:buChar char=""/>
            </a:pPr>
            <a:r>
              <a:rPr lang="en-US" sz="1000" dirty="0" smtClean="0">
                <a:ea typeface="Calibri"/>
                <a:cs typeface="Times New Roman"/>
              </a:rPr>
              <a:t>Expand</a:t>
            </a:r>
          </a:p>
          <a:p>
            <a:pPr marL="342900" marR="0" lvl="0" indent="-342900">
              <a:spcBef>
                <a:spcPts val="0"/>
              </a:spcBef>
              <a:spcAft>
                <a:spcPts val="1000"/>
              </a:spcAft>
              <a:buFont typeface="Symbol"/>
              <a:buChar char=""/>
            </a:pPr>
            <a:endParaRPr lang="en-US" sz="1000" dirty="0" smtClean="0">
              <a:ea typeface="Calibri"/>
              <a:cs typeface="Times New Roman"/>
            </a:endParaRPr>
          </a:p>
          <a:p>
            <a:pPr marL="342900" marR="0" lvl="0" indent="-342900">
              <a:spcBef>
                <a:spcPts val="0"/>
              </a:spcBef>
              <a:spcAft>
                <a:spcPts val="1000"/>
              </a:spcAft>
              <a:buFont typeface="Symbol"/>
              <a:buChar char=""/>
            </a:pPr>
            <a:r>
              <a:rPr lang="en-US" sz="1000" dirty="0" smtClean="0">
                <a:ea typeface="Calibri"/>
                <a:cs typeface="Times New Roman"/>
              </a:rPr>
              <a:t>Student Centered</a:t>
            </a:r>
          </a:p>
          <a:p>
            <a:pPr marL="342900" marR="0" lvl="0" indent="-342900">
              <a:spcBef>
                <a:spcPts val="0"/>
              </a:spcBef>
              <a:spcAft>
                <a:spcPts val="1000"/>
              </a:spcAft>
              <a:buFont typeface="Symbol"/>
              <a:buChar char=""/>
            </a:pPr>
            <a:r>
              <a:rPr lang="en-US" sz="1000" dirty="0" smtClean="0">
                <a:ea typeface="Calibri"/>
                <a:cs typeface="Times New Roman"/>
              </a:rPr>
              <a:t>Student Services</a:t>
            </a:r>
          </a:p>
          <a:p>
            <a:pPr marL="342900" marR="0" lvl="0" indent="-342900">
              <a:spcBef>
                <a:spcPts val="0"/>
              </a:spcBef>
              <a:spcAft>
                <a:spcPts val="1000"/>
              </a:spcAft>
              <a:buFont typeface="Symbol"/>
              <a:buChar char=""/>
            </a:pPr>
            <a:r>
              <a:rPr lang="en-US" sz="1000" dirty="0" smtClean="0">
                <a:ea typeface="Calibri"/>
                <a:cs typeface="Times New Roman"/>
              </a:rPr>
              <a:t>Assist</a:t>
            </a:r>
          </a:p>
          <a:p>
            <a:pPr marL="342900" marR="0" lvl="0" indent="-342900">
              <a:spcBef>
                <a:spcPts val="0"/>
              </a:spcBef>
              <a:spcAft>
                <a:spcPts val="1000"/>
              </a:spcAft>
              <a:buFont typeface="Symbol"/>
              <a:buChar char=""/>
            </a:pPr>
            <a:r>
              <a:rPr lang="en-US" sz="1000" dirty="0" smtClean="0">
                <a:ea typeface="Calibri"/>
                <a:cs typeface="Times New Roman"/>
              </a:rPr>
              <a:t>Guide</a:t>
            </a:r>
          </a:p>
          <a:p>
            <a:pPr marL="342900" marR="0" lvl="0" indent="-342900">
              <a:spcBef>
                <a:spcPts val="0"/>
              </a:spcBef>
              <a:spcAft>
                <a:spcPts val="1000"/>
              </a:spcAft>
              <a:buFont typeface="Symbol"/>
              <a:buChar char=""/>
            </a:pPr>
            <a:r>
              <a:rPr lang="en-US" sz="1000" dirty="0" smtClean="0">
                <a:ea typeface="Calibri"/>
                <a:cs typeface="Times New Roman"/>
              </a:rPr>
              <a:t>Respect</a:t>
            </a:r>
          </a:p>
          <a:p>
            <a:pPr marL="342900" marR="0" lvl="0" indent="-342900">
              <a:spcBef>
                <a:spcPts val="0"/>
              </a:spcBef>
              <a:spcAft>
                <a:spcPts val="1000"/>
              </a:spcAft>
              <a:buFont typeface="Symbol"/>
              <a:buChar char=""/>
            </a:pPr>
            <a:r>
              <a:rPr lang="en-US" sz="1000" dirty="0" smtClean="0">
                <a:ea typeface="Calibri"/>
                <a:cs typeface="Times New Roman"/>
              </a:rPr>
              <a:t>Listen</a:t>
            </a:r>
          </a:p>
          <a:p>
            <a:pPr marL="342900" marR="0" lvl="0" indent="-342900">
              <a:spcBef>
                <a:spcPts val="0"/>
              </a:spcBef>
              <a:spcAft>
                <a:spcPts val="1000"/>
              </a:spcAft>
              <a:buFont typeface="Symbol"/>
              <a:buChar char=""/>
            </a:pPr>
            <a:r>
              <a:rPr lang="en-US" sz="1000" dirty="0" smtClean="0">
                <a:ea typeface="Calibri"/>
                <a:cs typeface="Times New Roman"/>
              </a:rPr>
              <a:t>Understanding</a:t>
            </a:r>
          </a:p>
          <a:p>
            <a:pPr marL="342900" marR="0" lvl="0" indent="-342900">
              <a:spcBef>
                <a:spcPts val="0"/>
              </a:spcBef>
              <a:spcAft>
                <a:spcPts val="1000"/>
              </a:spcAft>
              <a:buFont typeface="Symbol"/>
              <a:buChar char=""/>
            </a:pPr>
            <a:r>
              <a:rPr lang="en-US" sz="1000" dirty="0" smtClean="0">
                <a:ea typeface="Calibri"/>
                <a:cs typeface="Times New Roman"/>
              </a:rPr>
              <a:t>Direct</a:t>
            </a:r>
          </a:p>
          <a:p>
            <a:pPr marL="342900" marR="0" lvl="0" indent="-342900">
              <a:spcBef>
                <a:spcPts val="0"/>
              </a:spcBef>
              <a:spcAft>
                <a:spcPts val="1000"/>
              </a:spcAft>
              <a:buFont typeface="Symbol"/>
              <a:buChar char=""/>
            </a:pPr>
            <a:r>
              <a:rPr lang="en-US" sz="1000" dirty="0" smtClean="0">
                <a:ea typeface="Calibri"/>
                <a:cs typeface="Times New Roman"/>
              </a:rPr>
              <a:t>Smile</a:t>
            </a:r>
          </a:p>
          <a:p>
            <a:pPr marL="342900" marR="0" lvl="0" indent="-342900">
              <a:spcBef>
                <a:spcPts val="0"/>
              </a:spcBef>
              <a:spcAft>
                <a:spcPts val="1000"/>
              </a:spcAft>
              <a:buFont typeface="Symbol"/>
              <a:buChar char=""/>
            </a:pPr>
            <a:r>
              <a:rPr lang="en-US" sz="1000" dirty="0" smtClean="0">
                <a:ea typeface="Calibri"/>
                <a:cs typeface="Times New Roman"/>
              </a:rPr>
              <a:t>Organize</a:t>
            </a:r>
          </a:p>
          <a:p>
            <a:pPr marL="342900" marR="0" lvl="0" indent="-342900">
              <a:spcBef>
                <a:spcPts val="0"/>
              </a:spcBef>
              <a:spcAft>
                <a:spcPts val="1000"/>
              </a:spcAft>
              <a:buFont typeface="Symbol"/>
              <a:buChar char=""/>
            </a:pPr>
            <a:r>
              <a:rPr lang="en-US" sz="1000" dirty="0" smtClean="0">
                <a:ea typeface="Calibri"/>
                <a:cs typeface="Times New Roman"/>
              </a:rPr>
              <a:t>Advise</a:t>
            </a:r>
          </a:p>
          <a:p>
            <a:pPr marL="342900" marR="0" lvl="0" indent="-342900">
              <a:spcBef>
                <a:spcPts val="0"/>
              </a:spcBef>
              <a:spcAft>
                <a:spcPts val="1000"/>
              </a:spcAft>
              <a:buFont typeface="Symbol"/>
              <a:buChar char=""/>
            </a:pPr>
            <a:r>
              <a:rPr lang="en-US" sz="1000" dirty="0" smtClean="0">
                <a:ea typeface="Calibri"/>
                <a:cs typeface="Times New Roman"/>
              </a:rPr>
              <a:t>Inspire</a:t>
            </a:r>
          </a:p>
          <a:p>
            <a:pPr marL="342900" marR="0" lvl="0" indent="-342900">
              <a:spcBef>
                <a:spcPts val="0"/>
              </a:spcBef>
              <a:spcAft>
                <a:spcPts val="1000"/>
              </a:spcAft>
              <a:buFont typeface="Symbol"/>
              <a:buChar char=""/>
            </a:pPr>
            <a:r>
              <a:rPr lang="en-US" sz="1000" dirty="0" smtClean="0">
                <a:ea typeface="Calibri"/>
                <a:cs typeface="Times New Roman"/>
              </a:rPr>
              <a:t>Lead</a:t>
            </a:r>
          </a:p>
          <a:p>
            <a:pPr marL="342900" marR="0" lvl="0" indent="-342900">
              <a:spcBef>
                <a:spcPts val="0"/>
              </a:spcBef>
              <a:spcAft>
                <a:spcPts val="1000"/>
              </a:spcAft>
              <a:buFont typeface="Symbol"/>
              <a:buChar char=""/>
            </a:pPr>
            <a:r>
              <a:rPr lang="en-US" sz="1000" dirty="0" smtClean="0">
                <a:ea typeface="Calibri"/>
                <a:cs typeface="Times New Roman"/>
              </a:rPr>
              <a:t>Provide</a:t>
            </a:r>
          </a:p>
          <a:p>
            <a:pPr marL="342900" marR="0" lvl="0" indent="-342900">
              <a:spcBef>
                <a:spcPts val="0"/>
              </a:spcBef>
              <a:spcAft>
                <a:spcPts val="1000"/>
              </a:spcAft>
              <a:buFont typeface="Symbol"/>
              <a:buChar char=""/>
            </a:pPr>
            <a:r>
              <a:rPr lang="en-US" sz="1000" dirty="0" smtClean="0">
                <a:ea typeface="Calibri"/>
                <a:cs typeface="Times New Roman"/>
              </a:rPr>
              <a:t>Committed to Success</a:t>
            </a:r>
          </a:p>
          <a:p>
            <a:pPr marL="342900" marR="0" lvl="0" indent="-342900">
              <a:spcBef>
                <a:spcPts val="0"/>
              </a:spcBef>
              <a:spcAft>
                <a:spcPts val="1000"/>
              </a:spcAft>
              <a:buFont typeface="Symbol"/>
              <a:buChar char=""/>
            </a:pPr>
            <a:r>
              <a:rPr lang="en-US" sz="1000" dirty="0" smtClean="0">
                <a:ea typeface="Calibri"/>
                <a:cs typeface="Times New Roman"/>
              </a:rPr>
              <a:t>Changes lives through Education</a:t>
            </a:r>
          </a:p>
          <a:p>
            <a:pPr marL="342900" marR="0" lvl="0" indent="-342900">
              <a:spcBef>
                <a:spcPts val="0"/>
              </a:spcBef>
              <a:spcAft>
                <a:spcPts val="1000"/>
              </a:spcAft>
              <a:buFont typeface="Symbol"/>
              <a:buChar char=""/>
            </a:pPr>
            <a:endParaRPr lang="en-US" sz="1000" dirty="0" smtClean="0">
              <a:ea typeface="Calibri"/>
              <a:cs typeface="Times New Roman"/>
            </a:endParaRPr>
          </a:p>
          <a:p>
            <a:pPr marL="342900" marR="0" lvl="0" indent="-342900">
              <a:spcBef>
                <a:spcPts val="0"/>
              </a:spcBef>
              <a:spcAft>
                <a:spcPts val="1000"/>
              </a:spcAft>
              <a:buFont typeface="Symbol"/>
              <a:buChar char=""/>
            </a:pPr>
            <a:r>
              <a:rPr lang="en-US" sz="1000" dirty="0" smtClean="0">
                <a:ea typeface="Calibri"/>
                <a:cs typeface="Times New Roman"/>
              </a:rPr>
              <a:t>Student Success</a:t>
            </a:r>
          </a:p>
          <a:p>
            <a:pPr marL="342900" marR="0" lvl="0" indent="-342900">
              <a:spcBef>
                <a:spcPts val="0"/>
              </a:spcBef>
              <a:spcAft>
                <a:spcPts val="1000"/>
              </a:spcAft>
              <a:buFont typeface="Symbol"/>
              <a:buChar char=""/>
            </a:pPr>
            <a:r>
              <a:rPr lang="en-US" sz="1000" dirty="0" smtClean="0">
                <a:ea typeface="Calibri"/>
                <a:cs typeface="Times New Roman"/>
              </a:rPr>
              <a:t>Student Learning and Success</a:t>
            </a:r>
          </a:p>
          <a:p>
            <a:pPr marL="342900" marR="0" lvl="0" indent="-342900">
              <a:spcBef>
                <a:spcPts val="0"/>
              </a:spcBef>
              <a:spcAft>
                <a:spcPts val="1000"/>
              </a:spcAft>
              <a:buFont typeface="Symbol"/>
              <a:buChar char=""/>
            </a:pPr>
            <a:r>
              <a:rPr lang="en-US" sz="1000" dirty="0" smtClean="0">
                <a:ea typeface="Calibri"/>
                <a:cs typeface="Times New Roman"/>
              </a:rPr>
              <a:t>Improving student learning</a:t>
            </a:r>
          </a:p>
          <a:p>
            <a:pPr marL="342900" marR="0" lvl="0" indent="-342900">
              <a:spcBef>
                <a:spcPts val="0"/>
              </a:spcBef>
              <a:spcAft>
                <a:spcPts val="1000"/>
              </a:spcAft>
              <a:buFont typeface="Symbol"/>
              <a:buChar char=""/>
            </a:pPr>
            <a:r>
              <a:rPr lang="en-US" sz="1000" dirty="0" smtClean="0">
                <a:ea typeface="Calibri"/>
                <a:cs typeface="Times New Roman"/>
              </a:rPr>
              <a:t>Access to Education</a:t>
            </a:r>
          </a:p>
          <a:p>
            <a:pPr marL="342900" marR="0" lvl="0" indent="-342900">
              <a:spcBef>
                <a:spcPts val="0"/>
              </a:spcBef>
              <a:spcAft>
                <a:spcPts val="1000"/>
              </a:spcAft>
              <a:buFont typeface="Symbol"/>
              <a:buChar char=""/>
            </a:pPr>
            <a:r>
              <a:rPr lang="en-US" sz="1000" dirty="0" smtClean="0">
                <a:ea typeface="Calibri"/>
                <a:cs typeface="Times New Roman"/>
              </a:rPr>
              <a:t>Quality Education = Lifelong Learning</a:t>
            </a:r>
          </a:p>
          <a:p>
            <a:pPr marL="342900" marR="0" lvl="0" indent="-342900">
              <a:spcBef>
                <a:spcPts val="0"/>
              </a:spcBef>
              <a:spcAft>
                <a:spcPts val="1000"/>
              </a:spcAft>
              <a:buFont typeface="Symbol"/>
              <a:buChar char=""/>
            </a:pPr>
            <a:r>
              <a:rPr lang="en-US" sz="1000" dirty="0" smtClean="0">
                <a:ea typeface="Calibri"/>
                <a:cs typeface="Times New Roman"/>
              </a:rPr>
              <a:t>Quality Education = Student Success</a:t>
            </a:r>
          </a:p>
          <a:p>
            <a:pPr marL="342900" marR="0" lvl="0" indent="-342900">
              <a:spcBef>
                <a:spcPts val="0"/>
              </a:spcBef>
              <a:spcAft>
                <a:spcPts val="1000"/>
              </a:spcAft>
              <a:buFont typeface="Symbol"/>
              <a:buChar char=""/>
            </a:pPr>
            <a:r>
              <a:rPr lang="en-US" sz="1000" dirty="0" smtClean="0">
                <a:ea typeface="Calibri"/>
                <a:cs typeface="Times New Roman"/>
              </a:rPr>
              <a:t>Quality Education = Student Success and Community Vitality</a:t>
            </a:r>
          </a:p>
          <a:p>
            <a:pPr marL="342900" marR="0" lvl="0" indent="-342900">
              <a:spcBef>
                <a:spcPts val="0"/>
              </a:spcBef>
              <a:spcAft>
                <a:spcPts val="1000"/>
              </a:spcAft>
              <a:buFont typeface="Symbol"/>
              <a:buChar char=""/>
            </a:pPr>
            <a:r>
              <a:rPr lang="en-US" sz="1000" dirty="0" smtClean="0">
                <a:ea typeface="Calibri"/>
                <a:cs typeface="Times New Roman"/>
              </a:rPr>
              <a:t>Student Success and Community Development</a:t>
            </a:r>
          </a:p>
          <a:p>
            <a:pPr marL="342900" marR="0" lvl="0" indent="-342900">
              <a:spcBef>
                <a:spcPts val="0"/>
              </a:spcBef>
              <a:spcAft>
                <a:spcPts val="1000"/>
              </a:spcAft>
              <a:buFont typeface="Symbol"/>
              <a:buChar char=""/>
            </a:pPr>
            <a:r>
              <a:rPr lang="en-US" sz="1000" dirty="0" smtClean="0">
                <a:ea typeface="Calibri"/>
                <a:cs typeface="Times New Roman"/>
              </a:rPr>
              <a:t>Promote the development of our students and community</a:t>
            </a:r>
          </a:p>
          <a:p>
            <a:pPr marL="342900" marR="0" lvl="0" indent="-342900">
              <a:spcBef>
                <a:spcPts val="0"/>
              </a:spcBef>
              <a:spcAft>
                <a:spcPts val="1000"/>
              </a:spcAft>
              <a:buFont typeface="Symbol"/>
              <a:buChar char=""/>
            </a:pPr>
            <a:r>
              <a:rPr lang="en-US" sz="1000" dirty="0" smtClean="0">
                <a:ea typeface="Calibri"/>
                <a:cs typeface="Times New Roman"/>
              </a:rPr>
              <a:t>Preparing students for life and employment</a:t>
            </a:r>
          </a:p>
          <a:p>
            <a:pPr marL="342900" marR="0" lvl="0" indent="-342900">
              <a:spcBef>
                <a:spcPts val="0"/>
              </a:spcBef>
              <a:spcAft>
                <a:spcPts val="1000"/>
              </a:spcAft>
              <a:buFont typeface="Symbol"/>
              <a:buChar char=""/>
            </a:pPr>
            <a:r>
              <a:rPr lang="en-US" sz="1000" dirty="0" smtClean="0">
                <a:ea typeface="Calibri"/>
                <a:cs typeface="Times New Roman"/>
              </a:rPr>
              <a:t>Promote student success and lifelong learning through accessible quality educational programs</a:t>
            </a:r>
          </a:p>
          <a:p>
            <a:pPr marL="342900" marR="0" lvl="0" indent="-342900">
              <a:spcBef>
                <a:spcPts val="0"/>
              </a:spcBef>
              <a:spcAft>
                <a:spcPts val="1000"/>
              </a:spcAft>
              <a:buNone/>
            </a:pPr>
            <a:endParaRPr lang="en-US" sz="1000" dirty="0" smtClean="0">
              <a:ea typeface="Calibri"/>
              <a:cs typeface="Times New Roman"/>
            </a:endParaRPr>
          </a:p>
          <a:p>
            <a:pPr marL="342900" marR="0" lvl="0" indent="-342900">
              <a:spcBef>
                <a:spcPts val="0"/>
              </a:spcBef>
              <a:spcAft>
                <a:spcPts val="1000"/>
              </a:spcAft>
              <a:buFont typeface="Symbol"/>
              <a:buChar char=""/>
            </a:pPr>
            <a:r>
              <a:rPr lang="en-US" sz="1000" dirty="0" smtClean="0">
                <a:ea typeface="Calibri"/>
                <a:cs typeface="Times New Roman"/>
              </a:rPr>
              <a:t>Provide quality instruction and service to our community</a:t>
            </a:r>
          </a:p>
          <a:p>
            <a:pPr marL="342900" marR="0" lvl="0" indent="-342900">
              <a:spcBef>
                <a:spcPts val="0"/>
              </a:spcBef>
              <a:spcAft>
                <a:spcPts val="1000"/>
              </a:spcAft>
              <a:buFont typeface="Symbol"/>
              <a:buChar char=""/>
            </a:pPr>
            <a:r>
              <a:rPr lang="en-US" sz="1000" dirty="0" smtClean="0">
                <a:ea typeface="Calibri"/>
                <a:cs typeface="Times New Roman"/>
              </a:rPr>
              <a:t>Provide quality educational programs and services for the development of our students and community</a:t>
            </a:r>
          </a:p>
          <a:p>
            <a:pPr marL="342900" marR="0" lvl="0" indent="-342900">
              <a:spcBef>
                <a:spcPts val="0"/>
              </a:spcBef>
              <a:spcAft>
                <a:spcPts val="1000"/>
              </a:spcAft>
              <a:buFont typeface="Symbol"/>
              <a:buChar char=""/>
            </a:pPr>
            <a:r>
              <a:rPr lang="en-US" sz="1000" dirty="0" smtClean="0">
                <a:ea typeface="Calibri"/>
                <a:cs typeface="Times New Roman"/>
              </a:rPr>
              <a:t>Promote the development of our students for lives of fulfillment and service to the community</a:t>
            </a:r>
          </a:p>
          <a:p>
            <a:pPr marL="342900" marR="0" lvl="0" indent="-342900">
              <a:spcBef>
                <a:spcPts val="0"/>
              </a:spcBef>
              <a:spcAft>
                <a:spcPts val="1000"/>
              </a:spcAft>
              <a:buFont typeface="Symbol"/>
              <a:buChar char=""/>
            </a:pPr>
            <a:r>
              <a:rPr lang="en-US" sz="1000" dirty="0" smtClean="0">
                <a:ea typeface="Calibri"/>
                <a:cs typeface="Times New Roman"/>
              </a:rPr>
              <a:t>Provide affordable, quality, and accessible learning opportunities for a diverse student population</a:t>
            </a:r>
          </a:p>
          <a:p>
            <a:pPr marL="342900" marR="0" lvl="0" indent="-342900">
              <a:spcBef>
                <a:spcPts val="0"/>
              </a:spcBef>
              <a:spcAft>
                <a:spcPts val="1000"/>
              </a:spcAft>
              <a:buFont typeface="Symbol"/>
              <a:buChar char=""/>
            </a:pPr>
            <a:r>
              <a:rPr lang="en-US" sz="1000" dirty="0" smtClean="0">
                <a:ea typeface="Calibri"/>
                <a:cs typeface="Times New Roman"/>
              </a:rPr>
              <a:t>Advance the educational development of our students by providing high quality, accessible, career-focused, pre-baccalaureate programs and services</a:t>
            </a:r>
          </a:p>
          <a:p>
            <a:pPr algn="r">
              <a:buNone/>
            </a:pPr>
            <a:r>
              <a:rPr lang="en-US" sz="1000" dirty="0" smtClean="0"/>
              <a:t>EG</a:t>
            </a:r>
            <a:endParaRPr lang="en-US" sz="1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work done at SSMC</a:t>
            </a:r>
            <a:endParaRPr lang="en-US" b="1" dirty="0"/>
          </a:p>
        </p:txBody>
      </p:sp>
      <p:sp>
        <p:nvSpPr>
          <p:cNvPr id="3" name="Content Placeholder 2"/>
          <p:cNvSpPr>
            <a:spLocks noGrp="1"/>
          </p:cNvSpPr>
          <p:nvPr>
            <p:ph sz="quarter" idx="1"/>
          </p:nvPr>
        </p:nvSpPr>
        <p:spPr/>
        <p:txBody>
          <a:bodyPr>
            <a:normAutofit/>
          </a:bodyPr>
          <a:lstStyle/>
          <a:p>
            <a:pPr>
              <a:buNone/>
            </a:pPr>
            <a:r>
              <a:rPr lang="en-US" sz="2800" dirty="0" smtClean="0">
                <a:ea typeface="Times New Roman"/>
              </a:rPr>
              <a:t>Some of the most frequently suggested mantras</a:t>
            </a:r>
          </a:p>
          <a:p>
            <a:pPr>
              <a:buNone/>
            </a:pPr>
            <a:r>
              <a:rPr lang="en-US" sz="2800" dirty="0" smtClean="0">
                <a:ea typeface="Times New Roman"/>
              </a:rPr>
              <a:t>from the Division Assembly were words like</a:t>
            </a:r>
          </a:p>
          <a:p>
            <a:pPr>
              <a:buNone/>
            </a:pPr>
            <a:r>
              <a:rPr lang="en-US" sz="2800" dirty="0" smtClean="0">
                <a:ea typeface="Times New Roman"/>
              </a:rPr>
              <a:t>“Support,” “Communication,” “Empowerment,”</a:t>
            </a:r>
          </a:p>
          <a:p>
            <a:pPr>
              <a:buNone/>
            </a:pPr>
            <a:r>
              <a:rPr lang="en-US" sz="2800" dirty="0" smtClean="0">
                <a:ea typeface="Times New Roman"/>
              </a:rPr>
              <a:t>and “Respect”. We looked for an underlying</a:t>
            </a:r>
          </a:p>
          <a:p>
            <a:pPr>
              <a:buNone/>
            </a:pPr>
            <a:r>
              <a:rPr lang="en-US" sz="2800" dirty="0" smtClean="0">
                <a:ea typeface="Times New Roman"/>
              </a:rPr>
              <a:t>theme, or themes to identify the following </a:t>
            </a:r>
            <a:r>
              <a:rPr lang="en-US" sz="2800" u="sng" dirty="0" smtClean="0">
                <a:ea typeface="Times New Roman"/>
              </a:rPr>
              <a:t>value</a:t>
            </a:r>
          </a:p>
          <a:p>
            <a:pPr>
              <a:buNone/>
            </a:pPr>
            <a:r>
              <a:rPr lang="en-US" sz="2800" u="sng" dirty="0" smtClean="0">
                <a:ea typeface="Times New Roman"/>
              </a:rPr>
              <a:t>Statements</a:t>
            </a:r>
            <a:r>
              <a:rPr lang="en-US" sz="2800" dirty="0" smtClean="0">
                <a:ea typeface="Times New Roman"/>
              </a:rPr>
              <a:t>:</a:t>
            </a:r>
          </a:p>
          <a:p>
            <a:pPr>
              <a:buNone/>
            </a:pPr>
            <a:endParaRPr lang="en-US" sz="2800" dirty="0" smtClean="0"/>
          </a:p>
          <a:p>
            <a:pPr>
              <a:buNone/>
            </a:pPr>
            <a:endParaRPr lang="en-US" sz="2800" dirty="0" smtClean="0"/>
          </a:p>
          <a:p>
            <a:pPr algn="r">
              <a:buNone/>
            </a:pPr>
            <a:r>
              <a:rPr lang="en-US" sz="1000" dirty="0" smtClean="0"/>
              <a:t>MW</a:t>
            </a:r>
            <a:endParaRPr lang="en-US" sz="1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Value Statements</a:t>
            </a:r>
            <a:endParaRPr lang="en-US" b="1" i="1" dirty="0"/>
          </a:p>
        </p:txBody>
      </p:sp>
      <p:sp>
        <p:nvSpPr>
          <p:cNvPr id="3" name="Content Placeholder 2"/>
          <p:cNvSpPr>
            <a:spLocks noGrp="1"/>
          </p:cNvSpPr>
          <p:nvPr>
            <p:ph sz="quarter" idx="1"/>
          </p:nvPr>
        </p:nvSpPr>
        <p:spPr/>
        <p:txBody>
          <a:bodyPr>
            <a:normAutofit fontScale="77500" lnSpcReduction="20000"/>
          </a:bodyPr>
          <a:lstStyle/>
          <a:p>
            <a:pPr lvl="1"/>
            <a:r>
              <a:rPr lang="en-US" sz="4100" b="1" i="1" dirty="0" smtClean="0"/>
              <a:t>C</a:t>
            </a:r>
            <a:r>
              <a:rPr lang="en-US" b="1" dirty="0" smtClean="0"/>
              <a:t>ommunicate! </a:t>
            </a:r>
            <a:r>
              <a:rPr lang="en-US" dirty="0" smtClean="0"/>
              <a:t/>
            </a:r>
            <a:br>
              <a:rPr lang="en-US" dirty="0" smtClean="0"/>
            </a:br>
            <a:r>
              <a:rPr lang="en-US" dirty="0" smtClean="0"/>
              <a:t>To convey information in an honest, accurate, timely and direct manner, both internally and externally. </a:t>
            </a:r>
            <a:endParaRPr lang="en-US" sz="2600" dirty="0" smtClean="0"/>
          </a:p>
          <a:p>
            <a:pPr lvl="1"/>
            <a:r>
              <a:rPr lang="en-US" sz="4100" b="1" i="1" dirty="0" smtClean="0"/>
              <a:t>A</a:t>
            </a:r>
            <a:r>
              <a:rPr lang="en-US" b="1" dirty="0" smtClean="0"/>
              <a:t>dvocate!</a:t>
            </a:r>
          </a:p>
          <a:p>
            <a:pPr lvl="1">
              <a:buNone/>
            </a:pPr>
            <a:r>
              <a:rPr lang="en-US" b="1" dirty="0" smtClean="0"/>
              <a:t>	</a:t>
            </a:r>
            <a:r>
              <a:rPr lang="en-US" dirty="0" smtClean="0"/>
              <a:t>To support our students with solutions that are thoughtful and creative, with the goal of improving student success and retention.</a:t>
            </a:r>
          </a:p>
          <a:p>
            <a:pPr lvl="1"/>
            <a:r>
              <a:rPr lang="en-US" sz="4100" b="1" i="1" dirty="0" smtClean="0"/>
              <a:t>R</a:t>
            </a:r>
            <a:r>
              <a:rPr lang="en-US" b="1" dirty="0" smtClean="0"/>
              <a:t>espect! </a:t>
            </a:r>
            <a:r>
              <a:rPr lang="en-US" dirty="0" smtClean="0"/>
              <a:t/>
            </a:r>
            <a:br>
              <a:rPr lang="en-US" dirty="0" smtClean="0"/>
            </a:br>
            <a:r>
              <a:rPr lang="en-US" dirty="0" smtClean="0"/>
              <a:t>To consistently treat everyone in an ethical, respectful, truthful and trustworthy manner. </a:t>
            </a:r>
            <a:endParaRPr lang="en-US" sz="2600" dirty="0" smtClean="0"/>
          </a:p>
          <a:p>
            <a:pPr lvl="1"/>
            <a:r>
              <a:rPr lang="en-US" sz="4100" b="1" i="1" dirty="0" smtClean="0"/>
              <a:t>E</a:t>
            </a:r>
            <a:r>
              <a:rPr lang="en-US" b="1" dirty="0" smtClean="0"/>
              <a:t>mpower!</a:t>
            </a:r>
            <a:r>
              <a:rPr lang="en-US" dirty="0" smtClean="0"/>
              <a:t/>
            </a:r>
            <a:br>
              <a:rPr lang="en-US" dirty="0" smtClean="0"/>
            </a:br>
            <a:r>
              <a:rPr lang="en-US" dirty="0" smtClean="0"/>
              <a:t>To provide an environment for our students that promotes lifelong learning, personal growth, personal accountability and civic responsibility. </a:t>
            </a:r>
          </a:p>
          <a:p>
            <a:pPr lvl="1" algn="r">
              <a:buNone/>
            </a:pPr>
            <a:endParaRPr lang="en-US" sz="2400" baseline="-25000" dirty="0" smtClean="0"/>
          </a:p>
          <a:p>
            <a:pPr lvl="1" algn="r">
              <a:buNone/>
            </a:pPr>
            <a:endParaRPr lang="en-US" sz="2400" baseline="-25000" dirty="0" smtClean="0"/>
          </a:p>
          <a:p>
            <a:pPr lvl="1" algn="r">
              <a:buNone/>
            </a:pPr>
            <a:endParaRPr lang="en-US" sz="2400" baseline="-25000" dirty="0" smtClean="0"/>
          </a:p>
          <a:p>
            <a:pPr lvl="1" algn="r">
              <a:buNone/>
            </a:pPr>
            <a:r>
              <a:rPr lang="en-US" sz="1300" baseline="-25000" dirty="0" smtClean="0"/>
              <a:t>AL</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i="1" dirty="0" smtClean="0"/>
              <a:t/>
            </a:r>
            <a:br>
              <a:rPr lang="en-US" sz="3600" b="1" i="1" dirty="0" smtClean="0"/>
            </a:br>
            <a:r>
              <a:rPr lang="en-US" sz="3600" b="1" i="1" dirty="0" smtClean="0"/>
              <a:t>Our Student Services Mantra … </a:t>
            </a:r>
            <a:endParaRPr lang="en-US" dirty="0"/>
          </a:p>
        </p:txBody>
      </p:sp>
      <p:sp>
        <p:nvSpPr>
          <p:cNvPr id="3" name="Content Placeholder 2"/>
          <p:cNvSpPr>
            <a:spLocks noGrp="1"/>
          </p:cNvSpPr>
          <p:nvPr>
            <p:ph sz="quarter" idx="1"/>
          </p:nvPr>
        </p:nvSpPr>
        <p:spPr/>
        <p:txBody>
          <a:bodyPr>
            <a:normAutofit/>
          </a:bodyPr>
          <a:lstStyle/>
          <a:p>
            <a:pPr algn="ctr">
              <a:buNone/>
            </a:pPr>
            <a:endParaRPr lang="en-US" sz="4800" b="1" i="1" dirty="0" smtClean="0"/>
          </a:p>
          <a:p>
            <a:pPr algn="ctr">
              <a:buNone/>
            </a:pPr>
            <a:r>
              <a:rPr lang="en-US" sz="4800" b="1" i="1" dirty="0" smtClean="0"/>
              <a:t>“We C.A.R.E.”</a:t>
            </a:r>
          </a:p>
          <a:p>
            <a:pPr algn="ctr">
              <a:buNone/>
            </a:pPr>
            <a:endParaRPr lang="en-US" sz="4800" b="1" i="1" dirty="0" smtClean="0"/>
          </a:p>
          <a:p>
            <a:pPr algn="ctr">
              <a:buNone/>
            </a:pPr>
            <a:endParaRPr lang="en-US" sz="4800" b="1" i="1" dirty="0" smtClean="0"/>
          </a:p>
          <a:p>
            <a:pPr algn="r">
              <a:buNone/>
            </a:pPr>
            <a:endParaRPr lang="en-US" sz="1600" baseline="-25000" dirty="0" smtClean="0"/>
          </a:p>
          <a:p>
            <a:pPr algn="r">
              <a:buNone/>
            </a:pPr>
            <a:endParaRPr lang="en-US" sz="1600" baseline="-25000" dirty="0" smtClean="0"/>
          </a:p>
          <a:p>
            <a:pPr algn="r">
              <a:buNone/>
            </a:pPr>
            <a:endParaRPr lang="en-US" sz="1600" baseline="-25000" dirty="0" smtClean="0"/>
          </a:p>
          <a:p>
            <a:pPr algn="r">
              <a:buNone/>
            </a:pPr>
            <a:r>
              <a:rPr lang="en-US" sz="1000" baseline="-25000" dirty="0" smtClean="0"/>
              <a:t>AL</a:t>
            </a:r>
            <a:endParaRPr lang="en-US" sz="1000" baseline="-25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latin typeface="Tahoma"/>
                <a:ea typeface="Times New Roman"/>
                <a:cs typeface="Times New Roman"/>
              </a:rPr>
              <a:t/>
            </a:r>
            <a:br>
              <a:rPr lang="en-US" dirty="0" smtClean="0">
                <a:latin typeface="Tahoma"/>
                <a:ea typeface="Times New Roman"/>
                <a:cs typeface="Times New Roman"/>
              </a:rPr>
            </a:br>
            <a:r>
              <a:rPr lang="en-US" b="1" dirty="0" smtClean="0">
                <a:latin typeface="+mn-lt"/>
                <a:ea typeface="Times New Roman"/>
                <a:cs typeface="Times New Roman"/>
              </a:rPr>
              <a:t>Here are the dates/times of the customer service webinars to be held in LRC 104</a:t>
            </a:r>
            <a:endParaRPr lang="en-US" b="1" dirty="0">
              <a:latin typeface="+mn-lt"/>
            </a:endParaRPr>
          </a:p>
        </p:txBody>
      </p:sp>
      <p:sp>
        <p:nvSpPr>
          <p:cNvPr id="3" name="Content Placeholder 2"/>
          <p:cNvSpPr>
            <a:spLocks noGrp="1"/>
          </p:cNvSpPr>
          <p:nvPr>
            <p:ph sz="quarter" idx="1"/>
          </p:nvPr>
        </p:nvSpPr>
        <p:spPr/>
        <p:txBody>
          <a:bodyPr>
            <a:normAutofit lnSpcReduction="10000"/>
          </a:bodyPr>
          <a:lstStyle/>
          <a:p>
            <a:pPr marL="0" marR="0">
              <a:spcBef>
                <a:spcPts val="0"/>
              </a:spcBef>
              <a:spcAft>
                <a:spcPts val="0"/>
              </a:spcAft>
            </a:pPr>
            <a:endParaRPr lang="en-US" dirty="0" smtClean="0">
              <a:latin typeface="Calibri"/>
              <a:ea typeface="Times New Roman"/>
              <a:cs typeface="Times New Roman"/>
            </a:endParaRPr>
          </a:p>
          <a:p>
            <a:pPr marL="342900" marR="0" lvl="0" indent="-342900">
              <a:spcBef>
                <a:spcPts val="0"/>
              </a:spcBef>
              <a:spcAft>
                <a:spcPts val="0"/>
              </a:spcAft>
              <a:buFont typeface="+mj-lt"/>
              <a:buAutoNum type="arabicPeriod"/>
            </a:pPr>
            <a:r>
              <a:rPr lang="en-US" dirty="0" smtClean="0">
                <a:ea typeface="Times New Roman"/>
                <a:cs typeface="Times New Roman"/>
              </a:rPr>
              <a:t>Tuesday, June 15</a:t>
            </a:r>
            <a:r>
              <a:rPr lang="en-US" baseline="30000" dirty="0" smtClean="0">
                <a:ea typeface="Times New Roman"/>
                <a:cs typeface="Times New Roman"/>
              </a:rPr>
              <a:t>th</a:t>
            </a:r>
            <a:r>
              <a:rPr lang="en-US" dirty="0" smtClean="0">
                <a:ea typeface="Times New Roman"/>
                <a:cs typeface="Times New Roman"/>
              </a:rPr>
              <a:t> 10:00am – Best Practices in Providing Exceptional Customer Service in Higher Education</a:t>
            </a:r>
          </a:p>
          <a:p>
            <a:pPr marL="342900" marR="0" lvl="0" indent="-342900">
              <a:spcBef>
                <a:spcPts val="0"/>
              </a:spcBef>
              <a:spcAft>
                <a:spcPts val="0"/>
              </a:spcAft>
              <a:buFont typeface="+mj-lt"/>
              <a:buAutoNum type="arabicPeriod"/>
            </a:pPr>
            <a:r>
              <a:rPr lang="en-US" dirty="0" smtClean="0">
                <a:ea typeface="Times New Roman"/>
                <a:cs typeface="Times New Roman"/>
              </a:rPr>
              <a:t>Tuesday, July 13</a:t>
            </a:r>
            <a:r>
              <a:rPr lang="en-US" baseline="30000" dirty="0" smtClean="0">
                <a:ea typeface="Times New Roman"/>
                <a:cs typeface="Times New Roman"/>
              </a:rPr>
              <a:t>th</a:t>
            </a:r>
            <a:r>
              <a:rPr lang="en-US" dirty="0" smtClean="0">
                <a:ea typeface="Times New Roman"/>
                <a:cs typeface="Times New Roman"/>
              </a:rPr>
              <a:t> 10:00am – Embracing Technology to Promote Exceptional Student Services in Higher Education</a:t>
            </a:r>
          </a:p>
          <a:p>
            <a:pPr marL="342900" marR="0" lvl="0" indent="-342900">
              <a:spcBef>
                <a:spcPts val="0"/>
              </a:spcBef>
              <a:spcAft>
                <a:spcPts val="0"/>
              </a:spcAft>
              <a:buFont typeface="+mj-lt"/>
              <a:buAutoNum type="arabicPeriod"/>
            </a:pPr>
            <a:r>
              <a:rPr lang="en-US" dirty="0" smtClean="0">
                <a:ea typeface="Times New Roman"/>
                <a:cs typeface="Times New Roman"/>
              </a:rPr>
              <a:t>Thursday, July 15</a:t>
            </a:r>
            <a:r>
              <a:rPr lang="en-US" baseline="30000" dirty="0" smtClean="0">
                <a:ea typeface="Times New Roman"/>
                <a:cs typeface="Times New Roman"/>
              </a:rPr>
              <a:t>th</a:t>
            </a:r>
            <a:r>
              <a:rPr lang="en-US" dirty="0" smtClean="0">
                <a:ea typeface="Times New Roman"/>
                <a:cs typeface="Times New Roman"/>
              </a:rPr>
              <a:t> 10:00am – Exceptional Front-line Customer Service in Higher Education</a:t>
            </a:r>
          </a:p>
          <a:p>
            <a:pPr>
              <a:buNone/>
            </a:pPr>
            <a:endParaRPr lang="en-US" dirty="0" smtClean="0"/>
          </a:p>
          <a:p>
            <a:pPr>
              <a:buNone/>
            </a:pPr>
            <a:r>
              <a:rPr lang="en-US" b="1" dirty="0" smtClean="0"/>
              <a:t>	All are 90 minutes in length.</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fontScale="90000"/>
          </a:bodyPr>
          <a:lstStyle/>
          <a:p>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Reedley College Student Services</a:t>
            </a:r>
            <a:r>
              <a:rPr lang="en-US" b="1" dirty="0" smtClean="0"/>
              <a:t/>
            </a:r>
            <a:br>
              <a:rPr lang="en-US" b="1" dirty="0" smtClean="0"/>
            </a:br>
            <a:r>
              <a:rPr lang="en-US" sz="4000" b="1" dirty="0" smtClean="0">
                <a:latin typeface="Forte" pitchFamily="66" charset="0"/>
              </a:rPr>
              <a:t>“</a:t>
            </a:r>
            <a:r>
              <a:rPr lang="en-US" sz="4000" b="1" i="1" dirty="0" smtClean="0">
                <a:latin typeface="Forte" pitchFamily="66" charset="0"/>
              </a:rPr>
              <a:t>We CARE”</a:t>
            </a:r>
            <a:endParaRPr lang="en-US" sz="4000" b="1" i="1" dirty="0">
              <a:latin typeface="Forte" pitchFamily="66" charset="0"/>
            </a:endParaRPr>
          </a:p>
        </p:txBody>
      </p:sp>
      <p:sp>
        <p:nvSpPr>
          <p:cNvPr id="3" name="Content Placeholder 2"/>
          <p:cNvSpPr>
            <a:spLocks noGrp="1"/>
          </p:cNvSpPr>
          <p:nvPr>
            <p:ph sz="quarter" idx="1"/>
          </p:nvPr>
        </p:nvSpPr>
        <p:spPr/>
        <p:txBody>
          <a:bodyPr>
            <a:normAutofit fontScale="62500" lnSpcReduction="20000"/>
          </a:bodyPr>
          <a:lstStyle/>
          <a:p>
            <a:pPr algn="ctr">
              <a:buNone/>
            </a:pPr>
            <a:r>
              <a:rPr lang="en-US" sz="2800" i="1" dirty="0" smtClean="0">
                <a:ea typeface="Times New Roman"/>
              </a:rPr>
              <a:t>“Our mission is to provide a system of services that support achievement of educational goals for a diverse student population.”</a:t>
            </a:r>
          </a:p>
          <a:p>
            <a:endParaRPr lang="en-US" sz="2800" i="1" dirty="0" smtClean="0">
              <a:ea typeface="Times New Roman"/>
            </a:endParaRPr>
          </a:p>
          <a:p>
            <a:pPr>
              <a:buNone/>
            </a:pPr>
            <a:r>
              <a:rPr lang="en-US" sz="2800" i="1" dirty="0" smtClean="0">
                <a:ea typeface="Times New Roman"/>
              </a:rPr>
              <a:t>The values that guide our work:</a:t>
            </a:r>
          </a:p>
          <a:p>
            <a:pPr lvl="1"/>
            <a:r>
              <a:rPr lang="en-US" sz="4100" b="1" i="1" dirty="0" smtClean="0"/>
              <a:t>C</a:t>
            </a:r>
            <a:r>
              <a:rPr lang="en-US" b="1" dirty="0" smtClean="0"/>
              <a:t>ommunicate! </a:t>
            </a:r>
            <a:r>
              <a:rPr lang="en-US" dirty="0" smtClean="0"/>
              <a:t/>
            </a:r>
            <a:br>
              <a:rPr lang="en-US" dirty="0" smtClean="0"/>
            </a:br>
            <a:r>
              <a:rPr lang="en-US" dirty="0" smtClean="0"/>
              <a:t>To convey information in an honest, accurate, timely and direct manner, both internally and externally. </a:t>
            </a:r>
            <a:endParaRPr lang="en-US" sz="2600" dirty="0" smtClean="0"/>
          </a:p>
          <a:p>
            <a:pPr lvl="1"/>
            <a:r>
              <a:rPr lang="en-US" sz="4100" b="1" i="1" dirty="0" smtClean="0"/>
              <a:t>A</a:t>
            </a:r>
            <a:r>
              <a:rPr lang="en-US" b="1" dirty="0" smtClean="0"/>
              <a:t>dvocate!</a:t>
            </a:r>
          </a:p>
          <a:p>
            <a:pPr lvl="1">
              <a:buNone/>
            </a:pPr>
            <a:r>
              <a:rPr lang="en-US" b="1" dirty="0" smtClean="0"/>
              <a:t>	</a:t>
            </a:r>
            <a:r>
              <a:rPr lang="en-US" dirty="0" smtClean="0"/>
              <a:t>To support our students with solutions that are thoughtful and creative, with the goal of improving student success and retention.</a:t>
            </a:r>
          </a:p>
          <a:p>
            <a:pPr lvl="1"/>
            <a:r>
              <a:rPr lang="en-US" sz="4100" b="1" i="1" dirty="0" smtClean="0"/>
              <a:t>R</a:t>
            </a:r>
            <a:r>
              <a:rPr lang="en-US" b="1" dirty="0" smtClean="0"/>
              <a:t>espect! </a:t>
            </a:r>
            <a:r>
              <a:rPr lang="en-US" dirty="0" smtClean="0"/>
              <a:t/>
            </a:r>
            <a:br>
              <a:rPr lang="en-US" dirty="0" smtClean="0"/>
            </a:br>
            <a:r>
              <a:rPr lang="en-US" dirty="0" smtClean="0"/>
              <a:t>To consistently treat everyone in an ethical, respectful, truthful and trustworthy manner. </a:t>
            </a:r>
            <a:endParaRPr lang="en-US" sz="2600" dirty="0" smtClean="0"/>
          </a:p>
          <a:p>
            <a:pPr lvl="1"/>
            <a:r>
              <a:rPr lang="en-US" sz="4100" b="1" i="1" dirty="0" smtClean="0"/>
              <a:t>E</a:t>
            </a:r>
            <a:r>
              <a:rPr lang="en-US" b="1" dirty="0" smtClean="0"/>
              <a:t>mpower!</a:t>
            </a:r>
            <a:r>
              <a:rPr lang="en-US" dirty="0" smtClean="0"/>
              <a:t/>
            </a:r>
            <a:br>
              <a:rPr lang="en-US" dirty="0" smtClean="0"/>
            </a:br>
            <a:r>
              <a:rPr lang="en-US" dirty="0" smtClean="0"/>
              <a:t>To provide an environment for our students that promotes lifelong learning, personal growth, personal accountability and civic responsibility.</a:t>
            </a:r>
          </a:p>
          <a:p>
            <a:pPr lvl="1" algn="r">
              <a:buNone/>
            </a:pPr>
            <a:endParaRPr lang="en-US" sz="1600" i="1" dirty="0" smtClean="0">
              <a:latin typeface="Arial"/>
              <a:ea typeface="Times New Roman"/>
            </a:endParaRPr>
          </a:p>
          <a:p>
            <a:pPr lvl="1" algn="r">
              <a:buNone/>
            </a:pPr>
            <a:endParaRPr lang="en-US" sz="1600" i="1" dirty="0" smtClean="0">
              <a:latin typeface="Arial"/>
              <a:ea typeface="Times New Roman"/>
            </a:endParaRPr>
          </a:p>
          <a:p>
            <a:pPr lvl="1" algn="r">
              <a:buNone/>
            </a:pPr>
            <a:endParaRPr lang="en-US" sz="1600" i="1" dirty="0" smtClean="0">
              <a:latin typeface="Arial"/>
              <a:ea typeface="Times New Roman"/>
            </a:endParaRPr>
          </a:p>
          <a:p>
            <a:pPr lvl="1" algn="r">
              <a:buNone/>
            </a:pPr>
            <a:r>
              <a:rPr lang="en-US" sz="1600" i="1" dirty="0" smtClean="0">
                <a:latin typeface="Arial"/>
                <a:ea typeface="Times New Roman"/>
              </a:rPr>
              <a:t>AL</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“Good” </a:t>
            </a:r>
            <a:r>
              <a:rPr lang="en-US" b="1" dirty="0" err="1" smtClean="0">
                <a:solidFill>
                  <a:schemeClr val="accent3"/>
                </a:solidFill>
              </a:rPr>
              <a:t>vs</a:t>
            </a:r>
            <a:r>
              <a:rPr lang="en-US" b="1" dirty="0" smtClean="0">
                <a:solidFill>
                  <a:schemeClr val="accent3"/>
                </a:solidFill>
              </a:rPr>
              <a:t> “Evil” Exceptional Service</a:t>
            </a:r>
            <a:endParaRPr lang="en-US" b="1" dirty="0">
              <a:solidFill>
                <a:schemeClr val="accent3"/>
              </a:solidFill>
            </a:endParaRPr>
          </a:p>
        </p:txBody>
      </p:sp>
      <p:sp>
        <p:nvSpPr>
          <p:cNvPr id="3" name="Content Placeholder 2"/>
          <p:cNvSpPr>
            <a:spLocks noGrp="1"/>
          </p:cNvSpPr>
          <p:nvPr>
            <p:ph sz="quarter" idx="1"/>
          </p:nvPr>
        </p:nvSpPr>
        <p:spPr/>
        <p:txBody>
          <a:bodyPr>
            <a:normAutofit/>
          </a:bodyPr>
          <a:lstStyle/>
          <a:p>
            <a:pPr>
              <a:buNone/>
            </a:pPr>
            <a:endParaRPr lang="en-US" dirty="0" smtClean="0">
              <a:hlinkClick r:id="rId2"/>
            </a:endParaRPr>
          </a:p>
          <a:p>
            <a:r>
              <a:rPr lang="en-US" dirty="0" smtClean="0">
                <a:hlinkClick r:id="rId2"/>
              </a:rPr>
              <a:t>http://www.youtube.com/watch?v=FUrgOkSFD78&amp;feature=related</a:t>
            </a:r>
            <a:endParaRPr lang="en-US" dirty="0" smtClean="0"/>
          </a:p>
          <a:p>
            <a:endParaRPr lang="en-US" dirty="0" smtClean="0"/>
          </a:p>
          <a:p>
            <a:pPr>
              <a:buNone/>
            </a:pPr>
            <a:endParaRPr lang="en-US" dirty="0" smtClean="0"/>
          </a:p>
          <a:p>
            <a:r>
              <a:rPr lang="en-US" dirty="0" smtClean="0">
                <a:hlinkClick r:id="rId3"/>
              </a:rPr>
              <a:t>http://www.youtube.com/watch?v=lwPdQehYXZA</a:t>
            </a:r>
            <a:endParaRPr lang="en-US" dirty="0" smtClean="0"/>
          </a:p>
          <a:p>
            <a:endParaRPr lang="en-US" dirty="0" smtClean="0"/>
          </a:p>
          <a:p>
            <a:pPr algn="r">
              <a:buNone/>
            </a:pPr>
            <a:r>
              <a:rPr lang="en-US" sz="1000" dirty="0" smtClean="0"/>
              <a:t>MW</a:t>
            </a:r>
            <a:endParaRPr lang="en-US" sz="1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Customer Service and Professionalism</a:t>
            </a:r>
            <a:endParaRPr lang="en-US" b="1" dirty="0">
              <a:solidFill>
                <a:schemeClr val="accent3"/>
              </a:solidFill>
            </a:endParaRPr>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t>Concerns from 12.15.09 Division Assembly:</a:t>
            </a:r>
          </a:p>
          <a:p>
            <a:pPr>
              <a:buNone/>
            </a:pPr>
            <a:endParaRPr lang="en-US" dirty="0" smtClean="0"/>
          </a:p>
          <a:p>
            <a:pPr lvl="1"/>
            <a:r>
              <a:rPr lang="en-US" dirty="0" smtClean="0"/>
              <a:t>Accountability of duties/actions</a:t>
            </a:r>
          </a:p>
          <a:p>
            <a:pPr lvl="1"/>
            <a:r>
              <a:rPr lang="en-US" dirty="0" smtClean="0"/>
              <a:t>Customer service inconsistency</a:t>
            </a:r>
          </a:p>
          <a:p>
            <a:pPr lvl="1"/>
            <a:r>
              <a:rPr lang="en-US" dirty="0" smtClean="0"/>
              <a:t>Remind people why we are here</a:t>
            </a:r>
          </a:p>
          <a:p>
            <a:pPr lvl="1"/>
            <a:r>
              <a:rPr lang="en-US" dirty="0" smtClean="0"/>
              <a:t>Lack of communication between Student Services departments (cooperation-coordination)</a:t>
            </a:r>
          </a:p>
          <a:p>
            <a:pPr lvl="1"/>
            <a:r>
              <a:rPr lang="en-US" dirty="0" smtClean="0"/>
              <a:t>More assemblies that include all departments, classified and certificated personnel</a:t>
            </a:r>
          </a:p>
          <a:p>
            <a:pPr lvl="1"/>
            <a:r>
              <a:rPr lang="en-US" dirty="0" smtClean="0"/>
              <a:t>Privacy/Confidentiality in work place</a:t>
            </a:r>
          </a:p>
          <a:p>
            <a:pPr lvl="1"/>
            <a:endParaRPr lang="en-US" dirty="0" smtClean="0"/>
          </a:p>
          <a:p>
            <a:pPr lvl="1" algn="ctr">
              <a:buNone/>
            </a:pPr>
            <a:r>
              <a:rPr lang="en-US" b="1" dirty="0" smtClean="0"/>
              <a:t>”There are no traffic jams along the extra mile.”</a:t>
            </a:r>
            <a:br>
              <a:rPr lang="en-US" b="1" dirty="0" smtClean="0"/>
            </a:br>
            <a:r>
              <a:rPr lang="en-US" b="1" dirty="0" smtClean="0"/>
              <a:t>- </a:t>
            </a:r>
            <a:r>
              <a:rPr lang="en-US" b="1" i="1" dirty="0" smtClean="0"/>
              <a:t>Roger </a:t>
            </a:r>
            <a:r>
              <a:rPr lang="en-US" b="1" i="1" dirty="0" err="1" smtClean="0"/>
              <a:t>Staubach</a:t>
            </a:r>
            <a:endParaRPr lang="en-US" dirty="0" smtClean="0"/>
          </a:p>
          <a:p>
            <a:pPr algn="r">
              <a:buNone/>
            </a:pPr>
            <a:r>
              <a:rPr lang="en-US" sz="1100" dirty="0" smtClean="0"/>
              <a:t>EG</a:t>
            </a:r>
            <a:endParaRPr lang="en-US" sz="11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0898" name="Rectangle 2"/>
          <p:cNvSpPr>
            <a:spLocks noGrp="1" noChangeArrowheads="1"/>
          </p:cNvSpPr>
          <p:nvPr>
            <p:ph type="title"/>
          </p:nvPr>
        </p:nvSpPr>
        <p:spPr/>
        <p:txBody>
          <a:bodyPr>
            <a:normAutofit/>
          </a:bodyPr>
          <a:lstStyle/>
          <a:p>
            <a:r>
              <a:rPr lang="en-US" sz="2400" b="1" dirty="0" err="1" smtClean="0">
                <a:solidFill>
                  <a:schemeClr val="accent3"/>
                </a:solidFill>
              </a:rPr>
              <a:t>Clarus</a:t>
            </a:r>
            <a:r>
              <a:rPr lang="en-US" sz="2400" b="1" dirty="0" smtClean="0">
                <a:solidFill>
                  <a:schemeClr val="accent3"/>
                </a:solidFill>
              </a:rPr>
              <a:t> Report (Marketing Plan Development) Feb. 2008 </a:t>
            </a:r>
            <a:endParaRPr lang="en-US" sz="2400" b="1" dirty="0">
              <a:solidFill>
                <a:schemeClr val="accent3"/>
              </a:solidFill>
            </a:endParaRPr>
          </a:p>
        </p:txBody>
      </p:sp>
      <p:sp>
        <p:nvSpPr>
          <p:cNvPr id="1360899" name="Rectangle 3"/>
          <p:cNvSpPr>
            <a:spLocks noGrp="1" noChangeArrowheads="1"/>
          </p:cNvSpPr>
          <p:nvPr>
            <p:ph type="body" idx="1"/>
          </p:nvPr>
        </p:nvSpPr>
        <p:spPr/>
        <p:txBody>
          <a:bodyPr>
            <a:normAutofit fontScale="92500" lnSpcReduction="20000"/>
          </a:bodyPr>
          <a:lstStyle/>
          <a:p>
            <a:pPr>
              <a:buNone/>
            </a:pPr>
            <a:endParaRPr lang="en-US" dirty="0" smtClean="0"/>
          </a:p>
          <a:p>
            <a:pPr>
              <a:buNone/>
            </a:pPr>
            <a:r>
              <a:rPr lang="en-US" dirty="0" smtClean="0"/>
              <a:t>Initial </a:t>
            </a:r>
            <a:r>
              <a:rPr lang="en-US" dirty="0"/>
              <a:t>Customer Service Scan </a:t>
            </a:r>
            <a:r>
              <a:rPr lang="en-US" dirty="0" smtClean="0"/>
              <a:t>Results found “Customer Service Issues”:</a:t>
            </a:r>
          </a:p>
          <a:p>
            <a:pPr>
              <a:buNone/>
            </a:pPr>
            <a:endParaRPr lang="en-US" dirty="0"/>
          </a:p>
          <a:p>
            <a:pPr lvl="1"/>
            <a:r>
              <a:rPr lang="en-US" dirty="0"/>
              <a:t>20 Total Requests For </a:t>
            </a:r>
            <a:r>
              <a:rPr lang="en-US" dirty="0" smtClean="0"/>
              <a:t>Information from “Secret Shopper” </a:t>
            </a:r>
            <a:endParaRPr lang="en-US" dirty="0"/>
          </a:p>
          <a:p>
            <a:pPr lvl="2"/>
            <a:r>
              <a:rPr lang="en-US" dirty="0"/>
              <a:t>3 No Opportunity To Leave Message/ Failed E-Mail Delivery</a:t>
            </a:r>
          </a:p>
          <a:p>
            <a:pPr lvl="2"/>
            <a:r>
              <a:rPr lang="en-US" dirty="0"/>
              <a:t>17 Contacts Requested Information</a:t>
            </a:r>
          </a:p>
          <a:p>
            <a:pPr lvl="3"/>
            <a:r>
              <a:rPr lang="en-US" dirty="0"/>
              <a:t>10 Nothing Received To Date</a:t>
            </a:r>
          </a:p>
          <a:p>
            <a:pPr lvl="3"/>
            <a:r>
              <a:rPr lang="en-US" dirty="0"/>
              <a:t>7 Packets Received (May Increase Due To Recent Calls)</a:t>
            </a:r>
          </a:p>
          <a:p>
            <a:pPr lvl="1"/>
            <a:r>
              <a:rPr lang="en-US" dirty="0"/>
              <a:t>35% Response</a:t>
            </a:r>
          </a:p>
          <a:p>
            <a:pPr lvl="2"/>
            <a:endParaRPr lang="en-US" b="1" dirty="0" smtClean="0"/>
          </a:p>
          <a:p>
            <a:pPr lvl="2" algn="ctr">
              <a:buNone/>
            </a:pPr>
            <a:r>
              <a:rPr lang="en-US" b="1" dirty="0" smtClean="0"/>
              <a:t>”Customers don’t expect you to be perfect. They do expect </a:t>
            </a:r>
          </a:p>
          <a:p>
            <a:pPr lvl="2" algn="ctr">
              <a:buNone/>
            </a:pPr>
            <a:r>
              <a:rPr lang="en-US" b="1" dirty="0" smtClean="0"/>
              <a:t>you to fix things when they go wrong.”</a:t>
            </a:r>
            <a:br>
              <a:rPr lang="en-US" b="1" dirty="0" smtClean="0"/>
            </a:br>
            <a:r>
              <a:rPr lang="en-US" b="1" dirty="0" smtClean="0"/>
              <a:t>- </a:t>
            </a:r>
            <a:r>
              <a:rPr lang="en-US" b="1" i="1" dirty="0" smtClean="0"/>
              <a:t>Donald Porter V.P., British Airways </a:t>
            </a:r>
          </a:p>
          <a:p>
            <a:pPr lvl="2" algn="r">
              <a:buNone/>
            </a:pPr>
            <a:r>
              <a:rPr lang="en-US" sz="1200" dirty="0" smtClean="0"/>
              <a:t>RD</a:t>
            </a:r>
            <a:endParaRPr lang="en-US" sz="12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3"/>
                </a:solidFill>
              </a:rPr>
              <a:t>Mission Statement from 4 </a:t>
            </a:r>
            <a:r>
              <a:rPr lang="en-US" sz="3600" b="1" smtClean="0">
                <a:solidFill>
                  <a:schemeClr val="accent3"/>
                </a:solidFill>
              </a:rPr>
              <a:t>CS </a:t>
            </a:r>
            <a:endParaRPr lang="en-US" b="1" dirty="0">
              <a:solidFill>
                <a:schemeClr val="accent3"/>
              </a:solidFill>
            </a:endParaRP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3010694" y="1562100"/>
            <a:ext cx="3086100" cy="2400300"/>
          </a:xfrm>
          <a:prstGeom prst="rect">
            <a:avLst/>
          </a:prstGeom>
          <a:noFill/>
          <a:ln w="9525">
            <a:noFill/>
            <a:miter lim="800000"/>
            <a:headEnd/>
            <a:tailEnd/>
          </a:ln>
          <a:effectLst/>
        </p:spPr>
      </p:pic>
      <p:sp>
        <p:nvSpPr>
          <p:cNvPr id="5" name="Rectangle 4"/>
          <p:cNvSpPr/>
          <p:nvPr/>
        </p:nvSpPr>
        <p:spPr>
          <a:xfrm>
            <a:off x="228600" y="4267200"/>
            <a:ext cx="8686800" cy="1846659"/>
          </a:xfrm>
          <a:prstGeom prst="rect">
            <a:avLst/>
          </a:prstGeom>
        </p:spPr>
        <p:txBody>
          <a:bodyPr wrap="square">
            <a:spAutoFit/>
          </a:bodyPr>
          <a:lstStyle/>
          <a:p>
            <a:r>
              <a:rPr lang="en-US" sz="1600" baseline="0" dirty="0" smtClean="0">
                <a:solidFill>
                  <a:srgbClr val="000000"/>
                </a:solidFill>
              </a:rPr>
              <a:t>The California Community Colleges Classified Senate (4CS), constituted as a voluntary membership body of appropriately recognized shared governance bodies, colleges, and districts which recognizes the value of higher education in the state of California, sees its mission as:</a:t>
            </a:r>
          </a:p>
          <a:p>
            <a:endParaRPr lang="en-US" sz="1600" baseline="0" dirty="0" smtClean="0">
              <a:solidFill>
                <a:srgbClr val="000000"/>
              </a:solidFill>
            </a:endParaRPr>
          </a:p>
          <a:p>
            <a:pPr lvl="1">
              <a:buFont typeface="Arial" pitchFamily="34" charset="0"/>
              <a:buChar char="•"/>
            </a:pPr>
            <a:r>
              <a:rPr lang="en-US" sz="2400" b="1" baseline="0" dirty="0" smtClean="0">
                <a:solidFill>
                  <a:srgbClr val="000000"/>
                </a:solidFill>
              </a:rPr>
              <a:t>Providing quality service to promote student success </a:t>
            </a:r>
          </a:p>
          <a:p>
            <a:pPr lvl="1" algn="r"/>
            <a:r>
              <a:rPr lang="en-US" sz="1000" dirty="0" smtClean="0">
                <a:solidFill>
                  <a:srgbClr val="000000"/>
                </a:solidFill>
              </a:rPr>
              <a:t>RD</a:t>
            </a:r>
            <a:endParaRPr lang="en-US" sz="1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700" b="1" dirty="0" smtClean="0"/>
              <a:t> Guidelines and Criteria of California Community Colleges Classified Employees of the Year</a:t>
            </a:r>
            <a:endParaRPr lang="en-US" sz="2700" b="1" dirty="0"/>
          </a:p>
        </p:txBody>
      </p:sp>
      <p:sp>
        <p:nvSpPr>
          <p:cNvPr id="3" name="Content Placeholder 2"/>
          <p:cNvSpPr>
            <a:spLocks noGrp="1"/>
          </p:cNvSpPr>
          <p:nvPr>
            <p:ph sz="quarter" idx="1"/>
          </p:nvPr>
        </p:nvSpPr>
        <p:spPr>
          <a:xfrm>
            <a:off x="301752" y="1527048"/>
            <a:ext cx="8503920" cy="4721352"/>
          </a:xfrm>
        </p:spPr>
        <p:txBody>
          <a:bodyPr>
            <a:normAutofit fontScale="77500" lnSpcReduction="20000"/>
          </a:bodyPr>
          <a:lstStyle/>
          <a:p>
            <a:endParaRPr lang="en-US" dirty="0" smtClean="0"/>
          </a:p>
          <a:p>
            <a:pPr>
              <a:buNone/>
            </a:pPr>
            <a:r>
              <a:rPr lang="en-US" dirty="0" smtClean="0">
                <a:solidFill>
                  <a:srgbClr val="000000"/>
                </a:solidFill>
              </a:rPr>
              <a:t>The following guidelines are to be used in making the selection of nominees and finalists. </a:t>
            </a:r>
          </a:p>
          <a:p>
            <a:pPr>
              <a:buNone/>
            </a:pPr>
            <a:r>
              <a:rPr lang="en-US" dirty="0" smtClean="0">
                <a:solidFill>
                  <a:srgbClr val="000000"/>
                </a:solidFill>
              </a:rPr>
              <a:t>1. The nominee should be committed to the fundamental principles of the California Community College mission as well as the mission of the local college district.</a:t>
            </a:r>
          </a:p>
          <a:p>
            <a:pPr>
              <a:buNone/>
            </a:pPr>
            <a:endParaRPr lang="en-US" dirty="0" smtClean="0">
              <a:solidFill>
                <a:srgbClr val="000000"/>
              </a:solidFill>
            </a:endParaRPr>
          </a:p>
          <a:p>
            <a:pPr>
              <a:buNone/>
            </a:pPr>
            <a:r>
              <a:rPr lang="en-US" dirty="0" smtClean="0">
                <a:solidFill>
                  <a:srgbClr val="000000"/>
                </a:solidFill>
              </a:rPr>
              <a:t>2</a:t>
            </a:r>
            <a:r>
              <a:rPr lang="en-US" b="1" dirty="0" smtClean="0">
                <a:solidFill>
                  <a:srgbClr val="000000"/>
                </a:solidFill>
              </a:rPr>
              <a:t>. The nominee should be committed to high standards of job performance and exemplify professionalism.  </a:t>
            </a:r>
          </a:p>
          <a:p>
            <a:pPr lvl="1"/>
            <a:r>
              <a:rPr lang="en-US" dirty="0" smtClean="0">
                <a:solidFill>
                  <a:srgbClr val="000000"/>
                </a:solidFill>
              </a:rPr>
              <a:t>Motivated and interested in the job </a:t>
            </a:r>
          </a:p>
          <a:p>
            <a:pPr lvl="1"/>
            <a:r>
              <a:rPr lang="en-US" dirty="0" smtClean="0">
                <a:solidFill>
                  <a:srgbClr val="000000"/>
                </a:solidFill>
              </a:rPr>
              <a:t>Demonstrates high skills, competence, and knowledge on the job </a:t>
            </a:r>
          </a:p>
          <a:p>
            <a:pPr lvl="1"/>
            <a:r>
              <a:rPr lang="en-US" dirty="0" smtClean="0">
                <a:solidFill>
                  <a:srgbClr val="000000"/>
                </a:solidFill>
              </a:rPr>
              <a:t>Plays a leadership role in employee/management collaboration </a:t>
            </a:r>
          </a:p>
          <a:p>
            <a:pPr lvl="1"/>
            <a:r>
              <a:rPr lang="en-US" dirty="0" smtClean="0">
                <a:solidFill>
                  <a:srgbClr val="000000"/>
                </a:solidFill>
              </a:rPr>
              <a:t>Promotes collaboration within the work environment </a:t>
            </a:r>
          </a:p>
          <a:p>
            <a:pPr lvl="1"/>
            <a:r>
              <a:rPr lang="en-US" dirty="0" smtClean="0">
                <a:solidFill>
                  <a:srgbClr val="000000"/>
                </a:solidFill>
              </a:rPr>
              <a:t>Is committed to high standards of performance </a:t>
            </a:r>
          </a:p>
          <a:p>
            <a:pPr lvl="1"/>
            <a:r>
              <a:rPr lang="en-US" dirty="0" smtClean="0">
                <a:solidFill>
                  <a:srgbClr val="000000"/>
                </a:solidFill>
              </a:rPr>
              <a:t>Exemplifies professionalism at all times </a:t>
            </a:r>
          </a:p>
          <a:p>
            <a:pPr lvl="1"/>
            <a:r>
              <a:rPr lang="en-US" dirty="0" smtClean="0">
                <a:solidFill>
                  <a:srgbClr val="000000"/>
                </a:solidFill>
              </a:rPr>
              <a:t>Steps up to cooperatively work through problems </a:t>
            </a:r>
          </a:p>
          <a:p>
            <a:pPr lvl="1" algn="r">
              <a:buNone/>
            </a:pPr>
            <a:r>
              <a:rPr lang="en-US" sz="1400" dirty="0" smtClean="0">
                <a:solidFill>
                  <a:srgbClr val="000000"/>
                </a:solidFill>
              </a:rPr>
              <a:t>AR</a:t>
            </a:r>
          </a:p>
          <a:p>
            <a:pPr>
              <a:buNone/>
            </a:pPr>
            <a:endParaRPr lang="en-US" dirty="0" smtClean="0">
              <a:solidFill>
                <a:srgbClr val="000000"/>
              </a:solidFill>
              <a:latin typeface="Arial"/>
            </a:endParaRPr>
          </a:p>
          <a:p>
            <a:endParaRPr lang="en-US" dirty="0" smtClean="0">
              <a:solidFill>
                <a:srgbClr val="000000"/>
              </a:solidFill>
              <a:latin typeface="Arial"/>
            </a:endParaRPr>
          </a:p>
          <a:p>
            <a:endParaRPr lang="en-US" dirty="0" smtClean="0">
              <a:solidFill>
                <a:srgbClr val="000000"/>
              </a:solidFill>
              <a:latin typeface="Arial"/>
            </a:endParaRPr>
          </a:p>
          <a:p>
            <a:pPr>
              <a:buNone/>
            </a:pPr>
            <a:endParaRPr lang="en-US" dirty="0" smtClean="0">
              <a:solidFill>
                <a:srgbClr val="000000"/>
              </a:solidFill>
              <a:latin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Customer Service Isn’t “Rocket Science”</a:t>
            </a:r>
            <a:endParaRPr lang="en-US" b="1" dirty="0"/>
          </a:p>
        </p:txBody>
      </p:sp>
      <p:sp>
        <p:nvSpPr>
          <p:cNvPr id="3" name="Content Placeholder 2"/>
          <p:cNvSpPr>
            <a:spLocks noGrp="1"/>
          </p:cNvSpPr>
          <p:nvPr>
            <p:ph sz="quarter" idx="1"/>
          </p:nvPr>
        </p:nvSpPr>
        <p:spPr/>
        <p:txBody>
          <a:bodyPr>
            <a:normAutofit fontScale="85000" lnSpcReduction="20000"/>
          </a:bodyPr>
          <a:lstStyle/>
          <a:p>
            <a:r>
              <a:rPr lang="en-US" sz="2200" dirty="0" smtClean="0"/>
              <a:t>Revco/CVS Drug Stores instituted a customer service improvement program based on the slogan, </a:t>
            </a:r>
            <a:r>
              <a:rPr lang="en-US" sz="2200" u="sng" dirty="0" smtClean="0"/>
              <a:t>"Every customer, every time." </a:t>
            </a:r>
            <a:r>
              <a:rPr lang="en-US" sz="2200" dirty="0" smtClean="0"/>
              <a:t>In order to make this slogan come to life, they asked themselves, "What do we want to happen to every customer every time in order to promote good customer service?"</a:t>
            </a:r>
          </a:p>
          <a:p>
            <a:r>
              <a:rPr lang="en-US" sz="2200" dirty="0" smtClean="0"/>
              <a:t>The whole process was distilled down to three behaviors that Revco thought everyone could deliver:</a:t>
            </a:r>
          </a:p>
          <a:p>
            <a:endParaRPr lang="en-US" sz="2200" dirty="0" smtClean="0"/>
          </a:p>
          <a:p>
            <a:pPr lvl="1">
              <a:buFont typeface="+mj-lt"/>
              <a:buAutoNum type="arabicPeriod"/>
            </a:pPr>
            <a:r>
              <a:rPr lang="en-US" b="1" dirty="0" smtClean="0"/>
              <a:t>Greet customers every time they enter the store.</a:t>
            </a:r>
          </a:p>
          <a:p>
            <a:pPr lvl="1">
              <a:buFont typeface="+mj-lt"/>
              <a:buAutoNum type="arabicPeriod"/>
            </a:pPr>
            <a:r>
              <a:rPr lang="en-US" b="1" dirty="0" smtClean="0"/>
              <a:t>Every time a salesperson sees a customer searching for a product, the employee asks the customers if they need assistance.</a:t>
            </a:r>
          </a:p>
          <a:p>
            <a:pPr lvl="1">
              <a:buFont typeface="+mj-lt"/>
              <a:buAutoNum type="arabicPeriod"/>
            </a:pPr>
            <a:r>
              <a:rPr lang="en-US" b="1" dirty="0" smtClean="0"/>
              <a:t>Make eye contact with customers every time you speak to them. </a:t>
            </a:r>
          </a:p>
          <a:p>
            <a:pPr lvl="1" algn="ctr">
              <a:buNone/>
            </a:pPr>
            <a:endParaRPr lang="en-US" b="1" i="1" dirty="0" smtClean="0"/>
          </a:p>
          <a:p>
            <a:pPr lvl="1" algn="ctr">
              <a:buNone/>
            </a:pPr>
            <a:r>
              <a:rPr lang="en-US" b="1" i="1" dirty="0" smtClean="0"/>
              <a:t>“Do what you do so well that they will</a:t>
            </a:r>
            <a:br>
              <a:rPr lang="en-US" b="1" i="1" dirty="0" smtClean="0"/>
            </a:br>
            <a:r>
              <a:rPr lang="en-US" b="1" i="1" dirty="0" smtClean="0"/>
              <a:t>want to see it again and bring their friends.”</a:t>
            </a:r>
            <a:r>
              <a:rPr lang="en-US" b="1" dirty="0" smtClean="0"/>
              <a:t/>
            </a:r>
            <a:br>
              <a:rPr lang="en-US" b="1" dirty="0" smtClean="0"/>
            </a:br>
            <a:r>
              <a:rPr lang="en-US" b="1" dirty="0" smtClean="0"/>
              <a:t>WALT DISNEY</a:t>
            </a:r>
          </a:p>
          <a:p>
            <a:pPr lvl="1" algn="r">
              <a:buNone/>
            </a:pPr>
            <a:r>
              <a:rPr lang="en-US" sz="1200" dirty="0" smtClean="0"/>
              <a:t>MW</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Customer Service Isn’t “Rocket Science”</a:t>
            </a:r>
            <a:endParaRPr lang="en-US" dirty="0"/>
          </a:p>
        </p:txBody>
      </p:sp>
      <p:sp>
        <p:nvSpPr>
          <p:cNvPr id="3" name="Content Placeholder 2"/>
          <p:cNvSpPr>
            <a:spLocks noGrp="1"/>
          </p:cNvSpPr>
          <p:nvPr>
            <p:ph sz="quarter" idx="1"/>
          </p:nvPr>
        </p:nvSpPr>
        <p:spPr>
          <a:xfrm>
            <a:off x="301752" y="1066800"/>
            <a:ext cx="8503920" cy="5032248"/>
          </a:xfrm>
        </p:spPr>
        <p:txBody>
          <a:bodyPr>
            <a:normAutofit fontScale="62500" lnSpcReduction="20000"/>
          </a:bodyPr>
          <a:lstStyle/>
          <a:p>
            <a:endParaRPr lang="en-US" dirty="0" smtClean="0"/>
          </a:p>
          <a:p>
            <a:endParaRPr lang="en-US" dirty="0" smtClean="0"/>
          </a:p>
          <a:p>
            <a:r>
              <a:rPr lang="en-US" dirty="0" smtClean="0"/>
              <a:t>Next, Revco/CVS set about measuring how well the standards were being implemented. They sent paid </a:t>
            </a:r>
            <a:r>
              <a:rPr lang="en-US" b="1" dirty="0" smtClean="0"/>
              <a:t>"mystery shoppers" </a:t>
            </a:r>
            <a:r>
              <a:rPr lang="en-US" dirty="0" smtClean="0"/>
              <a:t>into the stores to check for the use of the three behaviors. The shoppers reported compliance about 90% of the time.</a:t>
            </a:r>
          </a:p>
          <a:p>
            <a:pPr>
              <a:buNone/>
            </a:pPr>
            <a:endParaRPr lang="en-US" dirty="0" smtClean="0"/>
          </a:p>
          <a:p>
            <a:r>
              <a:rPr lang="en-US" smtClean="0"/>
              <a:t>Revco/CVS </a:t>
            </a:r>
            <a:r>
              <a:rPr lang="en-US" dirty="0" smtClean="0"/>
              <a:t>also measured whether the number of complaints to their customer service representatives rose or fell, and found that they were falling, while a number of comments from satisfied customers went up. From these measurements, the program was deemed a success.</a:t>
            </a:r>
          </a:p>
          <a:p>
            <a:pPr>
              <a:buNone/>
            </a:pPr>
            <a:endParaRPr lang="en-US" dirty="0" smtClean="0"/>
          </a:p>
          <a:p>
            <a:r>
              <a:rPr lang="en-US" u="sng" dirty="0" smtClean="0"/>
              <a:t>"Every customer, every time" </a:t>
            </a:r>
            <a:r>
              <a:rPr lang="en-US" dirty="0" smtClean="0"/>
              <a:t>became more than a slogan; it became a way of doing business because the service standards were specifically stated and then measured on a regular basis. Each store manager was responsible for reinforcing the specific service standards in his or her employees.</a:t>
            </a:r>
          </a:p>
          <a:p>
            <a:endParaRPr lang="en-US" dirty="0" smtClean="0"/>
          </a:p>
          <a:p>
            <a:pPr algn="ctr">
              <a:buNone/>
            </a:pPr>
            <a:endParaRPr lang="en-US" i="1" dirty="0" smtClean="0"/>
          </a:p>
          <a:p>
            <a:pPr algn="ctr">
              <a:buNone/>
            </a:pPr>
            <a:r>
              <a:rPr lang="en-US" sz="3200" b="1" i="1" dirty="0" smtClean="0"/>
              <a:t>“Customer service is not a department, it's an attitude! “</a:t>
            </a:r>
          </a:p>
          <a:p>
            <a:pPr algn="ctr">
              <a:buNone/>
            </a:pPr>
            <a:r>
              <a:rPr lang="en-US" sz="3200" b="1" i="1" dirty="0" smtClean="0"/>
              <a:t> </a:t>
            </a:r>
            <a:r>
              <a:rPr lang="en-US" sz="3200" b="1" dirty="0" smtClean="0"/>
              <a:t>UNKNOWN</a:t>
            </a:r>
          </a:p>
          <a:p>
            <a:pPr algn="r">
              <a:buNone/>
            </a:pPr>
            <a:r>
              <a:rPr lang="en-US" sz="1800" dirty="0" smtClean="0"/>
              <a:t>MW</a:t>
            </a:r>
            <a:endParaRPr lang="en-US"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sz="2800" b="1" dirty="0" smtClean="0"/>
              <a:t>2009-2010 STUDENT SERVICES </a:t>
            </a:r>
            <a:br>
              <a:rPr lang="en-US" sz="2800" b="1" dirty="0" smtClean="0"/>
            </a:br>
            <a:r>
              <a:rPr lang="en-US" sz="2800" b="1" dirty="0" smtClean="0"/>
              <a:t>SATISFACTION SURVEY RESULTS (E.G.)</a:t>
            </a:r>
            <a:endParaRPr lang="en-US" sz="2800" b="1" dirty="0"/>
          </a:p>
        </p:txBody>
      </p:sp>
      <p:sp>
        <p:nvSpPr>
          <p:cNvPr id="3" name="Content Placeholder 2"/>
          <p:cNvSpPr>
            <a:spLocks noGrp="1"/>
          </p:cNvSpPr>
          <p:nvPr>
            <p:ph sz="quarter" idx="1"/>
          </p:nvPr>
        </p:nvSpPr>
        <p:spPr/>
        <p:txBody>
          <a:bodyPr>
            <a:normAutofit fontScale="70000" lnSpcReduction="20000"/>
          </a:bodyPr>
          <a:lstStyle/>
          <a:p>
            <a:endParaRPr lang="en-US" dirty="0"/>
          </a:p>
          <a:p>
            <a:endParaRPr lang="en-US" dirty="0" smtClean="0"/>
          </a:p>
          <a:p>
            <a:r>
              <a:rPr lang="en-US" dirty="0" smtClean="0"/>
              <a:t>98 % of students responded positively when asked if Student Services personnel were courteous and helpful.</a:t>
            </a:r>
          </a:p>
          <a:p>
            <a:pPr>
              <a:buNone/>
            </a:pPr>
            <a:endParaRPr lang="en-US" dirty="0" smtClean="0"/>
          </a:p>
          <a:p>
            <a:r>
              <a:rPr lang="en-US" dirty="0" smtClean="0"/>
              <a:t>98% of students responded positively when asked if information was clearly explained by Student Services staff.</a:t>
            </a:r>
          </a:p>
          <a:p>
            <a:pPr>
              <a:buNone/>
            </a:pPr>
            <a:endParaRPr lang="en-US" dirty="0" smtClean="0"/>
          </a:p>
          <a:p>
            <a:r>
              <a:rPr lang="en-US" dirty="0" smtClean="0"/>
              <a:t>97% of students said that they would refer others to our services.</a:t>
            </a:r>
          </a:p>
          <a:p>
            <a:pPr>
              <a:buNone/>
            </a:pPr>
            <a:endParaRPr lang="en-US" dirty="0" smtClean="0"/>
          </a:p>
          <a:p>
            <a:r>
              <a:rPr lang="en-US" dirty="0" smtClean="0"/>
              <a:t>100% of responses regarding Health/Psychological Services </a:t>
            </a:r>
            <a:r>
              <a:rPr lang="en-US" smtClean="0"/>
              <a:t>were positive.</a:t>
            </a:r>
            <a:endParaRPr lang="en-US" dirty="0" smtClean="0"/>
          </a:p>
          <a:p>
            <a:pPr>
              <a:buNone/>
            </a:pPr>
            <a:endParaRPr lang="en-US" dirty="0" smtClean="0"/>
          </a:p>
          <a:p>
            <a:endParaRPr lang="en-US" dirty="0" smtClean="0"/>
          </a:p>
          <a:p>
            <a:endParaRPr lang="en-US" dirty="0" smtClean="0"/>
          </a:p>
          <a:p>
            <a:pPr algn="r">
              <a:buNone/>
            </a:pPr>
            <a:r>
              <a:rPr lang="en-US" sz="1000" dirty="0" smtClean="0"/>
              <a:t>EG</a:t>
            </a:r>
            <a:endParaRPr lang="en-US" sz="1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fontScale="90000"/>
          </a:bodyPr>
          <a:lstStyle/>
          <a:p>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Reedley College Student Services</a:t>
            </a:r>
            <a:r>
              <a:rPr lang="en-US" b="1" dirty="0" smtClean="0"/>
              <a:t/>
            </a:r>
            <a:br>
              <a:rPr lang="en-US" b="1" dirty="0" smtClean="0"/>
            </a:br>
            <a:r>
              <a:rPr lang="en-US" sz="4000" b="1" dirty="0" smtClean="0">
                <a:latin typeface="Forte" pitchFamily="66" charset="0"/>
              </a:rPr>
              <a:t>“</a:t>
            </a:r>
            <a:r>
              <a:rPr lang="en-US" sz="4000" b="1" i="1" dirty="0" smtClean="0">
                <a:latin typeface="Forte" pitchFamily="66" charset="0"/>
              </a:rPr>
              <a:t>We CARE”</a:t>
            </a:r>
            <a:endParaRPr lang="en-US" sz="4000" b="1" i="1" dirty="0">
              <a:latin typeface="Forte" pitchFamily="66" charset="0"/>
            </a:endParaRPr>
          </a:p>
        </p:txBody>
      </p:sp>
      <p:sp>
        <p:nvSpPr>
          <p:cNvPr id="3" name="Content Placeholder 2"/>
          <p:cNvSpPr>
            <a:spLocks noGrp="1"/>
          </p:cNvSpPr>
          <p:nvPr>
            <p:ph sz="quarter" idx="1"/>
          </p:nvPr>
        </p:nvSpPr>
        <p:spPr>
          <a:xfrm>
            <a:off x="301752" y="1527048"/>
            <a:ext cx="8503920" cy="5330952"/>
          </a:xfrm>
        </p:spPr>
        <p:txBody>
          <a:bodyPr>
            <a:normAutofit fontScale="62500" lnSpcReduction="20000"/>
          </a:bodyPr>
          <a:lstStyle/>
          <a:p>
            <a:pPr algn="ctr">
              <a:buNone/>
            </a:pPr>
            <a:r>
              <a:rPr lang="en-US" sz="2800" i="1" dirty="0" smtClean="0">
                <a:ea typeface="Times New Roman"/>
              </a:rPr>
              <a:t>“Our mission is to provide a system of services that support achievement of educational goals for a diverse student population.”</a:t>
            </a:r>
          </a:p>
          <a:p>
            <a:endParaRPr lang="en-US" sz="2800" i="1" dirty="0" smtClean="0">
              <a:ea typeface="Times New Roman"/>
            </a:endParaRPr>
          </a:p>
          <a:p>
            <a:pPr>
              <a:buNone/>
            </a:pPr>
            <a:r>
              <a:rPr lang="en-US" sz="2800" i="1" dirty="0" smtClean="0">
                <a:ea typeface="Times New Roman"/>
              </a:rPr>
              <a:t>The values that guide our work:</a:t>
            </a:r>
          </a:p>
          <a:p>
            <a:pPr lvl="1"/>
            <a:r>
              <a:rPr lang="en-US" sz="2900" b="1" i="1" dirty="0" smtClean="0"/>
              <a:t>C</a:t>
            </a:r>
            <a:r>
              <a:rPr lang="en-US" sz="2900" b="1" dirty="0" smtClean="0"/>
              <a:t>ommunicate! </a:t>
            </a:r>
            <a:r>
              <a:rPr lang="en-US" sz="2900" dirty="0" smtClean="0"/>
              <a:t/>
            </a:r>
            <a:br>
              <a:rPr lang="en-US" sz="2900" dirty="0" smtClean="0"/>
            </a:br>
            <a:r>
              <a:rPr lang="en-US" sz="2900" dirty="0" smtClean="0"/>
              <a:t>To convey information in an honest, accurate, timely and direct manner, both internally and externally. </a:t>
            </a:r>
          </a:p>
          <a:p>
            <a:pPr lvl="1"/>
            <a:r>
              <a:rPr lang="en-US" sz="2900" b="1" i="1" dirty="0" smtClean="0"/>
              <a:t>A</a:t>
            </a:r>
            <a:r>
              <a:rPr lang="en-US" sz="2900" b="1" dirty="0" smtClean="0"/>
              <a:t>dvocate!</a:t>
            </a:r>
          </a:p>
          <a:p>
            <a:pPr lvl="1">
              <a:buNone/>
            </a:pPr>
            <a:r>
              <a:rPr lang="en-US" sz="2900" b="1" dirty="0" smtClean="0"/>
              <a:t>	</a:t>
            </a:r>
            <a:r>
              <a:rPr lang="en-US" sz="2900" dirty="0" smtClean="0"/>
              <a:t>To support our students with solutions that are thoughtful and creative, with the goal of improving student success and retention.</a:t>
            </a:r>
          </a:p>
          <a:p>
            <a:pPr lvl="1"/>
            <a:r>
              <a:rPr lang="en-US" sz="2900" b="1" i="1" dirty="0" smtClean="0"/>
              <a:t>R</a:t>
            </a:r>
            <a:r>
              <a:rPr lang="en-US" sz="2900" b="1" dirty="0" smtClean="0"/>
              <a:t>espect! </a:t>
            </a:r>
            <a:r>
              <a:rPr lang="en-US" sz="2900" dirty="0" smtClean="0"/>
              <a:t/>
            </a:r>
            <a:br>
              <a:rPr lang="en-US" sz="2900" dirty="0" smtClean="0"/>
            </a:br>
            <a:r>
              <a:rPr lang="en-US" sz="2900" dirty="0" smtClean="0"/>
              <a:t>To consistently treat everyone in an ethical, respectful, truthful and trustworthy manner. </a:t>
            </a:r>
          </a:p>
          <a:p>
            <a:pPr lvl="1"/>
            <a:r>
              <a:rPr lang="en-US" sz="2900" b="1" i="1" dirty="0" smtClean="0"/>
              <a:t>E</a:t>
            </a:r>
            <a:r>
              <a:rPr lang="en-US" sz="2900" b="1" dirty="0" smtClean="0"/>
              <a:t>mpower!</a:t>
            </a:r>
            <a:r>
              <a:rPr lang="en-US" sz="2900" dirty="0" smtClean="0"/>
              <a:t/>
            </a:r>
            <a:br>
              <a:rPr lang="en-US" sz="2900" dirty="0" smtClean="0"/>
            </a:br>
            <a:r>
              <a:rPr lang="en-US" sz="2900" dirty="0" smtClean="0"/>
              <a:t>To provide an environment for our students that promotes lifelong learning, personal growth, personal accountability and civic responsibility.</a:t>
            </a:r>
          </a:p>
          <a:p>
            <a:pPr lvl="1" algn="r">
              <a:buNone/>
            </a:pPr>
            <a:endParaRPr lang="en-US" sz="2900" i="1" dirty="0" smtClean="0">
              <a:latin typeface="Arial"/>
              <a:ea typeface="Times New Roman"/>
            </a:endParaRPr>
          </a:p>
          <a:p>
            <a:pPr lvl="1" algn="r">
              <a:buNone/>
            </a:pPr>
            <a:endParaRPr lang="en-US" sz="2900" i="1" dirty="0" smtClean="0">
              <a:latin typeface="Arial"/>
              <a:ea typeface="Times New Roman"/>
            </a:endParaRPr>
          </a:p>
          <a:p>
            <a:pPr lvl="1" algn="r">
              <a:buNone/>
            </a:pPr>
            <a:endParaRPr lang="en-US" sz="1600" i="1" dirty="0" smtClean="0">
              <a:latin typeface="Arial"/>
              <a:ea typeface="Times New Roman"/>
            </a:endParaRPr>
          </a:p>
          <a:p>
            <a:pPr lvl="1" algn="r">
              <a:buNone/>
            </a:pPr>
            <a:r>
              <a:rPr lang="en-US" sz="1600" i="1" dirty="0" smtClean="0">
                <a:latin typeface="Arial"/>
                <a:ea typeface="Times New Roman"/>
              </a:rPr>
              <a:t>AL</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Introductions</a:t>
            </a:r>
            <a:endParaRPr lang="en-US" b="1" dirty="0"/>
          </a:p>
        </p:txBody>
      </p:sp>
      <p:sp>
        <p:nvSpPr>
          <p:cNvPr id="3" name="Content Placeholder 2"/>
          <p:cNvSpPr>
            <a:spLocks noGrp="1"/>
          </p:cNvSpPr>
          <p:nvPr>
            <p:ph sz="quarter" idx="1"/>
          </p:nvPr>
        </p:nvSpPr>
        <p:spPr/>
        <p:txBody>
          <a:bodyPr/>
          <a:lstStyle/>
          <a:p>
            <a:pPr>
              <a:buNone/>
            </a:pPr>
            <a:r>
              <a:rPr lang="en-US" dirty="0" smtClean="0"/>
              <a:t>Facilitators</a:t>
            </a:r>
          </a:p>
          <a:p>
            <a:r>
              <a:rPr lang="en-US" dirty="0" smtClean="0"/>
              <a:t>Renee Dauer</a:t>
            </a:r>
          </a:p>
          <a:p>
            <a:r>
              <a:rPr lang="en-US" dirty="0" smtClean="0"/>
              <a:t>Emilie Gerety</a:t>
            </a:r>
          </a:p>
          <a:p>
            <a:r>
              <a:rPr lang="en-US" dirty="0" smtClean="0"/>
              <a:t>Ana Ramirez</a:t>
            </a:r>
          </a:p>
          <a:p>
            <a:r>
              <a:rPr lang="en-US" dirty="0" smtClean="0"/>
              <a:t>Adelfa Lorenzano</a:t>
            </a:r>
          </a:p>
          <a:p>
            <a:r>
              <a:rPr lang="en-US" dirty="0" smtClean="0"/>
              <a:t>All</a:t>
            </a:r>
          </a:p>
          <a:p>
            <a:endParaRPr lang="en-US" dirty="0" smtClean="0"/>
          </a:p>
          <a:p>
            <a:endParaRPr lang="en-US" dirty="0" smtClean="0"/>
          </a:p>
          <a:p>
            <a:pPr algn="r">
              <a:buNone/>
            </a:pPr>
            <a:r>
              <a:rPr lang="en-US" sz="1000" dirty="0" smtClean="0"/>
              <a:t>MW</a:t>
            </a:r>
            <a:endParaRPr lang="en-US"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WE SHOW “</a:t>
            </a:r>
            <a:r>
              <a:rPr lang="en-US" b="1" dirty="0" smtClean="0">
                <a:latin typeface="Forte" pitchFamily="66" charset="0"/>
              </a:rPr>
              <a:t>WE CARE</a:t>
            </a:r>
            <a:r>
              <a:rPr lang="en-US" b="1" dirty="0" smtClean="0"/>
              <a:t>”?</a:t>
            </a:r>
            <a:endParaRPr lang="en-US" dirty="0"/>
          </a:p>
        </p:txBody>
      </p:sp>
      <p:sp>
        <p:nvSpPr>
          <p:cNvPr id="3" name="Content Placeholder 2"/>
          <p:cNvSpPr>
            <a:spLocks noGrp="1"/>
          </p:cNvSpPr>
          <p:nvPr>
            <p:ph sz="quarter" idx="1"/>
          </p:nvPr>
        </p:nvSpPr>
        <p:spPr/>
        <p:txBody>
          <a:bodyPr/>
          <a:lstStyle/>
          <a:p>
            <a:pPr>
              <a:buNone/>
            </a:pPr>
            <a:r>
              <a:rPr lang="en-US" sz="2400" dirty="0" smtClean="0"/>
              <a:t>"What do we want to happen to </a:t>
            </a:r>
            <a:r>
              <a:rPr lang="en-US" sz="2400" u="sng" dirty="0" smtClean="0"/>
              <a:t>every customer every time </a:t>
            </a:r>
            <a:r>
              <a:rPr lang="en-US" sz="2400" dirty="0" smtClean="0"/>
              <a:t>in order to promote good customer service?“</a:t>
            </a:r>
          </a:p>
          <a:p>
            <a:pPr>
              <a:buNone/>
            </a:pPr>
            <a:endParaRPr lang="en-US" sz="2400" dirty="0" smtClean="0"/>
          </a:p>
          <a:p>
            <a:pPr>
              <a:buNone/>
            </a:pPr>
            <a:endParaRPr lang="en-US" dirty="0" smtClean="0"/>
          </a:p>
          <a:p>
            <a:endParaRPr lang="en-US" dirty="0"/>
          </a:p>
        </p:txBody>
      </p:sp>
      <p:sp>
        <p:nvSpPr>
          <p:cNvPr id="4" name="Rectangle 3"/>
          <p:cNvSpPr/>
          <p:nvPr/>
        </p:nvSpPr>
        <p:spPr>
          <a:xfrm>
            <a:off x="304800" y="2210812"/>
            <a:ext cx="8458200" cy="3939540"/>
          </a:xfrm>
          <a:prstGeom prst="rect">
            <a:avLst/>
          </a:prstGeom>
        </p:spPr>
        <p:txBody>
          <a:bodyPr wrap="square">
            <a:spAutoFit/>
          </a:bodyPr>
          <a:lstStyle/>
          <a:p>
            <a:pPr marL="731520" lvl="1" indent="-457200">
              <a:buFont typeface="+mj-lt"/>
              <a:buAutoNum type="arabicPeriod"/>
            </a:pPr>
            <a:endParaRPr lang="en-US" sz="2400" dirty="0" smtClean="0"/>
          </a:p>
          <a:p>
            <a:pPr marL="731520" lvl="1" indent="-457200">
              <a:buFont typeface="+mj-lt"/>
              <a:buAutoNum type="arabicPeriod"/>
            </a:pPr>
            <a:r>
              <a:rPr lang="en-US" sz="2400" dirty="0" smtClean="0"/>
              <a:t>Before Contact with Students and Staff</a:t>
            </a:r>
          </a:p>
          <a:p>
            <a:pPr marL="731520" lvl="1" indent="-457200"/>
            <a:endParaRPr lang="en-US" sz="2400" dirty="0" smtClean="0"/>
          </a:p>
          <a:p>
            <a:pPr marL="731520" lvl="1" indent="-457200">
              <a:buAutoNum type="arabicPeriod" startAt="2"/>
            </a:pPr>
            <a:r>
              <a:rPr lang="en-US" sz="2400" dirty="0" smtClean="0"/>
              <a:t>First Contact/Phone Contact with Students and Staff</a:t>
            </a:r>
          </a:p>
          <a:p>
            <a:pPr marL="731520" lvl="1" indent="-457200"/>
            <a:endParaRPr lang="en-US" sz="2400" dirty="0" smtClean="0"/>
          </a:p>
          <a:p>
            <a:pPr marL="731520" lvl="1" indent="-457200">
              <a:buAutoNum type="arabicPeriod" startAt="3"/>
            </a:pPr>
            <a:r>
              <a:rPr lang="en-US" sz="2400" dirty="0" smtClean="0"/>
              <a:t>Dealing with the “Customer” – Students and Staff</a:t>
            </a:r>
          </a:p>
          <a:p>
            <a:pPr marL="731520" lvl="1" indent="-457200"/>
            <a:endParaRPr lang="en-US" sz="2400" dirty="0" smtClean="0"/>
          </a:p>
          <a:p>
            <a:pPr marL="731520" lvl="1" indent="-457200">
              <a:buAutoNum type="arabicPeriod" startAt="4"/>
            </a:pPr>
            <a:r>
              <a:rPr lang="en-US" sz="2400" dirty="0" smtClean="0"/>
              <a:t>Follow Up with the “Customer” – Students and Staff</a:t>
            </a:r>
          </a:p>
          <a:p>
            <a:pPr marL="731520" lvl="1" indent="-457200">
              <a:buAutoNum type="arabicPeriod" startAt="4"/>
            </a:pPr>
            <a:endParaRPr lang="en-US" sz="2400" dirty="0" smtClean="0"/>
          </a:p>
          <a:p>
            <a:pPr marL="731520" lvl="1" indent="-457200" algn="r"/>
            <a:r>
              <a:rPr lang="en-US" sz="1000" dirty="0" smtClean="0"/>
              <a:t>MW</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latin typeface="Tahoma"/>
                <a:ea typeface="Times New Roman"/>
                <a:cs typeface="Times New Roman"/>
              </a:rPr>
              <a:t/>
            </a:r>
            <a:br>
              <a:rPr lang="en-US" dirty="0" smtClean="0">
                <a:latin typeface="Tahoma"/>
                <a:ea typeface="Times New Roman"/>
                <a:cs typeface="Times New Roman"/>
              </a:rPr>
            </a:br>
            <a:r>
              <a:rPr lang="en-US" dirty="0" smtClean="0">
                <a:latin typeface="Tahoma"/>
                <a:ea typeface="Times New Roman"/>
                <a:cs typeface="Times New Roman"/>
              </a:rPr>
              <a:t>Here are the dates/times of the customer service webinars to be held in LRC 104</a:t>
            </a:r>
            <a:endParaRPr lang="en-US" dirty="0"/>
          </a:p>
        </p:txBody>
      </p:sp>
      <p:sp>
        <p:nvSpPr>
          <p:cNvPr id="3" name="Content Placeholder 2"/>
          <p:cNvSpPr>
            <a:spLocks noGrp="1"/>
          </p:cNvSpPr>
          <p:nvPr>
            <p:ph sz="quarter" idx="1"/>
          </p:nvPr>
        </p:nvSpPr>
        <p:spPr/>
        <p:txBody>
          <a:bodyPr>
            <a:normAutofit fontScale="92500" lnSpcReduction="10000"/>
          </a:bodyPr>
          <a:lstStyle/>
          <a:p>
            <a:pPr marL="0" marR="0">
              <a:spcBef>
                <a:spcPts val="0"/>
              </a:spcBef>
              <a:spcAft>
                <a:spcPts val="0"/>
              </a:spcAft>
            </a:pPr>
            <a:endParaRPr lang="en-US" dirty="0" smtClean="0">
              <a:latin typeface="Calibri"/>
              <a:ea typeface="Times New Roman"/>
              <a:cs typeface="Times New Roman"/>
            </a:endParaRPr>
          </a:p>
          <a:p>
            <a:pPr marL="342900" marR="0" lvl="0" indent="-342900">
              <a:spcBef>
                <a:spcPts val="0"/>
              </a:spcBef>
              <a:spcAft>
                <a:spcPts val="0"/>
              </a:spcAft>
              <a:buFont typeface="+mj-lt"/>
              <a:buAutoNum type="arabicPeriod"/>
            </a:pPr>
            <a:r>
              <a:rPr lang="en-US" dirty="0" smtClean="0">
                <a:latin typeface="Tahoma"/>
                <a:ea typeface="Times New Roman"/>
                <a:cs typeface="Times New Roman"/>
              </a:rPr>
              <a:t>Tuesday, June 15</a:t>
            </a:r>
            <a:r>
              <a:rPr lang="en-US" baseline="30000" dirty="0" smtClean="0">
                <a:latin typeface="Tahoma"/>
                <a:ea typeface="Times New Roman"/>
                <a:cs typeface="Times New Roman"/>
              </a:rPr>
              <a:t>th</a:t>
            </a:r>
            <a:r>
              <a:rPr lang="en-US" dirty="0" smtClean="0">
                <a:latin typeface="Tahoma"/>
                <a:ea typeface="Times New Roman"/>
                <a:cs typeface="Times New Roman"/>
              </a:rPr>
              <a:t> 10:00am – Best Practices in Providing Exceptional Customer Service in Higher Education</a:t>
            </a:r>
            <a:endParaRPr lang="en-US" dirty="0" smtClean="0">
              <a:latin typeface="Calibri"/>
              <a:ea typeface="Times New Roman"/>
              <a:cs typeface="Times New Roman"/>
            </a:endParaRPr>
          </a:p>
          <a:p>
            <a:pPr marL="342900" marR="0" lvl="0" indent="-342900">
              <a:spcBef>
                <a:spcPts val="0"/>
              </a:spcBef>
              <a:spcAft>
                <a:spcPts val="0"/>
              </a:spcAft>
              <a:buFont typeface="+mj-lt"/>
              <a:buAutoNum type="arabicPeriod"/>
            </a:pPr>
            <a:r>
              <a:rPr lang="en-US" dirty="0" smtClean="0">
                <a:latin typeface="Tahoma"/>
                <a:ea typeface="Times New Roman"/>
                <a:cs typeface="Times New Roman"/>
              </a:rPr>
              <a:t>Tuesday, July 13</a:t>
            </a:r>
            <a:r>
              <a:rPr lang="en-US" baseline="30000" dirty="0" smtClean="0">
                <a:latin typeface="Tahoma"/>
                <a:ea typeface="Times New Roman"/>
                <a:cs typeface="Times New Roman"/>
              </a:rPr>
              <a:t>th</a:t>
            </a:r>
            <a:r>
              <a:rPr lang="en-US" dirty="0" smtClean="0">
                <a:latin typeface="Tahoma"/>
                <a:ea typeface="Times New Roman"/>
                <a:cs typeface="Times New Roman"/>
              </a:rPr>
              <a:t> 10:00am – Embracing Technology to Promote Exceptional Student Services in Higher Education</a:t>
            </a:r>
            <a:endParaRPr lang="en-US" dirty="0" smtClean="0">
              <a:latin typeface="Calibri"/>
              <a:ea typeface="Times New Roman"/>
              <a:cs typeface="Times New Roman"/>
            </a:endParaRPr>
          </a:p>
          <a:p>
            <a:pPr marL="342900" marR="0" lvl="0" indent="-342900">
              <a:spcBef>
                <a:spcPts val="0"/>
              </a:spcBef>
              <a:spcAft>
                <a:spcPts val="0"/>
              </a:spcAft>
              <a:buFont typeface="+mj-lt"/>
              <a:buAutoNum type="arabicPeriod"/>
            </a:pPr>
            <a:r>
              <a:rPr lang="en-US" dirty="0" smtClean="0">
                <a:latin typeface="Tahoma"/>
                <a:ea typeface="Times New Roman"/>
                <a:cs typeface="Times New Roman"/>
              </a:rPr>
              <a:t>Thursday, July 15</a:t>
            </a:r>
            <a:r>
              <a:rPr lang="en-US" baseline="30000" dirty="0" smtClean="0">
                <a:latin typeface="Tahoma"/>
                <a:ea typeface="Times New Roman"/>
                <a:cs typeface="Times New Roman"/>
              </a:rPr>
              <a:t>th</a:t>
            </a:r>
            <a:r>
              <a:rPr lang="en-US" dirty="0" smtClean="0">
                <a:latin typeface="Tahoma"/>
                <a:ea typeface="Times New Roman"/>
                <a:cs typeface="Times New Roman"/>
              </a:rPr>
              <a:t> 10:00am – Exceptional Front-line Customer Service in Higher Education</a:t>
            </a:r>
            <a:endParaRPr lang="en-US" dirty="0" smtClean="0">
              <a:latin typeface="Calibri"/>
              <a:ea typeface="Times New Roman"/>
              <a:cs typeface="Times New Roman"/>
            </a:endParaRPr>
          </a:p>
          <a:p>
            <a:pPr>
              <a:buNone/>
            </a:pPr>
            <a:endParaRPr lang="en-US" dirty="0" smtClean="0"/>
          </a:p>
          <a:p>
            <a:pPr>
              <a:buNone/>
            </a:pPr>
            <a:r>
              <a:rPr lang="en-US" b="1" dirty="0" smtClean="0"/>
              <a:t>	All are 90 minutes in length.</a:t>
            </a:r>
          </a:p>
          <a:p>
            <a:pPr algn="r">
              <a:buNone/>
            </a:pPr>
            <a:r>
              <a:rPr lang="en-US" sz="1100" dirty="0" smtClean="0"/>
              <a:t>MW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Accomplishments and Goals</a:t>
            </a:r>
            <a:endParaRPr lang="en-US" dirty="0"/>
          </a:p>
        </p:txBody>
      </p:sp>
      <p:sp>
        <p:nvSpPr>
          <p:cNvPr id="3" name="Content Placeholder 2"/>
          <p:cNvSpPr>
            <a:spLocks noGrp="1"/>
          </p:cNvSpPr>
          <p:nvPr>
            <p:ph sz="quarter" idx="1"/>
          </p:nvPr>
        </p:nvSpPr>
        <p:spPr/>
        <p:txBody>
          <a:bodyPr/>
          <a:lstStyle/>
          <a:p>
            <a:r>
              <a:rPr lang="en-US" dirty="0" smtClean="0"/>
              <a:t>Accomplishments</a:t>
            </a:r>
          </a:p>
          <a:p>
            <a:r>
              <a:rPr lang="en-US" dirty="0" smtClean="0"/>
              <a:t>Concerns</a:t>
            </a:r>
          </a:p>
          <a:p>
            <a:r>
              <a:rPr lang="en-US" dirty="0" smtClean="0"/>
              <a:t>Mantra Suggestions</a:t>
            </a:r>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r>
              <a:rPr lang="en-US" sz="1000" dirty="0" smtClean="0"/>
              <a:t>    RD</a:t>
            </a:r>
            <a:endParaRPr lang="en-U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2009-2010 ACCOMPLISHMENTS</a:t>
            </a:r>
            <a:endParaRPr lang="en-US" b="1" dirty="0"/>
          </a:p>
        </p:txBody>
      </p:sp>
      <p:sp>
        <p:nvSpPr>
          <p:cNvPr id="3" name="Content Placeholder 2"/>
          <p:cNvSpPr>
            <a:spLocks noGrp="1"/>
          </p:cNvSpPr>
          <p:nvPr>
            <p:ph sz="quarter" idx="1"/>
          </p:nvPr>
        </p:nvSpPr>
        <p:spPr/>
        <p:txBody>
          <a:bodyPr>
            <a:normAutofit fontScale="85000" lnSpcReduction="20000"/>
          </a:bodyPr>
          <a:lstStyle/>
          <a:p>
            <a:pPr lvl="0"/>
            <a:r>
              <a:rPr lang="en-US" sz="2400" dirty="0" smtClean="0"/>
              <a:t>The opening of our web room for students to have immediate electronic access to their admissions, financial aid, transcripts and transfer information.</a:t>
            </a:r>
          </a:p>
          <a:p>
            <a:pPr lvl="0"/>
            <a:r>
              <a:rPr lang="en-US" sz="2400" dirty="0" smtClean="0">
                <a:ea typeface="Calibri"/>
                <a:cs typeface="Times New Roman"/>
              </a:rPr>
              <a:t>Coordination of the Assessment Office calendar with other components of RTG with the customer (high school administrators) in mind.</a:t>
            </a:r>
          </a:p>
          <a:p>
            <a:r>
              <a:rPr lang="en-US" sz="2400" dirty="0" smtClean="0">
                <a:ea typeface="Calibri"/>
                <a:cs typeface="Arial"/>
              </a:rPr>
              <a:t>Completion of a Athletic Game Management Guide for each intercollegiate sport to better coordinate security and services at Reedley College sporting events.</a:t>
            </a:r>
            <a:r>
              <a:rPr lang="en-US" sz="2400" dirty="0" smtClean="0">
                <a:ea typeface="Calibri"/>
                <a:cs typeface="Times New Roman"/>
              </a:rPr>
              <a:t> </a:t>
            </a:r>
          </a:p>
          <a:p>
            <a:r>
              <a:rPr lang="en-US" sz="2400" dirty="0" smtClean="0">
                <a:ea typeface="Calibri"/>
                <a:cs typeface="Times New Roman"/>
              </a:rPr>
              <a:t>Development of a web page that will provide up to date information to our </a:t>
            </a:r>
            <a:r>
              <a:rPr lang="en-US" sz="2400" dirty="0" err="1" smtClean="0">
                <a:ea typeface="Calibri"/>
                <a:cs typeface="Times New Roman"/>
              </a:rPr>
              <a:t>Calworks</a:t>
            </a:r>
            <a:r>
              <a:rPr lang="en-US" sz="2400" dirty="0" smtClean="0">
                <a:ea typeface="Calibri"/>
                <a:cs typeface="Times New Roman"/>
              </a:rPr>
              <a:t> students. The launch date is September, 2010 with the assistance of the IT staff in completing the web page by the September date.</a:t>
            </a:r>
          </a:p>
          <a:p>
            <a:pPr lvl="0"/>
            <a:r>
              <a:rPr lang="en-US" sz="2400" dirty="0" smtClean="0">
                <a:ea typeface="Calibri"/>
                <a:cs typeface="Times New Roman"/>
              </a:rPr>
              <a:t>Expansion of probationary workshops, on-line advising and the use of the new web room for walk-in students on Fridays.</a:t>
            </a:r>
          </a:p>
          <a:p>
            <a:pPr lvl="0" algn="r">
              <a:buNone/>
            </a:pPr>
            <a:r>
              <a:rPr lang="en-US" sz="1200" dirty="0" smtClean="0">
                <a:ea typeface="Calibri"/>
                <a:cs typeface="Times New Roman"/>
              </a:rPr>
              <a:t>MW</a:t>
            </a:r>
          </a:p>
          <a:p>
            <a:endParaRPr lang="en-US" sz="2400" dirty="0" smtClean="0">
              <a:latin typeface="Century Gothic" pitchFamily="34" charset="0"/>
              <a:ea typeface="Calibri"/>
              <a:cs typeface="Times New Roman"/>
            </a:endParaRPr>
          </a:p>
          <a:p>
            <a:pPr lvl="0"/>
            <a:endParaRPr lang="en-US" dirty="0" smtClean="0">
              <a:latin typeface="Century Gothic" pitchFamily="34" charset="0"/>
              <a:ea typeface="Calibri"/>
              <a:cs typeface="Times New Roman"/>
            </a:endParaRPr>
          </a:p>
          <a:p>
            <a:endParaRPr lang="en-US" dirty="0">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2009-2010 ACCOMPLISHMENTS, continued</a:t>
            </a:r>
            <a:endParaRPr lang="en-US" sz="2000" b="1" dirty="0"/>
          </a:p>
        </p:txBody>
      </p:sp>
      <p:sp>
        <p:nvSpPr>
          <p:cNvPr id="3" name="Content Placeholder 2"/>
          <p:cNvSpPr>
            <a:spLocks noGrp="1"/>
          </p:cNvSpPr>
          <p:nvPr>
            <p:ph sz="quarter" idx="1"/>
          </p:nvPr>
        </p:nvSpPr>
        <p:spPr/>
        <p:txBody>
          <a:bodyPr>
            <a:normAutofit fontScale="25000" lnSpcReduction="20000"/>
          </a:bodyPr>
          <a:lstStyle/>
          <a:p>
            <a:pPr marL="342900" indent="-342900">
              <a:lnSpc>
                <a:spcPct val="115000"/>
              </a:lnSpc>
              <a:spcBef>
                <a:spcPts val="0"/>
              </a:spcBef>
              <a:spcAft>
                <a:spcPts val="1000"/>
              </a:spcAft>
            </a:pPr>
            <a:r>
              <a:rPr lang="en-US" sz="6200" dirty="0" smtClean="0">
                <a:ea typeface="Calibri"/>
                <a:cs typeface="Arial"/>
              </a:rPr>
              <a:t>We have also improved our communication efforts by using email referral notices to inform students of an Early Alert referral. </a:t>
            </a:r>
            <a:endParaRPr lang="en-US" sz="6200" dirty="0" smtClean="0">
              <a:ea typeface="Calibri"/>
              <a:cs typeface="Times New Roman"/>
            </a:endParaRPr>
          </a:p>
          <a:p>
            <a:pPr marL="342900" indent="-342900">
              <a:lnSpc>
                <a:spcPct val="115000"/>
              </a:lnSpc>
              <a:spcBef>
                <a:spcPts val="0"/>
              </a:spcBef>
              <a:spcAft>
                <a:spcPts val="1000"/>
              </a:spcAft>
              <a:buFont typeface="Symbol"/>
              <a:buChar char=""/>
            </a:pPr>
            <a:r>
              <a:rPr lang="en-US" sz="6200" dirty="0" smtClean="0">
                <a:ea typeface="Calibri"/>
                <a:cs typeface="Arial"/>
              </a:rPr>
              <a:t>We have also recently added a new feature to our </a:t>
            </a:r>
            <a:r>
              <a:rPr lang="en-US" sz="6200" b="1" i="1" dirty="0" err="1" smtClean="0">
                <a:ea typeface="Calibri"/>
                <a:cs typeface="Arial"/>
              </a:rPr>
              <a:t>WebAdvisor</a:t>
            </a:r>
            <a:r>
              <a:rPr lang="en-US" sz="6200" b="1" i="1" dirty="0" smtClean="0">
                <a:ea typeface="Calibri"/>
                <a:cs typeface="Arial"/>
              </a:rPr>
              <a:t> Early Alert</a:t>
            </a:r>
            <a:r>
              <a:rPr lang="en-US" sz="6200" dirty="0" smtClean="0">
                <a:ea typeface="Calibri"/>
                <a:cs typeface="Arial"/>
              </a:rPr>
              <a:t> referral page. Instructors now have the option of writing brief comments regarding student performance in order to provide clarification and/or additional information for counselors and student services support programs.</a:t>
            </a:r>
          </a:p>
          <a:p>
            <a:pPr marL="342900" indent="-342900">
              <a:lnSpc>
                <a:spcPct val="115000"/>
              </a:lnSpc>
              <a:spcBef>
                <a:spcPts val="0"/>
              </a:spcBef>
              <a:spcAft>
                <a:spcPts val="1000"/>
              </a:spcAft>
            </a:pPr>
            <a:r>
              <a:rPr lang="en-US" sz="6200" dirty="0" smtClean="0">
                <a:ea typeface="Calibri"/>
                <a:cs typeface="Times New Roman"/>
              </a:rPr>
              <a:t>Re-formatted EOPS student counseling sessions into three distinct cycles during the school year.  This allowed us to hold students more accountable and eased the number of unplanned session as students rushed to complete their mandated three counseling sessions at the end of the school year.</a:t>
            </a:r>
          </a:p>
          <a:p>
            <a:pPr marL="342900" indent="-342900">
              <a:lnSpc>
                <a:spcPct val="115000"/>
              </a:lnSpc>
              <a:spcBef>
                <a:spcPts val="0"/>
              </a:spcBef>
              <a:spcAft>
                <a:spcPts val="1000"/>
              </a:spcAft>
              <a:buFont typeface="Symbol"/>
              <a:buChar char=""/>
            </a:pPr>
            <a:r>
              <a:rPr lang="en-US" sz="6200" dirty="0" smtClean="0">
                <a:ea typeface="Times New Roman"/>
                <a:cs typeface="Arial"/>
              </a:rPr>
              <a:t>Utilization of document imaging (Hershey) in FAO in an effort to reduce operating costs and improve efficiency, we will use document imaging, e-mail, and net services to better serve students. </a:t>
            </a:r>
            <a:endParaRPr lang="en-US" sz="6200" dirty="0" smtClean="0">
              <a:ea typeface="Calibri"/>
              <a:cs typeface="Times New Roman"/>
            </a:endParaRPr>
          </a:p>
          <a:p>
            <a:pPr marL="342900" indent="-342900">
              <a:lnSpc>
                <a:spcPct val="115000"/>
              </a:lnSpc>
              <a:spcBef>
                <a:spcPts val="0"/>
              </a:spcBef>
              <a:spcAft>
                <a:spcPts val="1000"/>
              </a:spcAft>
              <a:buFont typeface="Symbol"/>
              <a:buChar char=""/>
            </a:pPr>
            <a:r>
              <a:rPr lang="en-US" sz="6200" dirty="0" smtClean="0">
                <a:ea typeface="Calibri"/>
                <a:cs typeface="Times New Roman"/>
              </a:rPr>
              <a:t>Maintained Health and Psychological services in spite of budgetary challenges as we extended our outreach after building projects were completed – new residence hall and student center.</a:t>
            </a:r>
          </a:p>
          <a:p>
            <a:pPr marL="342900" indent="-342900" algn="r">
              <a:lnSpc>
                <a:spcPct val="115000"/>
              </a:lnSpc>
              <a:spcBef>
                <a:spcPts val="0"/>
              </a:spcBef>
              <a:spcAft>
                <a:spcPts val="1000"/>
              </a:spcAft>
              <a:buNone/>
            </a:pPr>
            <a:r>
              <a:rPr lang="en-US" sz="4000" dirty="0" smtClean="0">
                <a:ea typeface="Calibri"/>
                <a:cs typeface="Times New Roman"/>
              </a:rPr>
              <a:t>AL</a:t>
            </a:r>
          </a:p>
          <a:p>
            <a:pPr marL="342900" marR="0" lvl="0" indent="-342900">
              <a:lnSpc>
                <a:spcPct val="115000"/>
              </a:lnSpc>
              <a:spcBef>
                <a:spcPts val="0"/>
              </a:spcBef>
              <a:spcAft>
                <a:spcPts val="1000"/>
              </a:spcAft>
              <a:buFont typeface="Symbol"/>
              <a:buChar char=""/>
            </a:pPr>
            <a:endParaRPr lang="en-US" dirty="0" smtClean="0">
              <a:latin typeface="Calibri"/>
              <a:ea typeface="Calibri"/>
              <a:cs typeface="Times New Roman"/>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2009-2010 ACCOMPLISHMENTS , continued</a:t>
            </a:r>
            <a:endParaRPr lang="en-US" sz="2000" b="1" dirty="0"/>
          </a:p>
        </p:txBody>
      </p:sp>
      <p:sp>
        <p:nvSpPr>
          <p:cNvPr id="3" name="Content Placeholder 2"/>
          <p:cNvSpPr>
            <a:spLocks noGrp="1"/>
          </p:cNvSpPr>
          <p:nvPr>
            <p:ph sz="quarter" idx="1"/>
          </p:nvPr>
        </p:nvSpPr>
        <p:spPr/>
        <p:txBody>
          <a:bodyPr>
            <a:normAutofit fontScale="55000" lnSpcReduction="20000"/>
          </a:bodyPr>
          <a:lstStyle/>
          <a:p>
            <a:pPr lvl="0"/>
            <a:r>
              <a:rPr lang="en-US" sz="2900" dirty="0" smtClean="0">
                <a:ea typeface="Times New Roman"/>
                <a:cs typeface="Times New Roman"/>
              </a:rPr>
              <a:t>In spring semester 2010 the students moved into a newly constructed building and the old residence hall was demolished.</a:t>
            </a:r>
          </a:p>
          <a:p>
            <a:pPr lvl="0">
              <a:buNone/>
            </a:pPr>
            <a:endParaRPr lang="en-US" sz="2900" dirty="0" smtClean="0">
              <a:ea typeface="Calibri"/>
              <a:cs typeface="Times New Roman"/>
            </a:endParaRPr>
          </a:p>
          <a:p>
            <a:pPr lvl="0"/>
            <a:r>
              <a:rPr lang="en-US" sz="2900" dirty="0" smtClean="0">
                <a:ea typeface="Calibri"/>
                <a:cs typeface="Times New Roman"/>
              </a:rPr>
              <a:t>This years’ goal was to act as a model for the North Centers and Fresno City College to provide what had come to be known the Reedley model for orientation and registration on the high school sites.</a:t>
            </a:r>
          </a:p>
          <a:p>
            <a:pPr marL="342900" marR="0" lvl="0" indent="-342900">
              <a:lnSpc>
                <a:spcPct val="115000"/>
              </a:lnSpc>
              <a:spcBef>
                <a:spcPts val="0"/>
              </a:spcBef>
              <a:spcAft>
                <a:spcPts val="1000"/>
              </a:spcAft>
              <a:buFont typeface="Symbol"/>
              <a:buChar char=""/>
            </a:pPr>
            <a:endParaRPr lang="en-US" sz="2900" dirty="0" smtClean="0">
              <a:ea typeface="Calibri"/>
              <a:cs typeface="Times New Roman"/>
            </a:endParaRPr>
          </a:p>
          <a:p>
            <a:pPr marL="342900" marR="0" lvl="0" indent="-342900">
              <a:lnSpc>
                <a:spcPct val="115000"/>
              </a:lnSpc>
              <a:spcBef>
                <a:spcPts val="0"/>
              </a:spcBef>
              <a:spcAft>
                <a:spcPts val="1000"/>
              </a:spcAft>
              <a:buFont typeface="Symbol"/>
              <a:buChar char=""/>
            </a:pPr>
            <a:r>
              <a:rPr lang="en-US" sz="2900" dirty="0" smtClean="0">
                <a:ea typeface="Calibri"/>
                <a:cs typeface="Times New Roman"/>
              </a:rPr>
              <a:t>Successful election of a Student Rep Fee at Reedley College, to be implemented in the Spring of 2011.</a:t>
            </a:r>
          </a:p>
          <a:p>
            <a:pPr marL="342900" marR="0" lvl="0" indent="-342900">
              <a:lnSpc>
                <a:spcPct val="115000"/>
              </a:lnSpc>
              <a:spcBef>
                <a:spcPts val="0"/>
              </a:spcBef>
              <a:spcAft>
                <a:spcPts val="1000"/>
              </a:spcAft>
              <a:buFont typeface="Symbol"/>
              <a:buChar char=""/>
            </a:pPr>
            <a:r>
              <a:rPr lang="en-US" sz="2900" dirty="0" smtClean="0">
                <a:ea typeface="Calibri"/>
                <a:cs typeface="Times New Roman"/>
              </a:rPr>
              <a:t>Initial development of K-16 Bridge Program with the intent to increase the number of students transitioning to post-secondary institutions by making the K-12 schools an active participant in the process.</a:t>
            </a:r>
          </a:p>
          <a:p>
            <a:pPr lvl="0"/>
            <a:r>
              <a:rPr lang="en-US" sz="2900" dirty="0" smtClean="0">
                <a:ea typeface="Calibri"/>
                <a:cs typeface="Times New Roman"/>
              </a:rPr>
              <a:t>Developed strategies to accommodate growing demand for tutorial services without increasing costs through group tutoring, identifying alternative funding sources, the use of volunteers and the like.</a:t>
            </a:r>
          </a:p>
          <a:p>
            <a:endParaRPr lang="en-US" dirty="0" smtClean="0"/>
          </a:p>
          <a:p>
            <a:endParaRPr lang="en-US" dirty="0" smtClean="0"/>
          </a:p>
          <a:p>
            <a:pPr algn="r">
              <a:buNone/>
            </a:pPr>
            <a:r>
              <a:rPr lang="en-US" sz="1800" dirty="0" smtClean="0"/>
              <a:t>AR</a:t>
            </a: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000"/>
            <a:ext cx="8915400" cy="4267200"/>
          </a:xfrm>
        </p:spPr>
        <p:txBody>
          <a:bodyPr>
            <a:normAutofit fontScale="25000" lnSpcReduction="20000"/>
          </a:bodyPr>
          <a:lstStyle/>
          <a:p>
            <a:r>
              <a:rPr lang="en-US" dirty="0" smtClean="0"/>
              <a:t> </a:t>
            </a:r>
          </a:p>
          <a:p>
            <a:r>
              <a:rPr lang="en-US" sz="3400" dirty="0" smtClean="0"/>
              <a:t>	</a:t>
            </a:r>
          </a:p>
          <a:p>
            <a:pPr lvl="1" algn="l"/>
            <a:r>
              <a:rPr lang="en-US" sz="6400" dirty="0" smtClean="0"/>
              <a:t> </a:t>
            </a:r>
          </a:p>
          <a:p>
            <a:pPr lvl="1" algn="l">
              <a:buFont typeface="Arial" pitchFamily="34" charset="0"/>
              <a:buChar char="•"/>
            </a:pPr>
            <a:r>
              <a:rPr lang="en-US" sz="6400" dirty="0" smtClean="0"/>
              <a:t> </a:t>
            </a:r>
            <a:r>
              <a:rPr lang="en-US" sz="6400" b="1" dirty="0" smtClean="0"/>
              <a:t>Continue to review and assess Career Technical Education programs </a:t>
            </a:r>
            <a:r>
              <a:rPr lang="en-US" sz="6400" dirty="0" smtClean="0"/>
              <a:t>resulting in programs that anticipate and respond to workforce needs as well as those of area high schools.  Emphasis will be on incorporating sustainability and green technologies in existing curriculum as appropriate and identifying viable new training programs.  (RCSP 1.2, 1.3, 2.2, 3.1, 4.1, 5.1, 6.2, 7.1, 7.2, 7.3, 7.4; SCCCD Goal 9)</a:t>
            </a:r>
          </a:p>
          <a:p>
            <a:pPr lvl="1" algn="l">
              <a:buFont typeface="Arial" pitchFamily="34" charset="0"/>
              <a:buChar char="•"/>
            </a:pPr>
            <a:r>
              <a:rPr lang="en-US" sz="6400" dirty="0" smtClean="0"/>
              <a:t> </a:t>
            </a:r>
            <a:r>
              <a:rPr lang="en-US" sz="6400" b="1" dirty="0" smtClean="0"/>
              <a:t>Continue progress in developing, implementing, and evaluating the assessment of learning outcomes </a:t>
            </a:r>
            <a:r>
              <a:rPr lang="en-US" sz="6400" dirty="0" smtClean="0"/>
              <a:t>at the course, program, degree, and institutional (general education) levels.  (RCSP 3.1, 3.2, 3.3, 4.1, 4.2, 5.1, 5.2, 6.2; SCCCD Goal 4.1)</a:t>
            </a:r>
          </a:p>
          <a:p>
            <a:pPr lvl="1" algn="l"/>
            <a:r>
              <a:rPr lang="en-US" sz="6400" dirty="0" smtClean="0"/>
              <a:t> </a:t>
            </a:r>
          </a:p>
          <a:p>
            <a:pPr lvl="1" algn="l">
              <a:buFont typeface="Arial" pitchFamily="34" charset="0"/>
              <a:buChar char="•"/>
            </a:pPr>
            <a:r>
              <a:rPr lang="en-US" sz="6400" b="1" dirty="0" smtClean="0"/>
              <a:t>Increase the use of technology </a:t>
            </a:r>
            <a:r>
              <a:rPr lang="en-US" sz="6400" dirty="0" smtClean="0"/>
              <a:t>throughout the college in support of teaching and learning and increase access to and dissemination of information among students and staff.  (RCSP 3.1, 3.3, 3.4, 4.1, 4.2, 4.3, 5.2, 6.1, 6.2, 6.3; SCCCD Goal 3; Accreditation Recommendation 2)</a:t>
            </a:r>
          </a:p>
          <a:p>
            <a:pPr lvl="1" algn="r"/>
            <a:r>
              <a:rPr lang="en-US" sz="4000" dirty="0" smtClean="0"/>
              <a:t>MW</a:t>
            </a:r>
          </a:p>
          <a:p>
            <a:pPr lvl="1" algn="l"/>
            <a:r>
              <a:rPr lang="en-US" sz="6400" dirty="0" smtClean="0"/>
              <a:t> </a:t>
            </a:r>
          </a:p>
          <a:p>
            <a:r>
              <a:rPr lang="en-US" sz="5600" dirty="0" smtClean="0"/>
              <a:t> </a:t>
            </a:r>
          </a:p>
        </p:txBody>
      </p:sp>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2700" b="1" dirty="0" smtClean="0">
                <a:solidFill>
                  <a:schemeClr val="accent3"/>
                </a:solidFill>
                <a:latin typeface="+mn-lt"/>
              </a:rPr>
              <a:t>REEDLEY COLLEGE</a:t>
            </a:r>
            <a:br>
              <a:rPr lang="en-US" sz="2700" b="1" dirty="0" smtClean="0">
                <a:solidFill>
                  <a:schemeClr val="accent3"/>
                </a:solidFill>
                <a:latin typeface="+mn-lt"/>
              </a:rPr>
            </a:br>
            <a:r>
              <a:rPr lang="en-US" sz="2700" b="1" dirty="0" smtClean="0">
                <a:solidFill>
                  <a:schemeClr val="accent3"/>
                </a:solidFill>
                <a:latin typeface="+mn-lt"/>
              </a:rPr>
              <a:t>ANNUAL GOALS </a:t>
            </a:r>
            <a:br>
              <a:rPr lang="en-US" sz="2700" b="1" dirty="0" smtClean="0">
                <a:solidFill>
                  <a:schemeClr val="accent3"/>
                </a:solidFill>
                <a:latin typeface="+mn-lt"/>
              </a:rPr>
            </a:br>
            <a:r>
              <a:rPr lang="en-US" sz="2700" b="1" dirty="0" smtClean="0">
                <a:solidFill>
                  <a:schemeClr val="accent3"/>
                </a:solidFill>
                <a:latin typeface="+mn-lt"/>
              </a:rPr>
              <a:t>2010 - 2011</a:t>
            </a:r>
            <a:br>
              <a:rPr lang="en-US" sz="2700" b="1" dirty="0" smtClean="0">
                <a:solidFill>
                  <a:schemeClr val="accent3"/>
                </a:solidFill>
                <a:latin typeface="+mn-lt"/>
              </a:rPr>
            </a:br>
            <a:endParaRPr lang="en-US" sz="2700" b="1" dirty="0">
              <a:solidFill>
                <a:schemeClr val="accent3"/>
              </a:solidFill>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1800" b="1" dirty="0" smtClean="0"/>
              <a:t>REEDLEY COLLEGE</a:t>
            </a:r>
            <a:br>
              <a:rPr lang="en-US" sz="1800" b="1" dirty="0" smtClean="0"/>
            </a:br>
            <a:r>
              <a:rPr lang="en-US" sz="1800" b="1" dirty="0" smtClean="0"/>
              <a:t>ANNUAL GOALS </a:t>
            </a:r>
            <a:br>
              <a:rPr lang="en-US" sz="1800" b="1" dirty="0" smtClean="0"/>
            </a:br>
            <a:r>
              <a:rPr lang="en-US" sz="1800" b="1" dirty="0" smtClean="0"/>
              <a:t>2010 - 2011 , continued</a:t>
            </a:r>
            <a:endParaRPr lang="en-US" sz="1800" b="1" dirty="0"/>
          </a:p>
        </p:txBody>
      </p:sp>
      <p:sp>
        <p:nvSpPr>
          <p:cNvPr id="3" name="Content Placeholder 2"/>
          <p:cNvSpPr>
            <a:spLocks noGrp="1"/>
          </p:cNvSpPr>
          <p:nvPr>
            <p:ph sz="quarter" idx="1"/>
          </p:nvPr>
        </p:nvSpPr>
        <p:spPr>
          <a:xfrm>
            <a:off x="304800" y="1676400"/>
            <a:ext cx="8503920" cy="4572000"/>
          </a:xfrm>
        </p:spPr>
        <p:txBody>
          <a:bodyPr>
            <a:noAutofit/>
          </a:bodyPr>
          <a:lstStyle/>
          <a:p>
            <a:pPr>
              <a:buClrTx/>
            </a:pPr>
            <a:r>
              <a:rPr lang="en-US" sz="1600" b="1" dirty="0" smtClean="0"/>
              <a:t>Implement a FY 2010-2011 budget that maintains student access as much as possible</a:t>
            </a:r>
            <a:r>
              <a:rPr lang="en-US" sz="1600" dirty="0" smtClean="0"/>
              <a:t>, that is balanced with a minimum amount of funds from the RC reserves and still contributes to the SCCCD maintenance of a prudent general fund reserve, maintains permanent employees to the maximum extent possible, and results in 1% FTES growth over FY 2009-2010.  (RCSP 7.2, 7.3; SCCCD Goal 2)</a:t>
            </a:r>
          </a:p>
          <a:p>
            <a:pPr>
              <a:buClrTx/>
            </a:pPr>
            <a:r>
              <a:rPr lang="en-US" sz="1600" b="1" dirty="0" smtClean="0"/>
              <a:t>Analyze ARCC data, program review data, and other applicable sources to identify and implement strategies to improve student success</a:t>
            </a:r>
            <a:r>
              <a:rPr lang="en-US" sz="1600" dirty="0" smtClean="0"/>
              <a:t>, including persistence and retention, in basic skills, ESL and SPAR (student progress and achievement rate).  (RCSP 1.2, 3.1, 3.2, 3.3, 3.4, 4.1, 4.2, 4.3; SCCCD Goals 1, 7, 9; Accreditation Recommendation 1, 4; Accreditation Planning Agenda 2A.1, 2A.2, 2B.1, 2C.1)</a:t>
            </a:r>
          </a:p>
          <a:p>
            <a:pPr>
              <a:buClrTx/>
            </a:pPr>
            <a:r>
              <a:rPr lang="en-US" sz="1600" b="1" dirty="0" smtClean="0"/>
              <a:t>Begin implementation of the Educational Master Plan </a:t>
            </a:r>
            <a:r>
              <a:rPr lang="en-US" sz="1600" dirty="0" smtClean="0"/>
              <a:t>with emphasis on planning for the North Centers separation from Reedley College, identifying growth areas, class size, and professional development of administrators, faculty, and staff.  (RCSP 2.1, 3.1, 3.2, 3.3, 4.1, 4.2, 4.3, 5.1, 5.2, 7.1; Accreditation Recommendations 2, 3, 6)</a:t>
            </a:r>
          </a:p>
          <a:p>
            <a:pPr lvl="0">
              <a:buNone/>
            </a:pPr>
            <a:r>
              <a:rPr lang="en-US" sz="1600" dirty="0" smtClean="0"/>
              <a:t> </a:t>
            </a:r>
          </a:p>
          <a:p>
            <a:pPr lvl="0" algn="r">
              <a:buNone/>
            </a:pPr>
            <a:r>
              <a:rPr lang="en-US" sz="1000" dirty="0" smtClean="0"/>
              <a:t>MW</a:t>
            </a:r>
          </a:p>
          <a:p>
            <a:endParaRPr lang="en-US" sz="16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867</TotalTime>
  <Words>2359</Words>
  <Application>Microsoft Office PowerPoint</Application>
  <PresentationFormat>On-screen Show (4:3)</PresentationFormat>
  <Paragraphs>369</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SPRING 2010 STUDENT SERVICES ASSEMBLY</vt:lpstr>
      <vt:lpstr> Here are the dates/times of the customer service webinars to be held in LRC 104</vt:lpstr>
      <vt:lpstr>Introductions</vt:lpstr>
      <vt:lpstr>Accomplishments and Goals</vt:lpstr>
      <vt:lpstr>2009-2010 ACCOMPLISHMENTS</vt:lpstr>
      <vt:lpstr>2009-2010 ACCOMPLISHMENTS, continued</vt:lpstr>
      <vt:lpstr>2009-2010 ACCOMPLISHMENTS , continued</vt:lpstr>
      <vt:lpstr>           REEDLEY COLLEGE ANNUAL GOALS  2010 - 2011 </vt:lpstr>
      <vt:lpstr>               REEDLEY COLLEGE ANNUAL GOALS  2010 - 2011 , continued</vt:lpstr>
      <vt:lpstr>REEDLEY COLLEGE ANNUAL GOALS  2010 - 2011 , continued</vt:lpstr>
      <vt:lpstr>2010-2011 STUDENT SERVICES GOALS</vt:lpstr>
      <vt:lpstr>2010-2011 STUDENT SERVICES GOALS , continued</vt:lpstr>
      <vt:lpstr>2010-2011 STUDENT SERVICES GOALS , continued</vt:lpstr>
      <vt:lpstr>2010-2011 STUDENT SERVICES GOALS , continued</vt:lpstr>
      <vt:lpstr>Where we left off …</vt:lpstr>
      <vt:lpstr>      Mantras from 12.15.09 Division Assembly</vt:lpstr>
      <vt:lpstr>The work done at SSMC</vt:lpstr>
      <vt:lpstr>Value Statements</vt:lpstr>
      <vt:lpstr> Our Student Services Mantra … </vt:lpstr>
      <vt:lpstr>      Reedley College Student Services “We CARE”</vt:lpstr>
      <vt:lpstr>“Good” vs “Evil” Exceptional Service</vt:lpstr>
      <vt:lpstr>Customer Service and Professionalism</vt:lpstr>
      <vt:lpstr>Clarus Report (Marketing Plan Development) Feb. 2008 </vt:lpstr>
      <vt:lpstr>Mission Statement from 4 CS </vt:lpstr>
      <vt:lpstr>  Guidelines and Criteria of California Community Colleges Classified Employees of the Year</vt:lpstr>
      <vt:lpstr>Customer Service Isn’t “Rocket Science”</vt:lpstr>
      <vt:lpstr>Customer Service Isn’t “Rocket Science”</vt:lpstr>
      <vt:lpstr>2009-2010 STUDENT SERVICES  SATISFACTION SURVEY RESULTS (E.G.)</vt:lpstr>
      <vt:lpstr>      Reedley College Student Services “We CARE”</vt:lpstr>
      <vt:lpstr>HOW DO WE SHOW “WE CARE”?</vt:lpstr>
      <vt:lpstr> Here are the dates/times of the customer service webinars to be held in LRC 104</vt:lpstr>
    </vt:vector>
  </TitlesOfParts>
  <Company>SCCCD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REEDLEY COLLEGE ANNUAL GOALS  2010 - 2011</dc:title>
  <dc:creator>Reedley College</dc:creator>
  <cp:lastModifiedBy>Eileen Apperson-Williams</cp:lastModifiedBy>
  <cp:revision>100</cp:revision>
  <dcterms:created xsi:type="dcterms:W3CDTF">2010-05-28T16:32:18Z</dcterms:created>
  <dcterms:modified xsi:type="dcterms:W3CDTF">2011-01-11T00:13:27Z</dcterms:modified>
</cp:coreProperties>
</file>