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7"/>
  </p:notesMasterIdLst>
  <p:sldIdLst>
    <p:sldId id="256" r:id="rId2"/>
    <p:sldId id="267" r:id="rId3"/>
    <p:sldId id="266" r:id="rId4"/>
    <p:sldId id="264" r:id="rId5"/>
    <p:sldId id="257" r:id="rId6"/>
    <p:sldId id="276" r:id="rId7"/>
    <p:sldId id="278" r:id="rId8"/>
    <p:sldId id="268" r:id="rId9"/>
    <p:sldId id="269" r:id="rId10"/>
    <p:sldId id="270" r:id="rId11"/>
    <p:sldId id="273" r:id="rId12"/>
    <p:sldId id="274" r:id="rId13"/>
    <p:sldId id="271" r:id="rId14"/>
    <p:sldId id="272" r:id="rId15"/>
    <p:sldId id="265"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9934EF24-A3F7-4AC2-937E-F63278371C8E}" type="datetimeFigureOut">
              <a:rPr lang="en-US"/>
              <a:pPr>
                <a:defRPr/>
              </a:pPr>
              <a:t>12/7/2010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020CC528-A788-4E83-9C84-D647B15C9F7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BFC3F06-FC54-40C8-BCD9-A36EDA89A0E1}" type="slidenum">
              <a:rPr lang="en-US"/>
              <a:pPr fontAlgn="base">
                <a:spcBef>
                  <a:spcPct val="0"/>
                </a:spcBef>
                <a:spcAft>
                  <a:spcPct val="0"/>
                </a:spcAft>
              </a:pPr>
              <a:t>4</a:t>
            </a:fld>
            <a:endParaRPr lang="en-US"/>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020CC528-A788-4E83-9C84-D647B15C9F73}" type="slidenum">
              <a:rPr lang="en-US" smtClean="0"/>
              <a:pPr>
                <a:defRPr/>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1E1D0C6-9E7F-48C3-8116-81621CD8BA75}" type="slidenum">
              <a:rPr lang="en-US"/>
              <a:pPr fontAlgn="base">
                <a:spcBef>
                  <a:spcPct val="0"/>
                </a:spcBef>
                <a:spcAft>
                  <a:spcPct val="0"/>
                </a:spcAft>
              </a:pPr>
              <a:t>8</a:t>
            </a:fld>
            <a:endParaRPr lang="en-US"/>
          </a:p>
        </p:txBody>
      </p:sp>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45CE806-6312-4EA3-8C79-57C7FA1979FC}" type="slidenum">
              <a:rPr lang="en-US"/>
              <a:pPr fontAlgn="base">
                <a:spcBef>
                  <a:spcPct val="0"/>
                </a:spcBef>
                <a:spcAft>
                  <a:spcPct val="0"/>
                </a:spcAft>
              </a:pPr>
              <a:t>9</a:t>
            </a:fld>
            <a:endParaRPr lang="en-US"/>
          </a:p>
        </p:txBody>
      </p:sp>
      <p:sp>
        <p:nvSpPr>
          <p:cNvPr id="2355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355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F750B3E-29EA-411E-8D61-FF03F73DDC43}" type="slidenum">
              <a:rPr lang="en-US"/>
              <a:pPr fontAlgn="base">
                <a:spcBef>
                  <a:spcPct val="0"/>
                </a:spcBef>
                <a:spcAft>
                  <a:spcPct val="0"/>
                </a:spcAft>
              </a:pPr>
              <a:t>10</a:t>
            </a:fld>
            <a:endParaRPr lang="en-US"/>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370958-61B3-44DC-A532-CD315A719496}" type="slidenum">
              <a:rPr lang="en-US"/>
              <a:pPr fontAlgn="base">
                <a:spcBef>
                  <a:spcPct val="0"/>
                </a:spcBef>
                <a:spcAft>
                  <a:spcPct val="0"/>
                </a:spcAft>
              </a:pPr>
              <a:t>15</a:t>
            </a:fld>
            <a:endParaRPr lang="en-US"/>
          </a:p>
        </p:txBody>
      </p:sp>
      <p:sp>
        <p:nvSpPr>
          <p:cNvPr id="2969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69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A7933AA7-4F8A-44F4-B79F-D5D02D11350B}" type="datetime1">
              <a:rPr lang="en-US" smtClean="0"/>
              <a:pPr>
                <a:defRPr/>
              </a:pPr>
              <a:t>12/7/2010</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smtClean="0">
                <a:solidFill>
                  <a:schemeClr val="tx2"/>
                </a:solidFill>
              </a:defRPr>
            </a:lvl1pPr>
          </a:lstStyle>
          <a:p>
            <a:pPr>
              <a:defRPr/>
            </a:pPr>
            <a:r>
              <a:rPr lang="en-US"/>
              <a:t>SLO Presentation, SCCCD, BOT, 12-7-2010</a:t>
            </a:r>
          </a:p>
        </p:txBody>
      </p:sp>
      <p:sp>
        <p:nvSpPr>
          <p:cNvPr id="11" name="Slide Number Placeholder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3052BD4C-B55F-42FB-84A1-8222B1447D1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4BF00CA-F477-4CCA-95D7-7C1A226F2C0D}" type="datetime1">
              <a:rPr lang="en-US" smtClean="0"/>
              <a:pPr>
                <a:defRPr/>
              </a:pPr>
              <a:t>12/7/2010</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SLO Presentation, SCCCD, BOT, 12-7-2010</a:t>
            </a:r>
          </a:p>
        </p:txBody>
      </p:sp>
      <p:sp>
        <p:nvSpPr>
          <p:cNvPr id="6" name="Slide Number Placeholder 22"/>
          <p:cNvSpPr>
            <a:spLocks noGrp="1"/>
          </p:cNvSpPr>
          <p:nvPr>
            <p:ph type="sldNum" sz="quarter" idx="12"/>
          </p:nvPr>
        </p:nvSpPr>
        <p:spPr/>
        <p:txBody>
          <a:bodyPr/>
          <a:lstStyle>
            <a:lvl1pPr>
              <a:defRPr/>
            </a:lvl1pPr>
          </a:lstStyle>
          <a:p>
            <a:pPr>
              <a:defRPr/>
            </a:pPr>
            <a:fld id="{73596D17-D77C-4C67-B468-AA94CE96F5C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23C9F8B-6FEB-492C-91A3-B05ED3BBB25E}" type="datetime1">
              <a:rPr lang="en-US" smtClean="0"/>
              <a:pPr>
                <a:defRPr/>
              </a:pPr>
              <a:t>12/7/2010</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a:t>SLO Presentation, SCCCD, BOT, 12-7-2010</a:t>
            </a: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731F4203-0D20-44EE-ADCA-4F8A6171FF2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08FD0FA-916C-4B0E-B71B-3F5959901747}" type="datetime1">
              <a:rPr lang="en-US" smtClean="0"/>
              <a:pPr>
                <a:defRPr/>
              </a:pPr>
              <a:t>12/7/2010</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SLO Presentation, SCCCD, BOT, 12-7-2010</a:t>
            </a:r>
          </a:p>
        </p:txBody>
      </p:sp>
      <p:sp>
        <p:nvSpPr>
          <p:cNvPr id="6" name="Slide Number Placeholder 22"/>
          <p:cNvSpPr>
            <a:spLocks noGrp="1"/>
          </p:cNvSpPr>
          <p:nvPr>
            <p:ph type="sldNum" sz="quarter" idx="12"/>
          </p:nvPr>
        </p:nvSpPr>
        <p:spPr/>
        <p:txBody>
          <a:bodyPr/>
          <a:lstStyle>
            <a:lvl1pPr>
              <a:defRPr/>
            </a:lvl1pPr>
          </a:lstStyle>
          <a:p>
            <a:pPr>
              <a:defRPr/>
            </a:pPr>
            <a:fld id="{E29E339A-398C-454A-AA8D-1C74A8DA018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018FA15F-876D-4F09-8F52-4BF6DBB00DB5}" type="datetime1">
              <a:rPr lang="en-US" smtClean="0"/>
              <a:pPr>
                <a:defRPr/>
              </a:pPr>
              <a:t>12/7/2010</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487D90EC-58FF-47F0-BB81-1D3375583088}"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a:t>SLO Presentation, SCCCD, BOT, 12-7-2010</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AAD0C7CE-6CC9-484A-91EB-DBB4ACC841C8}" type="datetime1">
              <a:rPr lang="en-US" smtClean="0"/>
              <a:pPr>
                <a:defRPr/>
              </a:pPr>
              <a:t>12/7/2010</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F94581A1-086D-4CC8-A740-D350D4C63F2D}"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a:t>SLO Presentation, SCCCD, BOT, 12-7-2010</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3C54C069-DDBE-4C6D-9C18-50D431BB077E}" type="datetime1">
              <a:rPr lang="en-US" smtClean="0"/>
              <a:pPr>
                <a:defRPr/>
              </a:pPr>
              <a:t>12/7/2010</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44562825-DBFC-478C-83B1-F4508CCA11CB}"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a:t>SLO Presentation, SCCCD, BOT, 12-7-2010</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F8CE9078-4E7D-49B5-BD86-6E5046D1CB01}" type="datetime1">
              <a:rPr lang="en-US" smtClean="0"/>
              <a:pPr>
                <a:defRPr/>
              </a:pPr>
              <a:t>12/7/2010</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a:t>SLO Presentation, SCCCD, BOT, 12-7-2010</a:t>
            </a:r>
          </a:p>
        </p:txBody>
      </p:sp>
      <p:sp>
        <p:nvSpPr>
          <p:cNvPr id="5" name="Slide Number Placeholder 22"/>
          <p:cNvSpPr>
            <a:spLocks noGrp="1"/>
          </p:cNvSpPr>
          <p:nvPr>
            <p:ph type="sldNum" sz="quarter" idx="12"/>
          </p:nvPr>
        </p:nvSpPr>
        <p:spPr/>
        <p:txBody>
          <a:bodyPr/>
          <a:lstStyle>
            <a:lvl1pPr>
              <a:defRPr/>
            </a:lvl1pPr>
          </a:lstStyle>
          <a:p>
            <a:pPr>
              <a:defRPr/>
            </a:pPr>
            <a:fld id="{2871E80C-4623-4F57-A40B-6EE7C1265B0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835187BE-1B33-4A47-AB06-A29F07ED33F9}" type="datetime1">
              <a:rPr lang="en-US" smtClean="0"/>
              <a:pPr>
                <a:defRPr/>
              </a:pPr>
              <a:t>12/7/2010</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SLO Presentation, SCCCD, BOT, 12-7-2010</a:t>
            </a:r>
          </a:p>
        </p:txBody>
      </p:sp>
      <p:sp>
        <p:nvSpPr>
          <p:cNvPr id="4" name="Slide Number Placeholder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9789582C-C274-4771-B10A-0C8D580E7FB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54FC6EB-018E-4316-BAFF-E26527EDD18A}" type="datetime1">
              <a:rPr lang="en-US" smtClean="0"/>
              <a:pPr>
                <a:defRPr/>
              </a:pPr>
              <a:t>12/7/2010</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SLO Presentation, SCCCD, BOT, 12-7-2010</a:t>
            </a:r>
          </a:p>
        </p:txBody>
      </p:sp>
      <p:sp>
        <p:nvSpPr>
          <p:cNvPr id="7" name="Slide Number Placeholder 22"/>
          <p:cNvSpPr>
            <a:spLocks noGrp="1"/>
          </p:cNvSpPr>
          <p:nvPr>
            <p:ph type="sldNum" sz="quarter" idx="12"/>
          </p:nvPr>
        </p:nvSpPr>
        <p:spPr/>
        <p:txBody>
          <a:bodyPr/>
          <a:lstStyle>
            <a:lvl1pPr>
              <a:defRPr/>
            </a:lvl1pPr>
          </a:lstStyle>
          <a:p>
            <a:pPr>
              <a:defRPr/>
            </a:pPr>
            <a:fld id="{D4666C4A-DB16-4114-9841-AD3DF56938E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8BFC1E3D-364B-4E06-A89F-9B09FC4950A3}" type="datetime1">
              <a:rPr lang="en-US" smtClean="0"/>
              <a:pPr>
                <a:defRPr/>
              </a:pPr>
              <a:t>12/7/2010</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smtClean="0"/>
            </a:lvl1pPr>
          </a:lstStyle>
          <a:p>
            <a:pPr>
              <a:defRPr/>
            </a:pPr>
            <a:fld id="{B22C1EC5-EF3C-469A-914E-F16E395E2A20}"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a:t>SLO Presentation, SCCCD, BOT, 12-7-2010</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smtClean="0">
                <a:solidFill>
                  <a:schemeClr val="tx2"/>
                </a:solidFill>
                <a:latin typeface="+mn-lt"/>
              </a:defRPr>
            </a:lvl1pPr>
          </a:lstStyle>
          <a:p>
            <a:pPr>
              <a:defRPr/>
            </a:pPr>
            <a:fld id="{B02EB586-8AAB-451F-B47F-0F150C89C199}" type="datetime1">
              <a:rPr lang="en-US" smtClean="0"/>
              <a:pPr>
                <a:defRPr/>
              </a:pPr>
              <a:t>12/7/2010</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smtClean="0">
                <a:solidFill>
                  <a:schemeClr val="tx2"/>
                </a:solidFill>
                <a:latin typeface="+mn-lt"/>
              </a:defRPr>
            </a:lvl1pPr>
          </a:lstStyle>
          <a:p>
            <a:pPr>
              <a:defRPr/>
            </a:pPr>
            <a:r>
              <a:rPr lang="en-US"/>
              <a:t>SLO Presentation, SCCCD, BOT, 12-7-2010</a:t>
            </a: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9A447A56-C7BE-4AE4-9998-3898744676B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8" r:id="rId1"/>
    <p:sldLayoutId id="2147483767" r:id="rId2"/>
    <p:sldLayoutId id="2147483769" r:id="rId3"/>
    <p:sldLayoutId id="2147483770" r:id="rId4"/>
    <p:sldLayoutId id="2147483771" r:id="rId5"/>
    <p:sldLayoutId id="2147483766" r:id="rId6"/>
    <p:sldLayoutId id="2147483772" r:id="rId7"/>
    <p:sldLayoutId id="2147483765" r:id="rId8"/>
    <p:sldLayoutId id="2147483773" r:id="rId9"/>
    <p:sldLayoutId id="2147483764" r:id="rId10"/>
    <p:sldLayoutId id="2147483774" r:id="rId11"/>
  </p:sldLayoutIdLst>
  <p:hf sldNum="0" hdr="0" dt="0"/>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itchFamily="34" charset="0"/>
        </a:defRPr>
      </a:lvl2pPr>
      <a:lvl3pPr algn="l" rtl="0" fontAlgn="base">
        <a:spcBef>
          <a:spcPct val="0"/>
        </a:spcBef>
        <a:spcAft>
          <a:spcPct val="0"/>
        </a:spcAft>
        <a:defRPr sz="4400">
          <a:solidFill>
            <a:schemeClr val="tx2"/>
          </a:solidFill>
          <a:latin typeface="Tw Cen MT" pitchFamily="34" charset="0"/>
        </a:defRPr>
      </a:lvl3pPr>
      <a:lvl4pPr algn="l" rtl="0" fontAlgn="base">
        <a:spcBef>
          <a:spcPct val="0"/>
        </a:spcBef>
        <a:spcAft>
          <a:spcPct val="0"/>
        </a:spcAft>
        <a:defRPr sz="4400">
          <a:solidFill>
            <a:schemeClr val="tx2"/>
          </a:solidFill>
          <a:latin typeface="Tw Cen MT" pitchFamily="34" charset="0"/>
        </a:defRPr>
      </a:lvl4pPr>
      <a:lvl5pPr algn="l" rtl="0" fontAlgn="base">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038600"/>
            <a:ext cx="7010400" cy="1828800"/>
          </a:xfrm>
        </p:spPr>
        <p:txBody>
          <a:bodyPr>
            <a:normAutofit fontScale="90000"/>
          </a:bodyPr>
          <a:lstStyle/>
          <a:p>
            <a:pPr fontAlgn="auto">
              <a:spcAft>
                <a:spcPts val="0"/>
              </a:spcAft>
              <a:defRPr/>
            </a:pPr>
            <a:r>
              <a:rPr lang="en-US" dirty="0" smtClean="0"/>
              <a:t>Student Learning Outcomes </a:t>
            </a:r>
            <a:br>
              <a:rPr lang="en-US" dirty="0" smtClean="0"/>
            </a:br>
            <a:r>
              <a:rPr lang="en-US" dirty="0" smtClean="0"/>
              <a:t/>
            </a:r>
            <a:br>
              <a:rPr lang="en-US" dirty="0" smtClean="0"/>
            </a:br>
            <a:r>
              <a:rPr lang="en-US" sz="2700" dirty="0" smtClean="0"/>
              <a:t>State Center Community College District</a:t>
            </a:r>
            <a:br>
              <a:rPr lang="en-US" sz="2700" dirty="0" smtClean="0"/>
            </a:br>
            <a:r>
              <a:rPr lang="en-US" sz="2700" dirty="0" smtClean="0"/>
              <a:t>Board Report, December 7, 2010</a:t>
            </a:r>
            <a:endParaRPr lang="en-US" sz="2700" dirty="0"/>
          </a:p>
        </p:txBody>
      </p:sp>
      <p:sp>
        <p:nvSpPr>
          <p:cNvPr id="3" name="Subtitle 2"/>
          <p:cNvSpPr>
            <a:spLocks noGrp="1"/>
          </p:cNvSpPr>
          <p:nvPr>
            <p:ph type="subTitle" idx="1"/>
          </p:nvPr>
        </p:nvSpPr>
        <p:spPr>
          <a:xfrm>
            <a:off x="2362200" y="6049963"/>
            <a:ext cx="6705600" cy="685800"/>
          </a:xfrm>
        </p:spPr>
        <p:txBody>
          <a:bodyPr>
            <a:normAutofit fontScale="77500" lnSpcReduction="20000"/>
          </a:bodyPr>
          <a:lstStyle/>
          <a:p>
            <a:pPr fontAlgn="auto">
              <a:spcAft>
                <a:spcPts val="0"/>
              </a:spcAft>
              <a:buFont typeface="Wingdings"/>
              <a:buNone/>
              <a:defRPr/>
            </a:pPr>
            <a:r>
              <a:rPr lang="en-US" dirty="0" smtClean="0"/>
              <a:t>SLO Coordinators: </a:t>
            </a:r>
          </a:p>
          <a:p>
            <a:pPr fontAlgn="auto">
              <a:spcAft>
                <a:spcPts val="0"/>
              </a:spcAft>
              <a:buFont typeface="Wingdings"/>
              <a:buNone/>
              <a:defRPr/>
            </a:pPr>
            <a:r>
              <a:rPr lang="en-US" dirty="0" smtClean="0"/>
              <a:t>Maggie Taylor (FCC) and Eileen Apperson(RC)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rrowheads="1"/>
          </p:cNvSpPr>
          <p:nvPr>
            <p:ph type="title"/>
          </p:nvPr>
        </p:nvSpPr>
        <p:spPr>
          <a:xfrm>
            <a:off x="612775" y="228600"/>
            <a:ext cx="8153400" cy="990600"/>
          </a:xfrm>
        </p:spPr>
        <p:txBody>
          <a:bodyPr/>
          <a:lstStyle/>
          <a:p>
            <a:r>
              <a:rPr lang="en-US" smtClean="0"/>
              <a:t>Indirect Assessment Measures </a:t>
            </a:r>
          </a:p>
        </p:txBody>
      </p:sp>
      <p:sp>
        <p:nvSpPr>
          <p:cNvPr id="24578" name="Rectangle 3"/>
          <p:cNvSpPr>
            <a:spLocks noGrp="1" noRot="1" noChangeArrowheads="1"/>
          </p:cNvSpPr>
          <p:nvPr>
            <p:ph type="body" idx="1"/>
          </p:nvPr>
        </p:nvSpPr>
        <p:spPr>
          <a:xfrm>
            <a:off x="612775" y="1600200"/>
            <a:ext cx="8153400" cy="4495800"/>
          </a:xfrm>
        </p:spPr>
        <p:txBody>
          <a:bodyPr/>
          <a:lstStyle/>
          <a:p>
            <a:pPr>
              <a:buFontTx/>
              <a:buChar char="•"/>
            </a:pPr>
            <a:r>
              <a:rPr lang="en-US" smtClean="0"/>
              <a:t>GPA and transfer comparisons</a:t>
            </a:r>
          </a:p>
          <a:p>
            <a:pPr>
              <a:buFontTx/>
              <a:buChar char="•"/>
            </a:pPr>
            <a:r>
              <a:rPr lang="en-US" smtClean="0"/>
              <a:t>Graduation rates</a:t>
            </a:r>
          </a:p>
          <a:p>
            <a:pPr>
              <a:buFontTx/>
              <a:buChar char="•"/>
            </a:pPr>
            <a:r>
              <a:rPr lang="en-US" smtClean="0"/>
              <a:t>Job placement data</a:t>
            </a:r>
          </a:p>
          <a:p>
            <a:pPr>
              <a:buFontTx/>
              <a:buChar char="•"/>
            </a:pPr>
            <a:r>
              <a:rPr lang="en-US" smtClean="0"/>
              <a:t>Graduate follow-up studies</a:t>
            </a:r>
          </a:p>
          <a:p>
            <a:pPr>
              <a:buFontTx/>
              <a:buChar char="•"/>
            </a:pPr>
            <a:r>
              <a:rPr lang="en-US" smtClean="0"/>
              <a:t>Retention and transfer studies</a:t>
            </a:r>
          </a:p>
          <a:p>
            <a:pPr>
              <a:buFontTx/>
              <a:buChar char="•"/>
            </a:pPr>
            <a:r>
              <a:rPr lang="en-US" smtClean="0"/>
              <a:t>Surveys of alumni, employers, faculty, administrators and students</a:t>
            </a:r>
          </a:p>
        </p:txBody>
      </p:sp>
      <p:sp>
        <p:nvSpPr>
          <p:cNvPr id="24579"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SLO Presentation, SCCCD, BOT, 12-7-2010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ACCJC Standard 1. B. 3</a:t>
            </a:r>
            <a:endParaRPr lang="en-US" dirty="0"/>
          </a:p>
        </p:txBody>
      </p:sp>
      <p:sp>
        <p:nvSpPr>
          <p:cNvPr id="3" name="Content Placeholder 2"/>
          <p:cNvSpPr>
            <a:spLocks noGrp="1"/>
          </p:cNvSpPr>
          <p:nvPr>
            <p:ph sz="quarter" idx="1"/>
          </p:nvPr>
        </p:nvSpPr>
        <p:spPr/>
        <p:txBody>
          <a:bodyPr/>
          <a:lstStyle/>
          <a:p>
            <a:pPr>
              <a:buNone/>
            </a:pPr>
            <a:r>
              <a:rPr lang="en-US" sz="3200" dirty="0" smtClean="0"/>
              <a:t>Improving Institutional Effectiveness</a:t>
            </a:r>
          </a:p>
          <a:p>
            <a:pPr>
              <a:buNone/>
            </a:pPr>
            <a:endParaRPr lang="en-US" dirty="0" smtClean="0"/>
          </a:p>
          <a:p>
            <a:pPr>
              <a:buNone/>
            </a:pPr>
            <a:r>
              <a:rPr lang="en-US" dirty="0" smtClean="0"/>
              <a:t>Requires institutions “assess progress toward achieving stated goals and make decisions regarding the improvement of institutional effectiveness in an ongoing and systematic cycle of evaluation, </a:t>
            </a:r>
            <a:r>
              <a:rPr lang="en-US" b="1" dirty="0" smtClean="0"/>
              <a:t>integrated planning</a:t>
            </a:r>
            <a:r>
              <a:rPr lang="en-US" dirty="0" smtClean="0"/>
              <a:t>, resource allocation, implementation and re-evaluation.”</a:t>
            </a:r>
            <a:endParaRPr lang="en-US" dirty="0"/>
          </a:p>
        </p:txBody>
      </p:sp>
      <p:sp>
        <p:nvSpPr>
          <p:cNvPr id="4" name="Footer Placeholder 3"/>
          <p:cNvSpPr>
            <a:spLocks noGrp="1"/>
          </p:cNvSpPr>
          <p:nvPr>
            <p:ph type="ftr" sz="quarter" idx="11"/>
          </p:nvPr>
        </p:nvSpPr>
        <p:spPr/>
        <p:txBody>
          <a:bodyPr/>
          <a:lstStyle/>
          <a:p>
            <a:pPr>
              <a:defRPr/>
            </a:pPr>
            <a:r>
              <a:rPr lang="en-US" smtClean="0"/>
              <a:t>SLO Presentation, SCCCD, BOT, 12-7-2010</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“Integrated Planning to Implement College Quality Improvement”</a:t>
            </a:r>
            <a:endParaRPr lang="en-US" dirty="0"/>
          </a:p>
        </p:txBody>
      </p:sp>
      <p:sp>
        <p:nvSpPr>
          <p:cNvPr id="3" name="Content Placeholder 2"/>
          <p:cNvSpPr>
            <a:spLocks noGrp="1"/>
          </p:cNvSpPr>
          <p:nvPr>
            <p:ph sz="quarter" idx="1"/>
          </p:nvPr>
        </p:nvSpPr>
        <p:spPr/>
        <p:txBody>
          <a:bodyPr/>
          <a:lstStyle/>
          <a:p>
            <a:pPr>
              <a:buNone/>
            </a:pPr>
            <a:r>
              <a:rPr lang="en-US" dirty="0" smtClean="0"/>
              <a:t>“</a:t>
            </a:r>
            <a:r>
              <a:rPr lang="en-US" sz="3200" dirty="0" smtClean="0"/>
              <a:t>Integrated planning </a:t>
            </a:r>
            <a:r>
              <a:rPr lang="en-US" dirty="0" smtClean="0"/>
              <a:t>is neither top-down nor bottom-up; it is an interactive process in which an institution, through its governance processes, thoughtfully uses its values and vision to set priorities and deploy its resources and energies to achieve institutional changes and improvements at various levels of the organization in response to current or anticipated conditions.”</a:t>
            </a:r>
          </a:p>
          <a:p>
            <a:pPr>
              <a:buNone/>
            </a:pPr>
            <a:r>
              <a:rPr lang="en-US" sz="2000" dirty="0" smtClean="0"/>
              <a:t>(ACCJC News, Fall 2009)</a:t>
            </a:r>
            <a:endParaRPr lang="en-US" sz="2000" dirty="0"/>
          </a:p>
        </p:txBody>
      </p:sp>
      <p:sp>
        <p:nvSpPr>
          <p:cNvPr id="4" name="Footer Placeholder 3"/>
          <p:cNvSpPr>
            <a:spLocks noGrp="1"/>
          </p:cNvSpPr>
          <p:nvPr>
            <p:ph type="ftr" sz="quarter" idx="11"/>
          </p:nvPr>
        </p:nvSpPr>
        <p:spPr/>
        <p:txBody>
          <a:bodyPr/>
          <a:lstStyle/>
          <a:p>
            <a:pPr>
              <a:defRPr/>
            </a:pPr>
            <a:r>
              <a:rPr lang="en-US" smtClean="0"/>
              <a:t>SLO Presentation, SCCCD, BOT, 12-7-2010</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a:xfrm>
            <a:off x="612775" y="228600"/>
            <a:ext cx="8153400" cy="990600"/>
          </a:xfrm>
        </p:spPr>
        <p:txBody>
          <a:bodyPr/>
          <a:lstStyle/>
          <a:p>
            <a:r>
              <a:rPr lang="en-US" smtClean="0"/>
              <a:t>Integrated Planning</a:t>
            </a:r>
          </a:p>
        </p:txBody>
      </p:sp>
      <p:sp>
        <p:nvSpPr>
          <p:cNvPr id="26626" name="Content Placeholder 2"/>
          <p:cNvSpPr>
            <a:spLocks noGrp="1"/>
          </p:cNvSpPr>
          <p:nvPr>
            <p:ph sz="quarter" idx="1"/>
          </p:nvPr>
        </p:nvSpPr>
        <p:spPr>
          <a:xfrm>
            <a:off x="612775" y="1600200"/>
            <a:ext cx="8153400" cy="4495800"/>
          </a:xfrm>
        </p:spPr>
        <p:txBody>
          <a:bodyPr/>
          <a:lstStyle/>
          <a:p>
            <a:r>
              <a:rPr lang="en-US" smtClean="0"/>
              <a:t>SLOs have become an integral part of the decision making process and planning.</a:t>
            </a:r>
          </a:p>
          <a:p>
            <a:r>
              <a:rPr lang="en-US" smtClean="0"/>
              <a:t>SLOs and assessment are now part of program review.</a:t>
            </a:r>
          </a:p>
          <a:p>
            <a:r>
              <a:rPr lang="en-US" smtClean="0"/>
              <a:t>Program review is instrumental to the planning process and allocation of resources.</a:t>
            </a:r>
          </a:p>
          <a:p>
            <a:r>
              <a:rPr lang="en-US" smtClean="0"/>
              <a:t>As with other college processes, integrated planning, including SLOs,  has included all constituents groups.</a:t>
            </a:r>
          </a:p>
        </p:txBody>
      </p:sp>
      <p:sp>
        <p:nvSpPr>
          <p:cNvPr id="26627"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SLO Presentation, SCCCD, BOT, 12-7-2010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612775" y="228600"/>
            <a:ext cx="8153400" cy="990600"/>
          </a:xfrm>
        </p:spPr>
        <p:txBody>
          <a:bodyPr/>
          <a:lstStyle/>
          <a:p>
            <a:r>
              <a:rPr lang="en-US" smtClean="0"/>
              <a:t>Integrated Planning	</a:t>
            </a:r>
          </a:p>
        </p:txBody>
      </p:sp>
      <p:sp>
        <p:nvSpPr>
          <p:cNvPr id="27650" name="Content Placeholder 2"/>
          <p:cNvSpPr>
            <a:spLocks noGrp="1"/>
          </p:cNvSpPr>
          <p:nvPr>
            <p:ph sz="quarter" idx="1"/>
          </p:nvPr>
        </p:nvSpPr>
        <p:spPr>
          <a:xfrm>
            <a:off x="612775" y="1600200"/>
            <a:ext cx="8153400" cy="4495800"/>
          </a:xfrm>
        </p:spPr>
        <p:txBody>
          <a:bodyPr/>
          <a:lstStyle/>
          <a:p>
            <a:pPr>
              <a:buFont typeface="Wingdings" pitchFamily="2" charset="2"/>
              <a:buNone/>
            </a:pPr>
            <a:endParaRPr lang="en-US" smtClean="0"/>
          </a:p>
          <a:p>
            <a:pPr algn="ctr">
              <a:buFont typeface="Wingdings" pitchFamily="2" charset="2"/>
              <a:buNone/>
            </a:pPr>
            <a:r>
              <a:rPr lang="en-US" sz="3200" smtClean="0"/>
              <a:t>By 2012, the colleges are expected to use the assessment results for improvement and further alignment of institution-wide practices. </a:t>
            </a:r>
          </a:p>
        </p:txBody>
      </p:sp>
      <p:sp>
        <p:nvSpPr>
          <p:cNvPr id="27651"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SLO Presentation, SCCCD, BOT, 12-7-2010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574675" y="304800"/>
            <a:ext cx="8001000" cy="915988"/>
          </a:xfrm>
        </p:spPr>
        <p:txBody>
          <a:bodyPr/>
          <a:lstStyle/>
          <a:p>
            <a:r>
              <a:rPr lang="en-US" smtClean="0"/>
              <a:t>Course &amp; Program SLO Cycle</a:t>
            </a:r>
          </a:p>
        </p:txBody>
      </p:sp>
      <p:grpSp>
        <p:nvGrpSpPr>
          <p:cNvPr id="28674" name="Group 3"/>
          <p:cNvGrpSpPr>
            <a:grpSpLocks/>
          </p:cNvGrpSpPr>
          <p:nvPr/>
        </p:nvGrpSpPr>
        <p:grpSpPr bwMode="auto">
          <a:xfrm>
            <a:off x="893763" y="1301750"/>
            <a:ext cx="7505700" cy="5329238"/>
            <a:chOff x="563" y="820"/>
            <a:chExt cx="4728" cy="3357"/>
          </a:xfrm>
        </p:grpSpPr>
        <p:sp>
          <p:nvSpPr>
            <p:cNvPr id="28676" name="Oval 4"/>
            <p:cNvSpPr>
              <a:spLocks noChangeArrowheads="1"/>
            </p:cNvSpPr>
            <p:nvPr/>
          </p:nvSpPr>
          <p:spPr bwMode="auto">
            <a:xfrm>
              <a:off x="1082" y="941"/>
              <a:ext cx="3699" cy="3236"/>
            </a:xfrm>
            <a:prstGeom prst="ellipse">
              <a:avLst/>
            </a:prstGeom>
            <a:noFill/>
            <a:ln w="38100">
              <a:solidFill>
                <a:schemeClr val="tx1"/>
              </a:solidFill>
              <a:round/>
              <a:headEnd/>
              <a:tailEnd/>
            </a:ln>
          </p:spPr>
          <p:txBody>
            <a:bodyPr wrap="none" anchor="ctr"/>
            <a:lstStyle/>
            <a:p>
              <a:endParaRPr lang="en-US">
                <a:latin typeface="Tw Cen MT" pitchFamily="34" charset="0"/>
              </a:endParaRPr>
            </a:p>
          </p:txBody>
        </p:sp>
        <p:sp>
          <p:nvSpPr>
            <p:cNvPr id="12293" name="Oval 5"/>
            <p:cNvSpPr>
              <a:spLocks noChangeArrowheads="1"/>
            </p:cNvSpPr>
            <p:nvPr/>
          </p:nvSpPr>
          <p:spPr bwMode="auto">
            <a:xfrm>
              <a:off x="2530" y="2203"/>
              <a:ext cx="787" cy="689"/>
            </a:xfrm>
            <a:prstGeom prst="ellipse">
              <a:avLst/>
            </a:prstGeom>
            <a:solidFill>
              <a:srgbClr val="CC0000"/>
            </a:solidFill>
            <a:ln w="9525">
              <a:solidFill>
                <a:schemeClr val="tx1"/>
              </a:solidFill>
              <a:round/>
              <a:headEnd/>
              <a:tailEnd/>
            </a:ln>
            <a:effectLst>
              <a:outerShdw dist="35921" dir="2700000" algn="ctr" rotWithShape="0">
                <a:schemeClr val="bg2"/>
              </a:outerShdw>
            </a:effectLst>
          </p:spPr>
          <p:txBody>
            <a:bodyPr anchor="ctr"/>
            <a:lstStyle/>
            <a:p>
              <a:pPr algn="ctr" fontAlgn="auto">
                <a:spcBef>
                  <a:spcPts val="0"/>
                </a:spcBef>
                <a:spcAft>
                  <a:spcPts val="0"/>
                </a:spcAft>
                <a:defRPr/>
              </a:pPr>
              <a:r>
                <a:rPr lang="en-US" b="1" dirty="0">
                  <a:solidFill>
                    <a:schemeClr val="bg1"/>
                  </a:solidFill>
                  <a:latin typeface="Arial Narrow" pitchFamily="34" charset="0"/>
                </a:rPr>
                <a:t>College Mission</a:t>
              </a:r>
            </a:p>
          </p:txBody>
        </p:sp>
        <p:sp>
          <p:nvSpPr>
            <p:cNvPr id="28678" name="Oval 6"/>
            <p:cNvSpPr>
              <a:spLocks noChangeArrowheads="1"/>
            </p:cNvSpPr>
            <p:nvPr/>
          </p:nvSpPr>
          <p:spPr bwMode="auto">
            <a:xfrm>
              <a:off x="2265" y="1911"/>
              <a:ext cx="1295" cy="1251"/>
            </a:xfrm>
            <a:prstGeom prst="ellipse">
              <a:avLst/>
            </a:prstGeom>
            <a:noFill/>
            <a:ln w="38100">
              <a:solidFill>
                <a:schemeClr val="tx1"/>
              </a:solidFill>
              <a:round/>
              <a:headEnd/>
              <a:tailEnd/>
            </a:ln>
          </p:spPr>
          <p:txBody>
            <a:bodyPr wrap="none" anchor="ctr"/>
            <a:lstStyle/>
            <a:p>
              <a:pPr algn="ctr"/>
              <a:endParaRPr lang="en-US"/>
            </a:p>
          </p:txBody>
        </p:sp>
        <p:sp>
          <p:nvSpPr>
            <p:cNvPr id="12295" name="Text Box 7"/>
            <p:cNvSpPr txBox="1">
              <a:spLocks noChangeArrowheads="1"/>
            </p:cNvSpPr>
            <p:nvPr/>
          </p:nvSpPr>
          <p:spPr bwMode="auto">
            <a:xfrm>
              <a:off x="2252" y="820"/>
              <a:ext cx="1358" cy="365"/>
            </a:xfrm>
            <a:prstGeom prst="rect">
              <a:avLst/>
            </a:prstGeom>
            <a:solidFill>
              <a:srgbClr val="FFFF99"/>
            </a:solidFill>
            <a:ln w="9525" algn="ctr">
              <a:solidFill>
                <a:schemeClr val="tx1"/>
              </a:solidFill>
              <a:miter lim="800000"/>
              <a:headEnd/>
              <a:tailEnd/>
            </a:ln>
            <a:effectLst>
              <a:outerShdw dist="35921" dir="2700000" algn="ctr" rotWithShape="0">
                <a:schemeClr val="bg2"/>
              </a:outerShdw>
            </a:effectLst>
          </p:spPr>
          <p:txBody>
            <a:bodyPr/>
            <a:lstStyle/>
            <a:p>
              <a:pPr algn="ctr" fontAlgn="auto">
                <a:spcBef>
                  <a:spcPts val="0"/>
                </a:spcBef>
                <a:spcAft>
                  <a:spcPts val="0"/>
                </a:spcAft>
                <a:defRPr/>
              </a:pPr>
              <a:r>
                <a:rPr lang="en-US" b="1"/>
                <a:t>Course/Program Goals</a:t>
              </a:r>
            </a:p>
          </p:txBody>
        </p:sp>
        <p:sp>
          <p:nvSpPr>
            <p:cNvPr id="12296" name="Text Box 8"/>
            <p:cNvSpPr txBox="1">
              <a:spLocks noChangeArrowheads="1"/>
            </p:cNvSpPr>
            <p:nvPr/>
          </p:nvSpPr>
          <p:spPr bwMode="auto">
            <a:xfrm>
              <a:off x="3935" y="1737"/>
              <a:ext cx="1356" cy="380"/>
            </a:xfrm>
            <a:prstGeom prst="rect">
              <a:avLst/>
            </a:prstGeom>
            <a:solidFill>
              <a:srgbClr val="FFFF99"/>
            </a:solidFill>
            <a:ln w="9525">
              <a:solidFill>
                <a:schemeClr val="tx1"/>
              </a:solidFill>
              <a:miter lim="800000"/>
              <a:headEnd/>
              <a:tailEnd/>
            </a:ln>
            <a:effectLst>
              <a:outerShdw dist="35921" dir="2700000" algn="ctr" rotWithShape="0">
                <a:schemeClr val="bg2"/>
              </a:outerShdw>
            </a:effectLst>
          </p:spPr>
          <p:txBody>
            <a:bodyPr/>
            <a:lstStyle/>
            <a:p>
              <a:pPr algn="ctr" fontAlgn="auto">
                <a:spcBef>
                  <a:spcPts val="0"/>
                </a:spcBef>
                <a:spcAft>
                  <a:spcPts val="0"/>
                </a:spcAft>
                <a:defRPr/>
              </a:pPr>
              <a:r>
                <a:rPr lang="en-US" b="1"/>
                <a:t>Course/Program Objectives</a:t>
              </a:r>
            </a:p>
          </p:txBody>
        </p:sp>
        <p:sp>
          <p:nvSpPr>
            <p:cNvPr id="12297" name="Text Box 9"/>
            <p:cNvSpPr txBox="1">
              <a:spLocks noChangeArrowheads="1"/>
            </p:cNvSpPr>
            <p:nvPr/>
          </p:nvSpPr>
          <p:spPr bwMode="auto">
            <a:xfrm>
              <a:off x="3704" y="3238"/>
              <a:ext cx="1358" cy="373"/>
            </a:xfrm>
            <a:prstGeom prst="rect">
              <a:avLst/>
            </a:prstGeom>
            <a:solidFill>
              <a:srgbClr val="FFFF99"/>
            </a:solidFill>
            <a:ln w="9525" algn="ctr">
              <a:solidFill>
                <a:schemeClr val="tx1"/>
              </a:solidFill>
              <a:miter lim="800000"/>
              <a:headEnd/>
              <a:tailEnd/>
            </a:ln>
            <a:effectLst>
              <a:outerShdw dist="35921" dir="2700000" algn="ctr" rotWithShape="0">
                <a:schemeClr val="bg2"/>
              </a:outerShdw>
            </a:effectLst>
          </p:spPr>
          <p:txBody>
            <a:bodyPr/>
            <a:lstStyle/>
            <a:p>
              <a:pPr algn="ctr"/>
              <a:r>
                <a:rPr lang="en-US" b="1"/>
                <a:t>Course/Program Outcomes (SLOs)</a:t>
              </a:r>
            </a:p>
          </p:txBody>
        </p:sp>
        <p:sp>
          <p:nvSpPr>
            <p:cNvPr id="12298" name="Text Box 10"/>
            <p:cNvSpPr txBox="1">
              <a:spLocks noChangeArrowheads="1"/>
            </p:cNvSpPr>
            <p:nvPr/>
          </p:nvSpPr>
          <p:spPr bwMode="auto">
            <a:xfrm>
              <a:off x="1034" y="3412"/>
              <a:ext cx="1364" cy="586"/>
            </a:xfrm>
            <a:prstGeom prst="rect">
              <a:avLst/>
            </a:prstGeom>
            <a:solidFill>
              <a:srgbClr val="FFFF99"/>
            </a:solidFill>
            <a:ln w="9525" algn="ctr">
              <a:solidFill>
                <a:schemeClr val="tx1"/>
              </a:solidFill>
              <a:miter lim="800000"/>
              <a:headEnd/>
              <a:tailEnd/>
            </a:ln>
            <a:effectLst>
              <a:outerShdw dist="35921" dir="2700000" algn="ctr" rotWithShape="0">
                <a:schemeClr val="bg2"/>
              </a:outerShdw>
            </a:effectLst>
          </p:spPr>
          <p:txBody>
            <a:bodyPr/>
            <a:lstStyle/>
            <a:p>
              <a:pPr algn="ctr" fontAlgn="auto">
                <a:spcBef>
                  <a:spcPts val="0"/>
                </a:spcBef>
                <a:spcAft>
                  <a:spcPts val="0"/>
                </a:spcAft>
                <a:defRPr/>
              </a:pPr>
              <a:r>
                <a:rPr lang="en-US" b="1"/>
                <a:t>Course/Program Assessment and Evaluation</a:t>
              </a:r>
            </a:p>
          </p:txBody>
        </p:sp>
        <p:sp>
          <p:nvSpPr>
            <p:cNvPr id="12299" name="Text Box 11"/>
            <p:cNvSpPr txBox="1">
              <a:spLocks noChangeArrowheads="1"/>
            </p:cNvSpPr>
            <p:nvPr/>
          </p:nvSpPr>
          <p:spPr bwMode="auto">
            <a:xfrm>
              <a:off x="563" y="1836"/>
              <a:ext cx="1356" cy="398"/>
            </a:xfrm>
            <a:prstGeom prst="rect">
              <a:avLst/>
            </a:prstGeom>
            <a:solidFill>
              <a:srgbClr val="FFFF99"/>
            </a:solidFill>
            <a:ln w="9525" algn="ctr">
              <a:solidFill>
                <a:schemeClr val="tx1"/>
              </a:solidFill>
              <a:miter lim="800000"/>
              <a:headEnd/>
              <a:tailEnd/>
            </a:ln>
            <a:effectLst>
              <a:outerShdw dist="35921" dir="2700000" algn="ctr" rotWithShape="0">
                <a:schemeClr val="bg2"/>
              </a:outerShdw>
            </a:effectLst>
          </p:spPr>
          <p:txBody>
            <a:bodyPr/>
            <a:lstStyle/>
            <a:p>
              <a:pPr algn="ctr" fontAlgn="auto">
                <a:spcBef>
                  <a:spcPts val="0"/>
                </a:spcBef>
                <a:spcAft>
                  <a:spcPts val="0"/>
                </a:spcAft>
                <a:defRPr/>
              </a:pPr>
              <a:r>
                <a:rPr lang="en-US" b="1"/>
                <a:t>Course/Program Improvements</a:t>
              </a:r>
            </a:p>
          </p:txBody>
        </p:sp>
        <p:sp>
          <p:nvSpPr>
            <p:cNvPr id="28684" name="Line 12"/>
            <p:cNvSpPr>
              <a:spLocks noChangeShapeType="1"/>
            </p:cNvSpPr>
            <p:nvPr/>
          </p:nvSpPr>
          <p:spPr bwMode="auto">
            <a:xfrm flipH="1" flipV="1">
              <a:off x="2915" y="1265"/>
              <a:ext cx="1" cy="330"/>
            </a:xfrm>
            <a:prstGeom prst="line">
              <a:avLst/>
            </a:prstGeom>
            <a:noFill/>
            <a:ln w="76200">
              <a:solidFill>
                <a:schemeClr val="tx1"/>
              </a:solidFill>
              <a:round/>
              <a:headEnd/>
              <a:tailEnd type="triangle" w="med" len="med"/>
            </a:ln>
          </p:spPr>
          <p:txBody>
            <a:bodyPr/>
            <a:lstStyle/>
            <a:p>
              <a:endParaRPr lang="en-US"/>
            </a:p>
          </p:txBody>
        </p:sp>
        <p:sp>
          <p:nvSpPr>
            <p:cNvPr id="28685" name="Oval 13"/>
            <p:cNvSpPr>
              <a:spLocks noChangeArrowheads="1"/>
            </p:cNvSpPr>
            <p:nvPr/>
          </p:nvSpPr>
          <p:spPr bwMode="auto">
            <a:xfrm>
              <a:off x="1963" y="1601"/>
              <a:ext cx="1942" cy="1844"/>
            </a:xfrm>
            <a:prstGeom prst="ellipse">
              <a:avLst/>
            </a:prstGeom>
            <a:noFill/>
            <a:ln w="38100">
              <a:solidFill>
                <a:schemeClr val="tx1"/>
              </a:solidFill>
              <a:round/>
              <a:headEnd/>
              <a:tailEnd/>
            </a:ln>
          </p:spPr>
          <p:txBody>
            <a:bodyPr wrap="none" anchor="ctr"/>
            <a:lstStyle/>
            <a:p>
              <a:pPr algn="ctr"/>
              <a:endParaRPr lang="en-US"/>
            </a:p>
          </p:txBody>
        </p:sp>
        <p:sp>
          <p:nvSpPr>
            <p:cNvPr id="28686" name="WordArt 14"/>
            <p:cNvSpPr>
              <a:spLocks noChangeArrowheads="1" noChangeShapeType="1" noTextEdit="1"/>
            </p:cNvSpPr>
            <p:nvPr/>
          </p:nvSpPr>
          <p:spPr bwMode="auto">
            <a:xfrm>
              <a:off x="2306" y="1769"/>
              <a:ext cx="1257" cy="789"/>
            </a:xfrm>
            <a:prstGeom prst="rect">
              <a:avLst/>
            </a:prstGeom>
          </p:spPr>
          <p:txBody>
            <a:bodyPr spcFirstLastPara="1" wrap="none" fromWordArt="1">
              <a:prstTxWarp prst="textArchUp">
                <a:avLst>
                  <a:gd name="adj" fmla="val 10800004"/>
                </a:avLst>
              </a:prstTxWarp>
            </a:bodyPr>
            <a:lstStyle/>
            <a:p>
              <a:pPr algn="ctr"/>
              <a:r>
                <a:rPr lang="en-US" kern="10">
                  <a:ln w="9525">
                    <a:solidFill>
                      <a:srgbClr val="000000"/>
                    </a:solidFill>
                    <a:round/>
                    <a:headEnd/>
                    <a:tailEnd/>
                  </a:ln>
                  <a:solidFill>
                    <a:srgbClr val="000000"/>
                  </a:solidFill>
                  <a:latin typeface="Arial"/>
                  <a:cs typeface="Arial"/>
                </a:rPr>
                <a:t> Institutional SLOs</a:t>
              </a:r>
            </a:p>
          </p:txBody>
        </p:sp>
        <p:sp>
          <p:nvSpPr>
            <p:cNvPr id="28687" name="WordArt 15"/>
            <p:cNvSpPr>
              <a:spLocks noChangeArrowheads="1" noChangeShapeType="1" noTextEdit="1"/>
            </p:cNvSpPr>
            <p:nvPr/>
          </p:nvSpPr>
          <p:spPr bwMode="auto">
            <a:xfrm>
              <a:off x="2430" y="2085"/>
              <a:ext cx="1003" cy="723"/>
            </a:xfrm>
            <a:prstGeom prst="rect">
              <a:avLst/>
            </a:prstGeom>
          </p:spPr>
          <p:txBody>
            <a:bodyPr spcFirstLastPara="1" wrap="none" fromWordArt="1">
              <a:prstTxWarp prst="textArchUp">
                <a:avLst>
                  <a:gd name="adj" fmla="val 10800004"/>
                </a:avLst>
              </a:prstTxWarp>
            </a:bodyPr>
            <a:lstStyle/>
            <a:p>
              <a:pPr algn="ctr"/>
              <a:r>
                <a:rPr lang="en-US" kern="10">
                  <a:ln w="9525">
                    <a:solidFill>
                      <a:srgbClr val="000000"/>
                    </a:solidFill>
                    <a:round/>
                    <a:headEnd/>
                    <a:tailEnd/>
                  </a:ln>
                  <a:solidFill>
                    <a:srgbClr val="000000"/>
                  </a:solidFill>
                  <a:latin typeface="Arial"/>
                  <a:cs typeface="Arial"/>
                </a:rPr>
                <a:t> College Goals</a:t>
              </a:r>
            </a:p>
          </p:txBody>
        </p:sp>
        <p:sp>
          <p:nvSpPr>
            <p:cNvPr id="28688" name="AutoShape 16"/>
            <p:cNvSpPr>
              <a:spLocks noChangeArrowheads="1"/>
            </p:cNvSpPr>
            <p:nvPr/>
          </p:nvSpPr>
          <p:spPr bwMode="auto">
            <a:xfrm rot="8763138">
              <a:off x="4441" y="1618"/>
              <a:ext cx="98" cy="131"/>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latin typeface="Tw Cen MT" pitchFamily="34" charset="0"/>
              </a:endParaRPr>
            </a:p>
          </p:txBody>
        </p:sp>
        <p:sp>
          <p:nvSpPr>
            <p:cNvPr id="28689" name="AutoShape 17"/>
            <p:cNvSpPr>
              <a:spLocks noChangeArrowheads="1"/>
            </p:cNvSpPr>
            <p:nvPr/>
          </p:nvSpPr>
          <p:spPr bwMode="auto">
            <a:xfrm rot="-1049919">
              <a:off x="4684" y="2124"/>
              <a:ext cx="98" cy="131"/>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latin typeface="Tw Cen MT" pitchFamily="34" charset="0"/>
              </a:endParaRPr>
            </a:p>
          </p:txBody>
        </p:sp>
        <p:sp>
          <p:nvSpPr>
            <p:cNvPr id="28690" name="AutoShape 18"/>
            <p:cNvSpPr>
              <a:spLocks noChangeArrowheads="1"/>
            </p:cNvSpPr>
            <p:nvPr/>
          </p:nvSpPr>
          <p:spPr bwMode="auto">
            <a:xfrm rot="-9172524">
              <a:off x="4587" y="3112"/>
              <a:ext cx="98" cy="131"/>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latin typeface="Tw Cen MT" pitchFamily="34" charset="0"/>
              </a:endParaRPr>
            </a:p>
          </p:txBody>
        </p:sp>
        <p:sp>
          <p:nvSpPr>
            <p:cNvPr id="28691" name="AutoShape 19"/>
            <p:cNvSpPr>
              <a:spLocks noChangeArrowheads="1"/>
            </p:cNvSpPr>
            <p:nvPr/>
          </p:nvSpPr>
          <p:spPr bwMode="auto">
            <a:xfrm rot="2850488">
              <a:off x="4232" y="3600"/>
              <a:ext cx="98" cy="131"/>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latin typeface="Tw Cen MT" pitchFamily="34" charset="0"/>
              </a:endParaRPr>
            </a:p>
          </p:txBody>
        </p:sp>
        <p:sp>
          <p:nvSpPr>
            <p:cNvPr id="28692" name="AutoShape 20"/>
            <p:cNvSpPr>
              <a:spLocks noChangeArrowheads="1"/>
            </p:cNvSpPr>
            <p:nvPr/>
          </p:nvSpPr>
          <p:spPr bwMode="auto">
            <a:xfrm rot="-3824178">
              <a:off x="2119" y="3977"/>
              <a:ext cx="98" cy="131"/>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latin typeface="Tw Cen MT" pitchFamily="34" charset="0"/>
              </a:endParaRPr>
            </a:p>
          </p:txBody>
        </p:sp>
        <p:sp>
          <p:nvSpPr>
            <p:cNvPr id="28693" name="AutoShape 21"/>
            <p:cNvSpPr>
              <a:spLocks noChangeArrowheads="1"/>
            </p:cNvSpPr>
            <p:nvPr/>
          </p:nvSpPr>
          <p:spPr bwMode="auto">
            <a:xfrm rot="8907719">
              <a:off x="1271" y="3285"/>
              <a:ext cx="98" cy="131"/>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latin typeface="Tw Cen MT" pitchFamily="34" charset="0"/>
              </a:endParaRPr>
            </a:p>
          </p:txBody>
        </p:sp>
        <p:sp>
          <p:nvSpPr>
            <p:cNvPr id="28694" name="AutoShape 22"/>
            <p:cNvSpPr>
              <a:spLocks noChangeArrowheads="1"/>
            </p:cNvSpPr>
            <p:nvPr/>
          </p:nvSpPr>
          <p:spPr bwMode="auto">
            <a:xfrm rot="465910">
              <a:off x="1059" y="2239"/>
              <a:ext cx="98" cy="131"/>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latin typeface="Tw Cen MT" pitchFamily="34" charset="0"/>
              </a:endParaRPr>
            </a:p>
          </p:txBody>
        </p:sp>
        <p:sp>
          <p:nvSpPr>
            <p:cNvPr id="28695" name="AutoShape 23"/>
            <p:cNvSpPr>
              <a:spLocks noChangeArrowheads="1"/>
            </p:cNvSpPr>
            <p:nvPr/>
          </p:nvSpPr>
          <p:spPr bwMode="auto">
            <a:xfrm rot="-8877020">
              <a:off x="1260" y="1717"/>
              <a:ext cx="98" cy="131"/>
            </a:xfrm>
            <a:prstGeom prst="triangle">
              <a:avLst>
                <a:gd name="adj" fmla="val 50000"/>
              </a:avLst>
            </a:prstGeom>
            <a:solidFill>
              <a:schemeClr val="tx1"/>
            </a:solidFill>
            <a:ln w="9525">
              <a:solidFill>
                <a:schemeClr val="tx1"/>
              </a:solidFill>
              <a:miter lim="800000"/>
              <a:headEnd/>
              <a:tailEnd/>
            </a:ln>
          </p:spPr>
          <p:txBody>
            <a:bodyPr wrap="none" anchor="ctr"/>
            <a:lstStyle/>
            <a:p>
              <a:endParaRPr lang="en-US">
                <a:latin typeface="Tw Cen MT" pitchFamily="34" charset="0"/>
              </a:endParaRPr>
            </a:p>
          </p:txBody>
        </p:sp>
      </p:grpSp>
      <p:sp>
        <p:nvSpPr>
          <p:cNvPr id="28675" name="Footer Placeholder 2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SLO Presentation, SCCCD, BOT, 12-7-2010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612775" y="228600"/>
            <a:ext cx="8153400" cy="990600"/>
          </a:xfrm>
        </p:spPr>
        <p:txBody>
          <a:bodyPr/>
          <a:lstStyle/>
          <a:p>
            <a:r>
              <a:rPr lang="en-US" smtClean="0"/>
              <a:t>What does ACCJC say?</a:t>
            </a:r>
          </a:p>
        </p:txBody>
      </p:sp>
      <p:sp>
        <p:nvSpPr>
          <p:cNvPr id="15362" name="Content Placeholder 2"/>
          <p:cNvSpPr>
            <a:spLocks noGrp="1"/>
          </p:cNvSpPr>
          <p:nvPr>
            <p:ph sz="quarter" idx="1"/>
          </p:nvPr>
        </p:nvSpPr>
        <p:spPr>
          <a:xfrm>
            <a:off x="612775" y="1600200"/>
            <a:ext cx="8153400" cy="4495800"/>
          </a:xfrm>
        </p:spPr>
        <p:txBody>
          <a:bodyPr/>
          <a:lstStyle/>
          <a:p>
            <a:r>
              <a:rPr lang="en-US" dirty="0" smtClean="0"/>
              <a:t>The 2002 Accreditation Standards and Eligibility Requirements placed an increased emphasis on the assessment of student learning as means of evaluating and improving the educational effectiveness of institutions.</a:t>
            </a:r>
          </a:p>
          <a:p>
            <a:r>
              <a:rPr lang="en-US" dirty="0" smtClean="0"/>
              <a:t>Two standards that deal with learning outcomes are Standard IB and Standard II A.1.c.</a:t>
            </a:r>
          </a:p>
        </p:txBody>
      </p:sp>
      <p:sp>
        <p:nvSpPr>
          <p:cNvPr id="15363"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SLO Presentation, SCCCD, BOT, 12-7-2010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612775" y="228600"/>
            <a:ext cx="8153400" cy="990600"/>
          </a:xfrm>
        </p:spPr>
        <p:txBody>
          <a:bodyPr/>
          <a:lstStyle/>
          <a:p>
            <a:r>
              <a:rPr lang="en-US" smtClean="0"/>
              <a:t>ACCJC Standard 1B </a:t>
            </a:r>
          </a:p>
        </p:txBody>
      </p:sp>
      <p:sp>
        <p:nvSpPr>
          <p:cNvPr id="16386" name="Content Placeholder 2"/>
          <p:cNvSpPr>
            <a:spLocks noGrp="1"/>
          </p:cNvSpPr>
          <p:nvPr>
            <p:ph sz="quarter" idx="1"/>
          </p:nvPr>
        </p:nvSpPr>
        <p:spPr>
          <a:xfrm>
            <a:off x="612775" y="1600200"/>
            <a:ext cx="8153400" cy="4495800"/>
          </a:xfrm>
        </p:spPr>
        <p:txBody>
          <a:bodyPr/>
          <a:lstStyle/>
          <a:p>
            <a:pPr>
              <a:buFont typeface="Wingdings" pitchFamily="2" charset="2"/>
              <a:buNone/>
            </a:pPr>
            <a:r>
              <a:rPr lang="en-US" sz="3200" dirty="0" smtClean="0"/>
              <a:t>Improving Institutional Effectiveness</a:t>
            </a:r>
          </a:p>
          <a:p>
            <a:pPr>
              <a:buFont typeface="Wingdings" pitchFamily="2" charset="2"/>
              <a:buNone/>
            </a:pPr>
            <a:endParaRPr lang="en-US" dirty="0" smtClean="0"/>
          </a:p>
          <a:p>
            <a:pPr>
              <a:buFont typeface="Wingdings" pitchFamily="2" charset="2"/>
              <a:buNone/>
            </a:pPr>
            <a:r>
              <a:rPr lang="en-US" dirty="0" smtClean="0"/>
              <a:t>“The institution demonstrates a conscious effort to produce and support student learning, measures that learning, assesses how well learning is occurring, and makes changes to improve student learning.”</a:t>
            </a:r>
          </a:p>
        </p:txBody>
      </p:sp>
      <p:sp>
        <p:nvSpPr>
          <p:cNvPr id="16387"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SLO Presentation, SCCCD, BOT, 12-7-2010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612775" y="228600"/>
            <a:ext cx="8153400" cy="990600"/>
          </a:xfrm>
        </p:spPr>
        <p:txBody>
          <a:bodyPr/>
          <a:lstStyle/>
          <a:p>
            <a:r>
              <a:rPr lang="en-US" smtClean="0"/>
              <a:t>ACCJC Standard II A 1.c.</a:t>
            </a:r>
          </a:p>
        </p:txBody>
      </p:sp>
      <p:sp>
        <p:nvSpPr>
          <p:cNvPr id="17410" name="Rectangle 3"/>
          <p:cNvSpPr>
            <a:spLocks noGrp="1" noChangeArrowheads="1"/>
          </p:cNvSpPr>
          <p:nvPr>
            <p:ph type="body" idx="1"/>
          </p:nvPr>
        </p:nvSpPr>
        <p:spPr>
          <a:xfrm>
            <a:off x="612775" y="1600200"/>
            <a:ext cx="8153400" cy="4495800"/>
          </a:xfrm>
        </p:spPr>
        <p:txBody>
          <a:bodyPr/>
          <a:lstStyle/>
          <a:p>
            <a:pPr>
              <a:buFont typeface="Wingdings" pitchFamily="2" charset="2"/>
              <a:buNone/>
            </a:pPr>
            <a:r>
              <a:rPr lang="en-US" sz="3200" smtClean="0"/>
              <a:t>Student Learning Programs and Services</a:t>
            </a:r>
          </a:p>
          <a:p>
            <a:pPr>
              <a:buFont typeface="Wingdings" pitchFamily="2" charset="2"/>
              <a:buNone/>
            </a:pPr>
            <a:endParaRPr lang="en-US" smtClean="0"/>
          </a:p>
          <a:p>
            <a:pPr>
              <a:buFont typeface="Wingdings" pitchFamily="2" charset="2"/>
              <a:buNone/>
            </a:pPr>
            <a:r>
              <a:rPr lang="en-US" smtClean="0"/>
              <a:t>“The institution identifies student learning outcomes for courses, programs, certificates, and degrees; assesses student achievement of those outcomes; and uses assessment results to make improvements.”</a:t>
            </a:r>
          </a:p>
          <a:p>
            <a:endParaRPr lang="en-US" smtClean="0"/>
          </a:p>
        </p:txBody>
      </p:sp>
      <p:sp>
        <p:nvSpPr>
          <p:cNvPr id="17411"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SLO Presentation, SCCCD, BOT, 12-7-2010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fontAlgn="auto">
              <a:spcAft>
                <a:spcPts val="0"/>
              </a:spcAft>
              <a:defRPr/>
            </a:pPr>
            <a:r>
              <a:rPr lang="en-US" dirty="0" smtClean="0"/>
              <a:t>What are Student Learning Outcomes?</a:t>
            </a:r>
            <a:endParaRPr lang="en-US" dirty="0"/>
          </a:p>
        </p:txBody>
      </p:sp>
      <p:sp>
        <p:nvSpPr>
          <p:cNvPr id="3" name="Content Placeholder 2"/>
          <p:cNvSpPr>
            <a:spLocks noGrp="1"/>
          </p:cNvSpPr>
          <p:nvPr>
            <p:ph sz="quarter" idx="1"/>
          </p:nvPr>
        </p:nvSpPr>
        <p:spPr>
          <a:xfrm>
            <a:off x="612775" y="1600200"/>
            <a:ext cx="8153400" cy="4495800"/>
          </a:xfrm>
        </p:spPr>
        <p:txBody>
          <a:bodyPr>
            <a:normAutofit/>
          </a:bodyPr>
          <a:lstStyle/>
          <a:p>
            <a:pPr>
              <a:lnSpc>
                <a:spcPct val="90000"/>
              </a:lnSpc>
            </a:pPr>
            <a:r>
              <a:rPr lang="en-US" sz="2700" dirty="0" smtClean="0"/>
              <a:t>Student Learning Outcomes are meaningful and measureable means to improve learning as established by discipline faculty and student services experts.</a:t>
            </a:r>
          </a:p>
          <a:p>
            <a:pPr>
              <a:lnSpc>
                <a:spcPct val="90000"/>
              </a:lnSpc>
            </a:pPr>
            <a:r>
              <a:rPr lang="en-US" sz="2700" dirty="0" smtClean="0"/>
              <a:t>Instructional SLOs are based upon the Course Outline of Record.</a:t>
            </a:r>
          </a:p>
          <a:p>
            <a:pPr>
              <a:lnSpc>
                <a:spcPct val="90000"/>
              </a:lnSpc>
            </a:pPr>
            <a:r>
              <a:rPr lang="en-US" sz="2700" dirty="0" smtClean="0"/>
              <a:t>SLO statements reflect where a student should be upon successful completion of a college course, program, certificate, or degree.</a:t>
            </a:r>
          </a:p>
          <a:p>
            <a:pPr>
              <a:lnSpc>
                <a:spcPct val="90000"/>
              </a:lnSpc>
            </a:pPr>
            <a:r>
              <a:rPr lang="en-US" sz="2700" dirty="0" smtClean="0"/>
              <a:t>SLOs must be established and assessed at the course, program (both instructional and non-instructional), degree, and institutional levels.</a:t>
            </a:r>
          </a:p>
          <a:p>
            <a:pPr>
              <a:lnSpc>
                <a:spcPct val="90000"/>
              </a:lnSpc>
            </a:pPr>
            <a:endParaRPr lang="en-US" sz="2700" dirty="0" smtClean="0"/>
          </a:p>
        </p:txBody>
      </p:sp>
      <p:sp>
        <p:nvSpPr>
          <p:cNvPr id="19459"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SLO Presentation, SCCCD, BOT, 12-7-2010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SLO Example at FCC</a:t>
            </a:r>
            <a:endParaRPr lang="en-US" dirty="0"/>
          </a:p>
        </p:txBody>
      </p:sp>
      <p:sp>
        <p:nvSpPr>
          <p:cNvPr id="3" name="Content Placeholder 2"/>
          <p:cNvSpPr>
            <a:spLocks noGrp="1"/>
          </p:cNvSpPr>
          <p:nvPr>
            <p:ph sz="quarter" idx="1"/>
          </p:nvPr>
        </p:nvSpPr>
        <p:spPr>
          <a:xfrm>
            <a:off x="612648" y="1600200"/>
            <a:ext cx="8378952" cy="5257800"/>
          </a:xfrm>
        </p:spPr>
        <p:txBody>
          <a:bodyPr/>
          <a:lstStyle/>
          <a:p>
            <a:pPr>
              <a:buNone/>
            </a:pPr>
            <a:r>
              <a:rPr lang="en-US" sz="2400" b="1" dirty="0" smtClean="0"/>
              <a:t>Institutional Learning Outcome:</a:t>
            </a:r>
          </a:p>
          <a:p>
            <a:pPr>
              <a:buNone/>
            </a:pPr>
            <a:r>
              <a:rPr lang="en-US" sz="2400" dirty="0" smtClean="0"/>
              <a:t>	</a:t>
            </a:r>
            <a:r>
              <a:rPr lang="en-US" sz="2000" dirty="0" smtClean="0"/>
              <a:t>Students will demonstrate critical thinking skills in problem solving.</a:t>
            </a:r>
          </a:p>
          <a:p>
            <a:pPr>
              <a:buNone/>
            </a:pPr>
            <a:r>
              <a:rPr lang="en-US" sz="2400" b="1" dirty="0" smtClean="0"/>
              <a:t>Degree SLO: Child Development  AS Degree</a:t>
            </a:r>
          </a:p>
          <a:p>
            <a:pPr marL="319088" lvl="1" indent="-319088">
              <a:spcBef>
                <a:spcPts val="700"/>
              </a:spcBef>
              <a:buClr>
                <a:schemeClr val="accent2"/>
              </a:buClr>
              <a:buSzPct val="60000"/>
              <a:buNone/>
            </a:pPr>
            <a:r>
              <a:rPr lang="en-US" dirty="0" smtClean="0"/>
              <a:t>	</a:t>
            </a:r>
            <a:r>
              <a:rPr lang="en-US" sz="2000" dirty="0" smtClean="0"/>
              <a:t>Design, implement and evaluate environments and activities that support positive developmental play and learning outcomes for all young children.</a:t>
            </a:r>
          </a:p>
          <a:p>
            <a:pPr marL="319088" lvl="1" indent="-319088">
              <a:spcBef>
                <a:spcPts val="700"/>
              </a:spcBef>
              <a:buClr>
                <a:schemeClr val="accent2"/>
              </a:buClr>
              <a:buSzPct val="60000"/>
              <a:buNone/>
            </a:pPr>
            <a:r>
              <a:rPr lang="en-US" sz="2400" b="1" dirty="0" smtClean="0"/>
              <a:t>Course SLO: CDHEV 1</a:t>
            </a:r>
          </a:p>
          <a:p>
            <a:pPr marL="319088" lvl="1" indent="-319088">
              <a:spcBef>
                <a:spcPts val="700"/>
              </a:spcBef>
              <a:buClr>
                <a:schemeClr val="accent2"/>
              </a:buClr>
              <a:buSzPct val="60000"/>
              <a:buNone/>
            </a:pPr>
            <a:r>
              <a:rPr lang="en-US" sz="2900" dirty="0" smtClean="0"/>
              <a:t>	</a:t>
            </a:r>
            <a:r>
              <a:rPr lang="en-US" sz="2000" dirty="0" smtClean="0"/>
              <a:t>Assess early childhood settings, curriculum, and teaching strategies utilizing indicators of quality early childhood practice that support all children including those with diverse characteristics.</a:t>
            </a:r>
          </a:p>
          <a:p>
            <a:pPr marL="319088" lvl="1" indent="-319088">
              <a:spcBef>
                <a:spcPts val="700"/>
              </a:spcBef>
              <a:buClr>
                <a:schemeClr val="accent2"/>
              </a:buClr>
              <a:buSzPct val="60000"/>
              <a:buNone/>
            </a:pPr>
            <a:r>
              <a:rPr lang="en-US" sz="2400" b="1" dirty="0" smtClean="0"/>
              <a:t>Assessment occurs at the course level.</a:t>
            </a:r>
          </a:p>
          <a:p>
            <a:pPr marL="319088" lvl="1" indent="-319088">
              <a:spcBef>
                <a:spcPts val="700"/>
              </a:spcBef>
              <a:buClr>
                <a:schemeClr val="accent2"/>
              </a:buClr>
              <a:buSzPct val="60000"/>
              <a:buNone/>
            </a:pPr>
            <a:endParaRPr lang="en-US" sz="2400" dirty="0" smtClean="0"/>
          </a:p>
          <a:p>
            <a:pPr marL="319088" lvl="1" indent="-319088">
              <a:spcBef>
                <a:spcPts val="700"/>
              </a:spcBef>
              <a:buClr>
                <a:schemeClr val="accent2"/>
              </a:buClr>
              <a:buSzPct val="60000"/>
              <a:buNone/>
            </a:pPr>
            <a:endParaRPr lang="en-US" sz="2900" dirty="0" smtClean="0"/>
          </a:p>
          <a:p>
            <a:pPr marL="319088" lvl="1" indent="-319088">
              <a:spcBef>
                <a:spcPts val="700"/>
              </a:spcBef>
              <a:buClr>
                <a:schemeClr val="accent2"/>
              </a:buClr>
              <a:buSzPct val="60000"/>
              <a:buNone/>
            </a:pPr>
            <a:r>
              <a:rPr lang="en-US" sz="2900" dirty="0" smtClean="0"/>
              <a:t>	</a:t>
            </a:r>
          </a:p>
          <a:p>
            <a:pPr marL="319088" lvl="1" indent="-319088">
              <a:spcBef>
                <a:spcPts val="700"/>
              </a:spcBef>
              <a:buClr>
                <a:schemeClr val="accent2"/>
              </a:buClr>
              <a:buSzPct val="60000"/>
              <a:buNone/>
            </a:pPr>
            <a:endParaRPr lang="en-US" sz="2400" dirty="0" smtClean="0"/>
          </a:p>
          <a:p>
            <a:pPr marL="319088" lvl="1" indent="-319088">
              <a:spcBef>
                <a:spcPts val="700"/>
              </a:spcBef>
              <a:buClr>
                <a:schemeClr val="accent2"/>
              </a:buClr>
              <a:buSzPct val="60000"/>
              <a:buNone/>
            </a:pPr>
            <a:endParaRPr lang="en-US" sz="2400" dirty="0" smtClean="0"/>
          </a:p>
          <a:p>
            <a:pPr>
              <a:buNone/>
            </a:pPr>
            <a:endParaRPr lang="en-US" dirty="0" smtClean="0"/>
          </a:p>
          <a:p>
            <a:pPr>
              <a:buNone/>
            </a:pPr>
            <a:r>
              <a:rPr lang="en-US" dirty="0" smtClean="0"/>
              <a:t>	</a:t>
            </a:r>
          </a:p>
          <a:p>
            <a:pPr>
              <a:buNone/>
            </a:pPr>
            <a:endParaRPr lang="en-US" dirty="0" smtClean="0"/>
          </a:p>
          <a:p>
            <a:pPr>
              <a:buNone/>
            </a:pPr>
            <a:endParaRPr lang="en-US" dirty="0" smtClean="0"/>
          </a:p>
        </p:txBody>
      </p:sp>
      <p:sp>
        <p:nvSpPr>
          <p:cNvPr id="4" name="Footer Placeholder 3"/>
          <p:cNvSpPr>
            <a:spLocks noGrp="1"/>
          </p:cNvSpPr>
          <p:nvPr>
            <p:ph type="ftr" sz="quarter" idx="11"/>
          </p:nvPr>
        </p:nvSpPr>
        <p:spPr>
          <a:xfrm>
            <a:off x="8762999" y="6248400"/>
            <a:ext cx="228599" cy="365125"/>
          </a:xfrm>
        </p:spPr>
        <p:txBody>
          <a:bodyPr/>
          <a:lstStyle/>
          <a:p>
            <a:pPr algn="ctr">
              <a:defRPr/>
            </a:pPr>
            <a:endParaRPr lang="en-US" dirty="0"/>
          </a:p>
        </p:txBody>
      </p:sp>
      <p:sp>
        <p:nvSpPr>
          <p:cNvPr id="6" name="Down Arrow 5"/>
          <p:cNvSpPr/>
          <p:nvPr/>
        </p:nvSpPr>
        <p:spPr>
          <a:xfrm>
            <a:off x="609600" y="2057400"/>
            <a:ext cx="2286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Down Arrow 9"/>
          <p:cNvSpPr/>
          <p:nvPr/>
        </p:nvSpPr>
        <p:spPr>
          <a:xfrm>
            <a:off x="609600" y="2971800"/>
            <a:ext cx="228600" cy="762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Up-Down Arrow 13"/>
          <p:cNvSpPr/>
          <p:nvPr/>
        </p:nvSpPr>
        <p:spPr>
          <a:xfrm>
            <a:off x="609600" y="4267200"/>
            <a:ext cx="228600" cy="1066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SLO Example at RC</a:t>
            </a:r>
            <a:endParaRPr lang="en-US" dirty="0"/>
          </a:p>
        </p:txBody>
      </p:sp>
      <p:sp>
        <p:nvSpPr>
          <p:cNvPr id="3" name="Content Placeholder 2"/>
          <p:cNvSpPr>
            <a:spLocks noGrp="1"/>
          </p:cNvSpPr>
          <p:nvPr>
            <p:ph sz="quarter" idx="1"/>
          </p:nvPr>
        </p:nvSpPr>
        <p:spPr>
          <a:xfrm>
            <a:off x="612648" y="1600200"/>
            <a:ext cx="8153400" cy="5257800"/>
          </a:xfrm>
        </p:spPr>
        <p:txBody>
          <a:bodyPr/>
          <a:lstStyle/>
          <a:p>
            <a:pPr>
              <a:buNone/>
            </a:pPr>
            <a:r>
              <a:rPr lang="en-US" sz="2400" b="1" dirty="0" smtClean="0"/>
              <a:t>Institutional Learning Outcomes:</a:t>
            </a:r>
          </a:p>
          <a:p>
            <a:pPr>
              <a:buNone/>
            </a:pPr>
            <a:r>
              <a:rPr lang="en-US" sz="2000" dirty="0" smtClean="0"/>
              <a:t>1. Interpret various types of written, visual, and verbal information. </a:t>
            </a:r>
          </a:p>
          <a:p>
            <a:pPr>
              <a:buNone/>
            </a:pPr>
            <a:r>
              <a:rPr lang="en-US" sz="2000" dirty="0" smtClean="0"/>
              <a:t>4. Employ critical and creative modes of inquiry to solve problems, explore alternatives, and make decisions. </a:t>
            </a:r>
          </a:p>
          <a:p>
            <a:pPr>
              <a:buNone/>
            </a:pPr>
            <a:r>
              <a:rPr lang="en-US" sz="2000" dirty="0" smtClean="0"/>
              <a:t>7. Apply historical and contemporary issues and events to civic and social responsibility. </a:t>
            </a:r>
          </a:p>
          <a:p>
            <a:pPr>
              <a:buNone/>
            </a:pPr>
            <a:r>
              <a:rPr lang="en-US" sz="2400" b="1" dirty="0" smtClean="0"/>
              <a:t>Program SLO: History</a:t>
            </a:r>
          </a:p>
          <a:p>
            <a:pPr marL="319088" lvl="1" indent="-319088">
              <a:spcBef>
                <a:spcPts val="700"/>
              </a:spcBef>
              <a:buClr>
                <a:schemeClr val="accent2"/>
              </a:buClr>
              <a:buSzPct val="60000"/>
              <a:buNone/>
            </a:pPr>
            <a:r>
              <a:rPr lang="en-US" dirty="0" smtClean="0"/>
              <a:t>	</a:t>
            </a:r>
            <a:r>
              <a:rPr lang="en-US" sz="2000" dirty="0" smtClean="0"/>
              <a:t>Identify important people, events, and factors influencing the direction of human history.</a:t>
            </a:r>
          </a:p>
          <a:p>
            <a:pPr marL="319088" lvl="1" indent="-319088">
              <a:spcBef>
                <a:spcPts val="700"/>
              </a:spcBef>
              <a:buClr>
                <a:schemeClr val="accent2"/>
              </a:buClr>
              <a:buSzPct val="60000"/>
              <a:buNone/>
            </a:pPr>
            <a:r>
              <a:rPr lang="en-US" sz="2400" b="1" dirty="0" smtClean="0"/>
              <a:t>Course SLO: History 11</a:t>
            </a:r>
          </a:p>
          <a:p>
            <a:pPr marL="319088" lvl="1" indent="-319088">
              <a:spcBef>
                <a:spcPts val="700"/>
              </a:spcBef>
              <a:buClr>
                <a:schemeClr val="accent2"/>
              </a:buClr>
              <a:buSzPct val="60000"/>
              <a:buNone/>
            </a:pPr>
            <a:r>
              <a:rPr lang="en-US" sz="2900" dirty="0" smtClean="0"/>
              <a:t>	</a:t>
            </a:r>
            <a:r>
              <a:rPr lang="en-US" sz="2000" dirty="0" smtClean="0"/>
              <a:t>Outcome 1: Identify the origins of America’s distinctive political traditions and governmental institutions.</a:t>
            </a:r>
            <a:endParaRPr lang="en-US" sz="2400" dirty="0" smtClean="0"/>
          </a:p>
          <a:p>
            <a:pPr marL="319088" lvl="1" indent="-319088">
              <a:spcBef>
                <a:spcPts val="700"/>
              </a:spcBef>
              <a:buClr>
                <a:schemeClr val="accent2"/>
              </a:buClr>
              <a:buSzPct val="60000"/>
              <a:buNone/>
            </a:pPr>
            <a:r>
              <a:rPr lang="en-US" sz="2400" b="1" dirty="0" smtClean="0"/>
              <a:t>Assessment occurs at the course level.</a:t>
            </a:r>
          </a:p>
          <a:p>
            <a:pPr marL="319088" lvl="1" indent="-319088">
              <a:spcBef>
                <a:spcPts val="700"/>
              </a:spcBef>
              <a:buClr>
                <a:schemeClr val="accent2"/>
              </a:buClr>
              <a:buSzPct val="60000"/>
              <a:buNone/>
            </a:pPr>
            <a:endParaRPr lang="en-US" sz="2400" dirty="0" smtClean="0"/>
          </a:p>
          <a:p>
            <a:pPr marL="319088" lvl="1" indent="-319088">
              <a:spcBef>
                <a:spcPts val="700"/>
              </a:spcBef>
              <a:buClr>
                <a:schemeClr val="accent2"/>
              </a:buClr>
              <a:buSzPct val="60000"/>
              <a:buNone/>
            </a:pPr>
            <a:endParaRPr lang="en-US" sz="2900" dirty="0" smtClean="0"/>
          </a:p>
          <a:p>
            <a:pPr marL="319088" lvl="1" indent="-319088">
              <a:spcBef>
                <a:spcPts val="700"/>
              </a:spcBef>
              <a:buClr>
                <a:schemeClr val="accent2"/>
              </a:buClr>
              <a:buSzPct val="60000"/>
              <a:buNone/>
            </a:pPr>
            <a:r>
              <a:rPr lang="en-US" sz="2900" dirty="0" smtClean="0"/>
              <a:t>	</a:t>
            </a:r>
          </a:p>
          <a:p>
            <a:pPr marL="319088" lvl="1" indent="-319088">
              <a:spcBef>
                <a:spcPts val="700"/>
              </a:spcBef>
              <a:buClr>
                <a:schemeClr val="accent2"/>
              </a:buClr>
              <a:buSzPct val="60000"/>
              <a:buNone/>
            </a:pPr>
            <a:endParaRPr lang="en-US" sz="2400" dirty="0" smtClean="0"/>
          </a:p>
          <a:p>
            <a:pPr marL="319088" lvl="1" indent="-319088">
              <a:spcBef>
                <a:spcPts val="700"/>
              </a:spcBef>
              <a:buClr>
                <a:schemeClr val="accent2"/>
              </a:buClr>
              <a:buSzPct val="60000"/>
              <a:buNone/>
            </a:pPr>
            <a:endParaRPr lang="en-US" sz="2400" dirty="0" smtClean="0"/>
          </a:p>
          <a:p>
            <a:pPr>
              <a:buNone/>
            </a:pPr>
            <a:endParaRPr lang="en-US" dirty="0" smtClean="0"/>
          </a:p>
          <a:p>
            <a:pPr>
              <a:buNone/>
            </a:pPr>
            <a:r>
              <a:rPr lang="en-US" dirty="0" smtClean="0"/>
              <a:t>	</a:t>
            </a:r>
          </a:p>
          <a:p>
            <a:pPr>
              <a:buNone/>
            </a:pPr>
            <a:endParaRPr lang="en-US" dirty="0" smtClean="0"/>
          </a:p>
          <a:p>
            <a:pPr>
              <a:buNone/>
            </a:pPr>
            <a:endParaRPr lang="en-US" dirty="0" smtClean="0"/>
          </a:p>
        </p:txBody>
      </p:sp>
      <p:sp>
        <p:nvSpPr>
          <p:cNvPr id="4" name="Footer Placeholder 3"/>
          <p:cNvSpPr>
            <a:spLocks noGrp="1"/>
          </p:cNvSpPr>
          <p:nvPr>
            <p:ph type="ftr" sz="quarter" idx="11"/>
          </p:nvPr>
        </p:nvSpPr>
        <p:spPr>
          <a:xfrm>
            <a:off x="8762999" y="6248400"/>
            <a:ext cx="228599" cy="365125"/>
          </a:xfrm>
        </p:spPr>
        <p:txBody>
          <a:bodyPr/>
          <a:lstStyle/>
          <a:p>
            <a:pPr algn="ctr">
              <a:defRPr/>
            </a:pPr>
            <a:endParaRPr lang="en-US" dirty="0"/>
          </a:p>
        </p:txBody>
      </p:sp>
      <p:sp>
        <p:nvSpPr>
          <p:cNvPr id="6" name="Down Arrow 5"/>
          <p:cNvSpPr/>
          <p:nvPr/>
        </p:nvSpPr>
        <p:spPr>
          <a:xfrm>
            <a:off x="381000" y="2057400"/>
            <a:ext cx="228600" cy="1219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Down Arrow 8"/>
          <p:cNvSpPr/>
          <p:nvPr/>
        </p:nvSpPr>
        <p:spPr>
          <a:xfrm>
            <a:off x="457200" y="4267200"/>
            <a:ext cx="228600" cy="838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Up-Down Arrow 9"/>
          <p:cNvSpPr/>
          <p:nvPr/>
        </p:nvSpPr>
        <p:spPr>
          <a:xfrm>
            <a:off x="457200" y="5562600"/>
            <a:ext cx="228600" cy="6858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rrowheads="1"/>
          </p:cNvSpPr>
          <p:nvPr>
            <p:ph type="title"/>
          </p:nvPr>
        </p:nvSpPr>
        <p:spPr>
          <a:xfrm>
            <a:off x="612775" y="228600"/>
            <a:ext cx="8153400" cy="1219200"/>
          </a:xfrm>
        </p:spPr>
        <p:txBody>
          <a:bodyPr>
            <a:normAutofit fontScale="90000"/>
          </a:bodyPr>
          <a:lstStyle/>
          <a:p>
            <a:pPr fontAlgn="auto">
              <a:spcAft>
                <a:spcPts val="0"/>
              </a:spcAft>
              <a:defRPr/>
            </a:pPr>
            <a:r>
              <a:rPr lang="en-US" sz="4000" dirty="0" smtClean="0"/>
              <a:t>The positive outcomes from assessment include:</a:t>
            </a:r>
            <a:endParaRPr lang="en-US" sz="4000" dirty="0"/>
          </a:p>
        </p:txBody>
      </p:sp>
      <p:sp>
        <p:nvSpPr>
          <p:cNvPr id="54275" name="Rectangle 3"/>
          <p:cNvSpPr>
            <a:spLocks noGrp="1" noRot="1" noChangeArrowheads="1"/>
          </p:cNvSpPr>
          <p:nvPr>
            <p:ph type="body" idx="1"/>
          </p:nvPr>
        </p:nvSpPr>
        <p:spPr>
          <a:xfrm>
            <a:off x="612775" y="1600200"/>
            <a:ext cx="8153400" cy="4495800"/>
          </a:xfrm>
        </p:spPr>
        <p:txBody>
          <a:bodyPr>
            <a:normAutofit lnSpcReduction="10000"/>
          </a:bodyPr>
          <a:lstStyle/>
          <a:p>
            <a:pPr marL="320040" indent="-320040" fontAlgn="auto">
              <a:lnSpc>
                <a:spcPct val="90000"/>
              </a:lnSpc>
              <a:spcAft>
                <a:spcPts val="0"/>
              </a:spcAft>
              <a:buFont typeface="Arial" charset="0"/>
              <a:buNone/>
              <a:defRPr/>
            </a:pPr>
            <a:r>
              <a:rPr lang="en-US" sz="2400" dirty="0"/>
              <a:t>	</a:t>
            </a:r>
          </a:p>
          <a:p>
            <a:pPr marL="640080" lvl="1" indent="-274320" fontAlgn="auto">
              <a:lnSpc>
                <a:spcPct val="90000"/>
              </a:lnSpc>
              <a:spcAft>
                <a:spcPts val="0"/>
              </a:spcAft>
              <a:buFont typeface="Wingdings 2"/>
              <a:buChar char=""/>
              <a:defRPr/>
            </a:pPr>
            <a:r>
              <a:rPr lang="en-US" sz="2200" dirty="0"/>
              <a:t>Keeping our focus on a student-centered environment</a:t>
            </a:r>
          </a:p>
          <a:p>
            <a:pPr marL="640080" lvl="1" indent="-274320" fontAlgn="auto">
              <a:lnSpc>
                <a:spcPct val="90000"/>
              </a:lnSpc>
              <a:spcAft>
                <a:spcPts val="0"/>
              </a:spcAft>
              <a:buFont typeface="Wingdings 2"/>
              <a:buChar char=""/>
              <a:defRPr/>
            </a:pPr>
            <a:r>
              <a:rPr lang="en-US" sz="2200" dirty="0"/>
              <a:t>Creating an atmosphere beyond assessment (which implies an end) to an atmosphere of ongoing dialogue, adjustment, and creativity</a:t>
            </a:r>
          </a:p>
          <a:p>
            <a:pPr marL="640080" lvl="1" indent="-274320" fontAlgn="auto">
              <a:lnSpc>
                <a:spcPct val="90000"/>
              </a:lnSpc>
              <a:spcAft>
                <a:spcPts val="0"/>
              </a:spcAft>
              <a:buFont typeface="Wingdings 2"/>
              <a:buChar char=""/>
              <a:defRPr/>
            </a:pPr>
            <a:r>
              <a:rPr lang="en-US" sz="2200" dirty="0"/>
              <a:t>Giving departments a framework to re-examine how students move through a series of </a:t>
            </a:r>
            <a:r>
              <a:rPr lang="en-US" sz="2200" dirty="0" smtClean="0"/>
              <a:t>courses or services</a:t>
            </a:r>
            <a:endParaRPr lang="en-US" sz="2200" dirty="0"/>
          </a:p>
          <a:p>
            <a:pPr marL="640080" lvl="1" indent="-274320" fontAlgn="auto">
              <a:lnSpc>
                <a:spcPct val="90000"/>
              </a:lnSpc>
              <a:spcAft>
                <a:spcPts val="0"/>
              </a:spcAft>
              <a:buFont typeface="Wingdings 2"/>
              <a:buChar char=""/>
              <a:defRPr/>
            </a:pPr>
            <a:r>
              <a:rPr lang="en-US" sz="2200" dirty="0"/>
              <a:t>Giving us more specific feedback on how effective we are with student learning</a:t>
            </a:r>
          </a:p>
          <a:p>
            <a:pPr marL="640080" lvl="1" indent="-274320" fontAlgn="auto">
              <a:lnSpc>
                <a:spcPct val="90000"/>
              </a:lnSpc>
              <a:spcAft>
                <a:spcPts val="0"/>
              </a:spcAft>
              <a:buFont typeface="Wingdings 2"/>
              <a:buChar char=""/>
              <a:defRPr/>
            </a:pPr>
            <a:r>
              <a:rPr lang="en-US" sz="2200" dirty="0"/>
              <a:t>Creating opportunities to discuss best teaching practices among full-time and part-time faculty</a:t>
            </a:r>
          </a:p>
          <a:p>
            <a:pPr marL="640080" lvl="1" indent="-274320" fontAlgn="auto">
              <a:lnSpc>
                <a:spcPct val="90000"/>
              </a:lnSpc>
              <a:spcAft>
                <a:spcPts val="0"/>
              </a:spcAft>
              <a:buFont typeface="Wingdings 2"/>
              <a:buChar char=""/>
              <a:defRPr/>
            </a:pPr>
            <a:r>
              <a:rPr lang="en-US" sz="2200" dirty="0"/>
              <a:t>Helping students see the relevance in and connections between their classes</a:t>
            </a:r>
          </a:p>
          <a:p>
            <a:pPr marL="640080" lvl="1" indent="-274320" fontAlgn="auto">
              <a:lnSpc>
                <a:spcPct val="90000"/>
              </a:lnSpc>
              <a:spcAft>
                <a:spcPts val="0"/>
              </a:spcAft>
              <a:buFont typeface="Wingdings 2"/>
              <a:buChar char=""/>
              <a:defRPr/>
            </a:pPr>
            <a:r>
              <a:rPr lang="en-US" sz="2200" dirty="0"/>
              <a:t>Strengthening student success</a:t>
            </a:r>
          </a:p>
        </p:txBody>
      </p:sp>
      <p:sp>
        <p:nvSpPr>
          <p:cNvPr id="20483"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SLO Presentation, SCCCD, BOT, 12-7-2010</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rrowheads="1"/>
          </p:cNvSpPr>
          <p:nvPr>
            <p:ph type="title"/>
          </p:nvPr>
        </p:nvSpPr>
        <p:spPr>
          <a:xfrm>
            <a:off x="612775" y="228600"/>
            <a:ext cx="8153400" cy="990600"/>
          </a:xfrm>
        </p:spPr>
        <p:txBody>
          <a:bodyPr/>
          <a:lstStyle/>
          <a:p>
            <a:r>
              <a:rPr lang="en-US" sz="4000" smtClean="0"/>
              <a:t>Direct Assessment Measures</a:t>
            </a:r>
          </a:p>
        </p:txBody>
      </p:sp>
      <p:sp>
        <p:nvSpPr>
          <p:cNvPr id="22530" name="Rectangle 3"/>
          <p:cNvSpPr>
            <a:spLocks noGrp="1" noRot="1" noChangeArrowheads="1"/>
          </p:cNvSpPr>
          <p:nvPr>
            <p:ph type="body" idx="1"/>
          </p:nvPr>
        </p:nvSpPr>
        <p:spPr>
          <a:xfrm>
            <a:off x="612775" y="1600200"/>
            <a:ext cx="8153400" cy="4495800"/>
          </a:xfrm>
        </p:spPr>
        <p:txBody>
          <a:bodyPr/>
          <a:lstStyle/>
          <a:p>
            <a:pPr>
              <a:lnSpc>
                <a:spcPct val="90000"/>
              </a:lnSpc>
              <a:buFont typeface="Arial" charset="0"/>
              <a:buNone/>
            </a:pPr>
            <a:r>
              <a:rPr lang="en-US" smtClean="0"/>
              <a:t>    </a:t>
            </a:r>
          </a:p>
          <a:p>
            <a:pPr>
              <a:lnSpc>
                <a:spcPct val="90000"/>
              </a:lnSpc>
              <a:buFontTx/>
              <a:buChar char="•"/>
            </a:pPr>
            <a:r>
              <a:rPr lang="en-US" smtClean="0"/>
              <a:t>Portfolio assessments</a:t>
            </a:r>
          </a:p>
          <a:p>
            <a:pPr>
              <a:lnSpc>
                <a:spcPct val="90000"/>
              </a:lnSpc>
              <a:buFontTx/>
              <a:buChar char="•"/>
            </a:pPr>
            <a:r>
              <a:rPr lang="en-US" smtClean="0"/>
              <a:t>Locally developed tests, including pre and post tests</a:t>
            </a:r>
          </a:p>
          <a:p>
            <a:pPr>
              <a:lnSpc>
                <a:spcPct val="90000"/>
              </a:lnSpc>
              <a:buFontTx/>
              <a:buChar char="•"/>
            </a:pPr>
            <a:r>
              <a:rPr lang="en-US" smtClean="0"/>
              <a:t>Internship/service evaluations</a:t>
            </a:r>
          </a:p>
          <a:p>
            <a:pPr>
              <a:lnSpc>
                <a:spcPct val="90000"/>
              </a:lnSpc>
              <a:buFontTx/>
              <a:buChar char="•"/>
            </a:pPr>
            <a:r>
              <a:rPr lang="en-US" smtClean="0"/>
              <a:t>Standardized departmental exams</a:t>
            </a:r>
          </a:p>
          <a:p>
            <a:pPr>
              <a:lnSpc>
                <a:spcPct val="90000"/>
              </a:lnSpc>
              <a:buFontTx/>
              <a:buChar char="•"/>
            </a:pPr>
            <a:r>
              <a:rPr lang="en-US" smtClean="0"/>
              <a:t>Licensure certifications/professional exams</a:t>
            </a:r>
          </a:p>
          <a:p>
            <a:pPr>
              <a:lnSpc>
                <a:spcPct val="90000"/>
              </a:lnSpc>
              <a:buFontTx/>
              <a:buChar char="•"/>
            </a:pPr>
            <a:r>
              <a:rPr lang="en-US" smtClean="0"/>
              <a:t>Course-embedded assessments </a:t>
            </a:r>
          </a:p>
        </p:txBody>
      </p:sp>
      <p:sp>
        <p:nvSpPr>
          <p:cNvPr id="22531" name="Footer Placeholder 3"/>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a:t>SLO Presentation, SCCCD, BOT, 12-7-2010</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359</TotalTime>
  <Words>662</Words>
  <Application>Microsoft Office PowerPoint</Application>
  <PresentationFormat>On-screen Show (4:3)</PresentationFormat>
  <Paragraphs>117</Paragraphs>
  <Slides>15</Slides>
  <Notes>6</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Median</vt:lpstr>
      <vt:lpstr>Student Learning Outcomes   State Center Community College District Board Report, December 7, 2010</vt:lpstr>
      <vt:lpstr>What does ACCJC say?</vt:lpstr>
      <vt:lpstr>ACCJC Standard 1B </vt:lpstr>
      <vt:lpstr>ACCJC Standard II A 1.c.</vt:lpstr>
      <vt:lpstr>What are Student Learning Outcomes?</vt:lpstr>
      <vt:lpstr>SLO Example at FCC</vt:lpstr>
      <vt:lpstr>SLO Example at RC</vt:lpstr>
      <vt:lpstr>The positive outcomes from assessment include:</vt:lpstr>
      <vt:lpstr>Direct Assessment Measures</vt:lpstr>
      <vt:lpstr>Indirect Assessment Measures </vt:lpstr>
      <vt:lpstr>ACCJC Standard 1. B. 3</vt:lpstr>
      <vt:lpstr>“Integrated Planning to Implement College Quality Improvement”</vt:lpstr>
      <vt:lpstr>Integrated Planning</vt:lpstr>
      <vt:lpstr>Integrated Planning </vt:lpstr>
      <vt:lpstr>Course &amp; Program SLO Cycle</vt:lpstr>
    </vt:vector>
  </TitlesOfParts>
  <Company>Reedley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Learning Outcomes   State Center Community College District Board Report, December 7, 2010</dc:title>
  <dc:creator>Eileen Apperson-Williams</dc:creator>
  <cp:lastModifiedBy>mt001</cp:lastModifiedBy>
  <cp:revision>56</cp:revision>
  <dcterms:created xsi:type="dcterms:W3CDTF">2010-11-23T17:39:17Z</dcterms:created>
  <dcterms:modified xsi:type="dcterms:W3CDTF">2010-12-07T19:06:53Z</dcterms:modified>
</cp:coreProperties>
</file>