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4375C-9C63-4227-923A-585503051D99}" type="datetimeFigureOut">
              <a:rPr lang="en-US" smtClean="0"/>
              <a:t>12/7/2010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C567B-A0DD-4D97-8B2B-DB873AD51E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31DE-F2CF-417D-8B47-B5F5D174C9BE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8B57-9C51-4773-85B2-18B0A75AD5A0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A177-CC14-4B7A-9E2E-6B8E90FDC67D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B5D1-3567-4959-9C3D-FF65FB338383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BED4-0D03-429C-B3D9-4477778AAF1D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6968-3B9C-4761-A2E1-90ADA6763EA4}" type="datetime1">
              <a:rPr lang="en-US" smtClean="0"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1E4C-192D-48C6-9CB2-925BF5F86BA7}" type="datetime1">
              <a:rPr lang="en-US" smtClean="0"/>
              <a:t>12/7/2010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3EDE2-8243-474A-8010-382106518FF6}" type="datetime1">
              <a:rPr lang="en-US" smtClean="0"/>
              <a:t>12/7/2010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858B2-EF92-4182-9F10-9E2BE95EB88D}" type="datetime1">
              <a:rPr lang="en-US" smtClean="0"/>
              <a:t>12/7/2010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DBA2-F673-42C9-BDA8-638F9003E8F5}" type="datetime1">
              <a:rPr lang="en-US" smtClean="0"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A55B-4E94-452C-BB74-35B09817E64D}" type="datetime1">
              <a:rPr lang="en-US" smtClean="0"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9E310-4A5E-4457-B378-5E21B15E5F7C}" type="datetime1">
              <a:rPr lang="en-US" smtClean="0"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3ADAC-0E2B-4935-9D7F-749950CD5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62000"/>
            <a:ext cx="86106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State Center Community College District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2010-11 Budget Update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895600"/>
            <a:ext cx="5410200" cy="13716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Regular Board of Trustees Meeting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December 7, 2010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04800" y="2286000"/>
            <a:ext cx="86106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114800"/>
            <a:ext cx="3196590" cy="255727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212080"/>
            <a:ext cx="2057400" cy="16459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Where is the State budget today?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Legislative Analyst Office has projected a $25 billion shortfall in revenue for fiscal years 2010-11 ($6 billion) and 2011-12 ($19 billion).  When the budget was passed and signed, the estimate had been a $10-$12 billion shortfall.</a:t>
            </a:r>
          </a:p>
          <a:p>
            <a:r>
              <a:rPr lang="en-US" sz="2400" dirty="0" smtClean="0"/>
              <a:t>The State has new legislators and a new governor.</a:t>
            </a:r>
          </a:p>
          <a:p>
            <a:r>
              <a:rPr lang="en-US" sz="2400" dirty="0" smtClean="0"/>
              <a:t>Governor Schwarzenegger has called a special session of the legislature to address the $6 billion shortfall projected for 2010-11.  Little is expected from this session.</a:t>
            </a:r>
          </a:p>
          <a:p>
            <a:r>
              <a:rPr lang="en-US" sz="2400" dirty="0" smtClean="0"/>
              <a:t>Governor-elect Brown’s staff is asking for patience and time to develop a plan to address the budget.</a:t>
            </a:r>
          </a:p>
          <a:p>
            <a:r>
              <a:rPr lang="en-US" sz="2400" dirty="0" smtClean="0"/>
              <a:t>The 2011-12 State Budget presentation is scheduled for January 10, 2011.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04800" y="1371600"/>
            <a:ext cx="86106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105400"/>
            <a:ext cx="2190750" cy="1752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What is the State Chancellor’s Office and League saying about the 2010-11 budget?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State Chancellor’s Office information:</a:t>
            </a:r>
          </a:p>
          <a:p>
            <a:pPr lvl="1"/>
            <a:r>
              <a:rPr lang="en-US" dirty="0" smtClean="0"/>
              <a:t>Cuts over $230 million (based upon the community college system’s, or District’s proportionate share of Prop. 98 funding)</a:t>
            </a:r>
          </a:p>
          <a:p>
            <a:pPr lvl="1"/>
            <a:r>
              <a:rPr lang="en-US" dirty="0" smtClean="0"/>
              <a:t>State leaders are well aware of the important role community colleges are playing in providing educational and training opportunities </a:t>
            </a:r>
          </a:p>
          <a:p>
            <a:r>
              <a:rPr lang="en-US" dirty="0" smtClean="0"/>
              <a:t>Community College League of California:</a:t>
            </a:r>
          </a:p>
          <a:p>
            <a:pPr lvl="1"/>
            <a:r>
              <a:rPr lang="en-US" dirty="0" smtClean="0"/>
              <a:t>Cuts of $230 to $250 million for 2010-11 and as much as $1.1 billion as proportionate share of the two fiscal year shortfalls</a:t>
            </a:r>
          </a:p>
          <a:p>
            <a:pPr lvl="1"/>
            <a:r>
              <a:rPr lang="en-US" dirty="0" smtClean="0"/>
              <a:t>Assuming Prop. 98 is fully funded, funding for K-12 and community colleges will not return to 2007-08 levels of funding until 2015-16 </a:t>
            </a:r>
            <a:r>
              <a:rPr lang="en-US" sz="2600" dirty="0" smtClean="0"/>
              <a:t>(projection ignores structural shortfall revenue)</a:t>
            </a:r>
            <a:endParaRPr lang="en-US" sz="2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04800" y="1676400"/>
            <a:ext cx="86106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5105400"/>
            <a:ext cx="2057400" cy="16459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17526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>What might be the implications for the 2010-11 budget?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How might the cuts occur?</a:t>
            </a:r>
            <a:br>
              <a:rPr lang="en-US" sz="3100" b="1" dirty="0" smtClean="0"/>
            </a:b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7315200" cy="35052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0"/>
                <a:gridCol w="1828800"/>
              </a:tblGrid>
              <a:tr h="59076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New Funding</a:t>
                      </a:r>
                      <a:r>
                        <a:rPr lang="en-US" sz="2400" b="1" baseline="0" dirty="0" smtClean="0"/>
                        <a:t> Allocation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Amount</a:t>
                      </a:r>
                      <a:endParaRPr lang="en-US" sz="2400" b="1" dirty="0"/>
                    </a:p>
                  </a:txBody>
                  <a:tcPr/>
                </a:tc>
              </a:tr>
              <a:tr h="472612">
                <a:tc>
                  <a:txBody>
                    <a:bodyPr/>
                    <a:lstStyle/>
                    <a:p>
                      <a:r>
                        <a:rPr lang="en-US" dirty="0" smtClean="0"/>
                        <a:t>Restoration of Cut FTES Workload (growth)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$126 million</a:t>
                      </a:r>
                      <a:endParaRPr lang="en-US" dirty="0"/>
                    </a:p>
                  </a:txBody>
                  <a:tcPr/>
                </a:tc>
              </a:tr>
              <a:tr h="472612">
                <a:tc>
                  <a:txBody>
                    <a:bodyPr/>
                    <a:lstStyle/>
                    <a:p>
                      <a:r>
                        <a:rPr lang="en-US" dirty="0" smtClean="0"/>
                        <a:t>Career Technology Grants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$20 million</a:t>
                      </a:r>
                      <a:endParaRPr lang="en-US" dirty="0"/>
                    </a:p>
                  </a:txBody>
                  <a:tcPr/>
                </a:tc>
              </a:tr>
              <a:tr h="472612">
                <a:tc>
                  <a:txBody>
                    <a:bodyPr/>
                    <a:lstStyle/>
                    <a:p>
                      <a:r>
                        <a:rPr lang="en-US" dirty="0" smtClean="0"/>
                        <a:t>Funding</a:t>
                      </a:r>
                      <a:r>
                        <a:rPr lang="en-US" baseline="0" dirty="0" smtClean="0"/>
                        <a:t> for Mandates (prior years)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$32 million</a:t>
                      </a:r>
                      <a:endParaRPr lang="en-US" dirty="0"/>
                    </a:p>
                  </a:txBody>
                  <a:tcPr/>
                </a:tc>
              </a:tr>
              <a:tr h="47261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Subtotal</a:t>
                      </a:r>
                      <a:r>
                        <a:rPr lang="en-US" b="1" baseline="0" dirty="0" smtClean="0"/>
                        <a:t> “New” Money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$178 million</a:t>
                      </a:r>
                      <a:endParaRPr lang="en-US" b="1" dirty="0"/>
                    </a:p>
                  </a:txBody>
                  <a:tcPr/>
                </a:tc>
              </a:tr>
              <a:tr h="472612">
                <a:tc>
                  <a:txBody>
                    <a:bodyPr/>
                    <a:lstStyle/>
                    <a:p>
                      <a:r>
                        <a:rPr lang="en-US" dirty="0" smtClean="0"/>
                        <a:t>Chancellor’s Office 2010-11 Cut Estimate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$230 million</a:t>
                      </a:r>
                      <a:endParaRPr lang="en-US" dirty="0"/>
                    </a:p>
                  </a:txBody>
                  <a:tcPr/>
                </a:tc>
              </a:tr>
              <a:tr h="551379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Balance</a:t>
                      </a:r>
                      <a:r>
                        <a:rPr lang="en-US" sz="2200" b="1" baseline="0" dirty="0" smtClean="0"/>
                        <a:t> to be Cut if All “New” Money is taken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$52 million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304800" y="1676400"/>
            <a:ext cx="8610600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ADAC-0E2B-4935-9D7F-749950CD5B8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337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State Center Community College District  2010-11 Budget Update</vt:lpstr>
      <vt:lpstr>Where is the State budget today?</vt:lpstr>
      <vt:lpstr>What is the State Chancellor’s Office and League saying about the 2010-11 budget?</vt:lpstr>
      <vt:lpstr>What might be the implications for the 2010-11 budget? How might the cuts occur?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Center Community College District  2010-11 Budget Update</dc:title>
  <dc:creator>db006</dc:creator>
  <cp:lastModifiedBy>db006</cp:lastModifiedBy>
  <cp:revision>33</cp:revision>
  <dcterms:created xsi:type="dcterms:W3CDTF">2010-12-02T19:42:40Z</dcterms:created>
  <dcterms:modified xsi:type="dcterms:W3CDTF">2010-12-07T16:10:20Z</dcterms:modified>
</cp:coreProperties>
</file>