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27"/>
  </p:notesMasterIdLst>
  <p:handoutMasterIdLst>
    <p:handoutMasterId r:id="rId28"/>
  </p:handoutMasterIdLst>
  <p:sldIdLst>
    <p:sldId id="302" r:id="rId5"/>
    <p:sldId id="310" r:id="rId6"/>
    <p:sldId id="256" r:id="rId7"/>
    <p:sldId id="279" r:id="rId8"/>
    <p:sldId id="280" r:id="rId9"/>
    <p:sldId id="281" r:id="rId10"/>
    <p:sldId id="282" r:id="rId11"/>
    <p:sldId id="283" r:id="rId12"/>
    <p:sldId id="285" r:id="rId13"/>
    <p:sldId id="286" r:id="rId14"/>
    <p:sldId id="287" r:id="rId15"/>
    <p:sldId id="288" r:id="rId16"/>
    <p:sldId id="289" r:id="rId17"/>
    <p:sldId id="290" r:id="rId18"/>
    <p:sldId id="291" r:id="rId19"/>
    <p:sldId id="303" r:id="rId20"/>
    <p:sldId id="304" r:id="rId21"/>
    <p:sldId id="305" r:id="rId22"/>
    <p:sldId id="306" r:id="rId23"/>
    <p:sldId id="307" r:id="rId24"/>
    <p:sldId id="308" r:id="rId25"/>
    <p:sldId id="309" r:id="rId2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00"/>
    <a:srgbClr val="66FF33"/>
    <a:srgbClr val="4D4D4D"/>
    <a:srgbClr val="777777"/>
    <a:srgbClr val="292929"/>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62" autoAdjust="0"/>
  </p:normalViewPr>
  <p:slideViewPr>
    <p:cSldViewPr>
      <p:cViewPr varScale="1">
        <p:scale>
          <a:sx n="68" d="100"/>
          <a:sy n="68" d="100"/>
        </p:scale>
        <p:origin x="-39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020" y="-96"/>
      </p:cViewPr>
      <p:guideLst>
        <p:guide orient="horz" pos="2928"/>
        <p:guide pos="216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2488" cy="464658"/>
          </a:xfrm>
          <a:prstGeom prst="rect">
            <a:avLst/>
          </a:prstGeom>
          <a:noFill/>
          <a:ln w="9525">
            <a:noFill/>
            <a:miter lim="800000"/>
            <a:headEnd/>
            <a:tailEnd/>
          </a:ln>
          <a:effectLst/>
        </p:spPr>
        <p:txBody>
          <a:bodyPr vert="horz" wrap="square" lIns="92304" tIns="46152" rIns="92304" bIns="46152" numCol="1" anchor="t" anchorCtr="0" compatLnSpc="1">
            <a:prstTxWarp prst="textNoShape">
              <a:avLst/>
            </a:prstTxWarp>
          </a:bodyPr>
          <a:lstStyle>
            <a:lvl1pPr defTabSz="923435">
              <a:defRPr sz="1200"/>
            </a:lvl1pPr>
          </a:lstStyle>
          <a:p>
            <a:endParaRPr lang="en-US"/>
          </a:p>
        </p:txBody>
      </p:sp>
      <p:sp>
        <p:nvSpPr>
          <p:cNvPr id="30723" name="Rectangle 3"/>
          <p:cNvSpPr>
            <a:spLocks noGrp="1" noChangeArrowheads="1"/>
          </p:cNvSpPr>
          <p:nvPr>
            <p:ph type="dt" sz="quarter" idx="1"/>
          </p:nvPr>
        </p:nvSpPr>
        <p:spPr bwMode="auto">
          <a:xfrm>
            <a:off x="3883924" y="0"/>
            <a:ext cx="2972488" cy="464658"/>
          </a:xfrm>
          <a:prstGeom prst="rect">
            <a:avLst/>
          </a:prstGeom>
          <a:noFill/>
          <a:ln w="9525">
            <a:noFill/>
            <a:miter lim="800000"/>
            <a:headEnd/>
            <a:tailEnd/>
          </a:ln>
          <a:effectLst/>
        </p:spPr>
        <p:txBody>
          <a:bodyPr vert="horz" wrap="square" lIns="92304" tIns="46152" rIns="92304" bIns="46152" numCol="1" anchor="t" anchorCtr="0" compatLnSpc="1">
            <a:prstTxWarp prst="textNoShape">
              <a:avLst/>
            </a:prstTxWarp>
          </a:bodyPr>
          <a:lstStyle>
            <a:lvl1pPr algn="r" defTabSz="923435">
              <a:defRPr sz="1200"/>
            </a:lvl1pPr>
          </a:lstStyle>
          <a:p>
            <a:endParaRPr lang="en-US"/>
          </a:p>
        </p:txBody>
      </p:sp>
      <p:sp>
        <p:nvSpPr>
          <p:cNvPr id="30724" name="Rectangle 4"/>
          <p:cNvSpPr>
            <a:spLocks noGrp="1" noChangeArrowheads="1"/>
          </p:cNvSpPr>
          <p:nvPr>
            <p:ph type="ftr" sz="quarter" idx="2"/>
          </p:nvPr>
        </p:nvSpPr>
        <p:spPr bwMode="auto">
          <a:xfrm>
            <a:off x="0" y="8830119"/>
            <a:ext cx="2972488" cy="464658"/>
          </a:xfrm>
          <a:prstGeom prst="rect">
            <a:avLst/>
          </a:prstGeom>
          <a:noFill/>
          <a:ln w="9525">
            <a:noFill/>
            <a:miter lim="800000"/>
            <a:headEnd/>
            <a:tailEnd/>
          </a:ln>
          <a:effectLst/>
        </p:spPr>
        <p:txBody>
          <a:bodyPr vert="horz" wrap="square" lIns="92304" tIns="46152" rIns="92304" bIns="46152" numCol="1" anchor="b" anchorCtr="0" compatLnSpc="1">
            <a:prstTxWarp prst="textNoShape">
              <a:avLst/>
            </a:prstTxWarp>
          </a:bodyPr>
          <a:lstStyle>
            <a:lvl1pPr defTabSz="923435">
              <a:defRPr sz="1200"/>
            </a:lvl1pPr>
          </a:lstStyle>
          <a:p>
            <a:endParaRPr lang="en-US"/>
          </a:p>
        </p:txBody>
      </p:sp>
      <p:sp>
        <p:nvSpPr>
          <p:cNvPr id="30725" name="Rectangle 5"/>
          <p:cNvSpPr>
            <a:spLocks noGrp="1" noChangeArrowheads="1"/>
          </p:cNvSpPr>
          <p:nvPr>
            <p:ph type="sldNum" sz="quarter" idx="3"/>
          </p:nvPr>
        </p:nvSpPr>
        <p:spPr bwMode="auto">
          <a:xfrm>
            <a:off x="3883924" y="8830119"/>
            <a:ext cx="2972488" cy="464658"/>
          </a:xfrm>
          <a:prstGeom prst="rect">
            <a:avLst/>
          </a:prstGeom>
          <a:noFill/>
          <a:ln w="9525">
            <a:noFill/>
            <a:miter lim="800000"/>
            <a:headEnd/>
            <a:tailEnd/>
          </a:ln>
          <a:effectLst/>
        </p:spPr>
        <p:txBody>
          <a:bodyPr vert="horz" wrap="square" lIns="92304" tIns="46152" rIns="92304" bIns="46152" numCol="1" anchor="b" anchorCtr="0" compatLnSpc="1">
            <a:prstTxWarp prst="textNoShape">
              <a:avLst/>
            </a:prstTxWarp>
          </a:bodyPr>
          <a:lstStyle>
            <a:lvl1pPr algn="r" defTabSz="923435">
              <a:defRPr sz="1200"/>
            </a:lvl1pPr>
          </a:lstStyle>
          <a:p>
            <a:fld id="{67F1D46B-9140-42A4-8462-642D43A87234}" type="slidenum">
              <a:rPr lang="en-US"/>
              <a:pPr/>
              <a:t>‹#›</a:t>
            </a:fld>
            <a:endParaRPr lang="en-US"/>
          </a:p>
        </p:txBody>
      </p:sp>
      <p:pic>
        <p:nvPicPr>
          <p:cNvPr id="30726" name="Picture 6">
            <a:hlinkClick r:id="" action="ppaction://media"/>
          </p:cNvPr>
          <p:cNvPicPr>
            <a:picLocks noRot="1" noChangeAspect="1" noChangeArrowheads="1"/>
          </p:cNvPicPr>
          <p:nvPr>
            <a:wavAudioFile r:embed="rId2" name="j0214098.wav"/>
          </p:nvPr>
        </p:nvPicPr>
        <p:blipFill>
          <a:blip r:embed="rId3" cstate="print"/>
          <a:srcRect/>
          <a:stretch>
            <a:fillRect/>
          </a:stretch>
        </p:blipFill>
        <p:spPr bwMode="auto">
          <a:xfrm>
            <a:off x="7926635" y="5887829"/>
            <a:ext cx="303283" cy="310314"/>
          </a:xfrm>
          <a:prstGeom prst="rect">
            <a:avLst/>
          </a:prstGeom>
          <a:noFill/>
        </p:spPr>
      </p:pic>
      <p:pic>
        <p:nvPicPr>
          <p:cNvPr id="30727" name="Picture 7">
            <a:hlinkClick r:id="" action="ppaction://media"/>
          </p:cNvPr>
          <p:cNvPicPr>
            <a:picLocks noRot="1" noChangeAspect="1" noChangeArrowheads="1"/>
          </p:cNvPicPr>
          <p:nvPr>
            <a:wavAudioFile r:embed="rId2" name="j0214098.wav"/>
          </p:nvPr>
        </p:nvPicPr>
        <p:blipFill>
          <a:blip r:embed="rId3" cstate="print"/>
          <a:srcRect/>
          <a:stretch>
            <a:fillRect/>
          </a:stretch>
        </p:blipFill>
        <p:spPr bwMode="auto">
          <a:xfrm>
            <a:off x="8079070" y="6042173"/>
            <a:ext cx="303283" cy="310313"/>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2488" cy="464658"/>
          </a:xfrm>
          <a:prstGeom prst="rect">
            <a:avLst/>
          </a:prstGeom>
          <a:noFill/>
          <a:ln w="9525">
            <a:noFill/>
            <a:miter lim="800000"/>
            <a:headEnd/>
            <a:tailEnd/>
          </a:ln>
          <a:effectLst/>
        </p:spPr>
        <p:txBody>
          <a:bodyPr vert="horz" wrap="square" lIns="92304" tIns="46152" rIns="92304" bIns="46152" numCol="1" anchor="t" anchorCtr="0" compatLnSpc="1">
            <a:prstTxWarp prst="textNoShape">
              <a:avLst/>
            </a:prstTxWarp>
          </a:bodyPr>
          <a:lstStyle>
            <a:lvl1pPr defTabSz="923435">
              <a:defRPr sz="1200"/>
            </a:lvl1pPr>
          </a:lstStyle>
          <a:p>
            <a:endParaRPr lang="en-US"/>
          </a:p>
        </p:txBody>
      </p:sp>
      <p:sp>
        <p:nvSpPr>
          <p:cNvPr id="32771" name="Rectangle 3"/>
          <p:cNvSpPr>
            <a:spLocks noGrp="1" noChangeArrowheads="1"/>
          </p:cNvSpPr>
          <p:nvPr>
            <p:ph type="dt" idx="1"/>
          </p:nvPr>
        </p:nvSpPr>
        <p:spPr bwMode="auto">
          <a:xfrm>
            <a:off x="3883924" y="0"/>
            <a:ext cx="2972488" cy="464658"/>
          </a:xfrm>
          <a:prstGeom prst="rect">
            <a:avLst/>
          </a:prstGeom>
          <a:noFill/>
          <a:ln w="9525">
            <a:noFill/>
            <a:miter lim="800000"/>
            <a:headEnd/>
            <a:tailEnd/>
          </a:ln>
          <a:effectLst/>
        </p:spPr>
        <p:txBody>
          <a:bodyPr vert="horz" wrap="square" lIns="92304" tIns="46152" rIns="92304" bIns="46152" numCol="1" anchor="t" anchorCtr="0" compatLnSpc="1">
            <a:prstTxWarp prst="textNoShape">
              <a:avLst/>
            </a:prstTxWarp>
          </a:bodyPr>
          <a:lstStyle>
            <a:lvl1pPr algn="r" defTabSz="923435">
              <a:defRPr sz="1200"/>
            </a:lvl1pPr>
          </a:lstStyle>
          <a:p>
            <a:endParaRPr lang="en-US"/>
          </a:p>
        </p:txBody>
      </p:sp>
      <p:sp>
        <p:nvSpPr>
          <p:cNvPr id="327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32773" name="Rectangle 5"/>
          <p:cNvSpPr>
            <a:spLocks noGrp="1" noChangeArrowheads="1"/>
          </p:cNvSpPr>
          <p:nvPr>
            <p:ph type="body" sz="quarter" idx="3"/>
          </p:nvPr>
        </p:nvSpPr>
        <p:spPr bwMode="auto">
          <a:xfrm>
            <a:off x="685959" y="4415872"/>
            <a:ext cx="5486083" cy="4183543"/>
          </a:xfrm>
          <a:prstGeom prst="rect">
            <a:avLst/>
          </a:prstGeom>
          <a:noFill/>
          <a:ln w="9525">
            <a:noFill/>
            <a:miter lim="800000"/>
            <a:headEnd/>
            <a:tailEnd/>
          </a:ln>
          <a:effectLst/>
        </p:spPr>
        <p:txBody>
          <a:bodyPr vert="horz" wrap="square" lIns="92304" tIns="46152" rIns="92304" bIns="4615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4" name="Rectangle 6"/>
          <p:cNvSpPr>
            <a:spLocks noGrp="1" noChangeArrowheads="1"/>
          </p:cNvSpPr>
          <p:nvPr>
            <p:ph type="ftr" sz="quarter" idx="4"/>
          </p:nvPr>
        </p:nvSpPr>
        <p:spPr bwMode="auto">
          <a:xfrm>
            <a:off x="0" y="8830119"/>
            <a:ext cx="2972488" cy="464658"/>
          </a:xfrm>
          <a:prstGeom prst="rect">
            <a:avLst/>
          </a:prstGeom>
          <a:noFill/>
          <a:ln w="9525">
            <a:noFill/>
            <a:miter lim="800000"/>
            <a:headEnd/>
            <a:tailEnd/>
          </a:ln>
          <a:effectLst/>
        </p:spPr>
        <p:txBody>
          <a:bodyPr vert="horz" wrap="square" lIns="92304" tIns="46152" rIns="92304" bIns="46152" numCol="1" anchor="b" anchorCtr="0" compatLnSpc="1">
            <a:prstTxWarp prst="textNoShape">
              <a:avLst/>
            </a:prstTxWarp>
          </a:bodyPr>
          <a:lstStyle>
            <a:lvl1pPr defTabSz="923435">
              <a:defRPr sz="1200"/>
            </a:lvl1pPr>
          </a:lstStyle>
          <a:p>
            <a:endParaRPr lang="en-US"/>
          </a:p>
        </p:txBody>
      </p:sp>
      <p:sp>
        <p:nvSpPr>
          <p:cNvPr id="32775" name="Rectangle 7"/>
          <p:cNvSpPr>
            <a:spLocks noGrp="1" noChangeArrowheads="1"/>
          </p:cNvSpPr>
          <p:nvPr>
            <p:ph type="sldNum" sz="quarter" idx="5"/>
          </p:nvPr>
        </p:nvSpPr>
        <p:spPr bwMode="auto">
          <a:xfrm>
            <a:off x="3883924" y="8830119"/>
            <a:ext cx="2972488" cy="464658"/>
          </a:xfrm>
          <a:prstGeom prst="rect">
            <a:avLst/>
          </a:prstGeom>
          <a:noFill/>
          <a:ln w="9525">
            <a:noFill/>
            <a:miter lim="800000"/>
            <a:headEnd/>
            <a:tailEnd/>
          </a:ln>
          <a:effectLst/>
        </p:spPr>
        <p:txBody>
          <a:bodyPr vert="horz" wrap="square" lIns="92304" tIns="46152" rIns="92304" bIns="46152" numCol="1" anchor="b" anchorCtr="0" compatLnSpc="1">
            <a:prstTxWarp prst="textNoShape">
              <a:avLst/>
            </a:prstTxWarp>
          </a:bodyPr>
          <a:lstStyle>
            <a:lvl1pPr algn="r" defTabSz="923435">
              <a:defRPr sz="1200"/>
            </a:lvl1pPr>
          </a:lstStyle>
          <a:p>
            <a:fld id="{F00DE463-6FC3-41FB-A8EC-35DB7FAF2A4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10</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13</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14</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15</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16</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17</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18</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19</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20</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21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22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3</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4</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5</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6</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7</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8</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9E1ED-F4AF-40D5-99C9-372659BE7FA0}" type="slidenum">
              <a:rPr lang="en-US"/>
              <a:pPr/>
              <a:t>9</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307C9A-A700-4ED2-8192-F08D45EDE38B}" type="slidenum">
              <a:rPr lang="en-US"/>
              <a:pPr/>
              <a:t>‹#›</a:t>
            </a:fld>
            <a:endParaRPr lang="en-US"/>
          </a:p>
        </p:txBody>
      </p:sp>
    </p:spTree>
  </p:cSld>
  <p:clrMapOvr>
    <a:masterClrMapping/>
  </p:clrMapOvr>
  <p:transition spd="slow">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1FF490-7140-44CE-A702-7ACB6799F644}" type="slidenum">
              <a:rPr lang="en-US"/>
              <a:pPr/>
              <a:t>‹#›</a:t>
            </a:fld>
            <a:endParaRPr lang="en-US"/>
          </a:p>
        </p:txBody>
      </p:sp>
    </p:spTree>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6E0998-4D9F-4DC5-89DC-C5AFA51E3443}" type="slidenum">
              <a:rPr lang="en-US"/>
              <a:pPr/>
              <a:t>‹#›</a:t>
            </a:fld>
            <a:endParaRPr lang="en-US"/>
          </a:p>
        </p:txBody>
      </p:sp>
    </p:spTree>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527B51-84A5-41FE-A2C2-3CD847246003}" type="slidenum">
              <a:rPr lang="en-US"/>
              <a:pPr/>
              <a:t>‹#›</a:t>
            </a:fld>
            <a:endParaRPr lang="en-US"/>
          </a:p>
        </p:txBody>
      </p:sp>
    </p:spTree>
  </p:cSld>
  <p:clrMapOvr>
    <a:masterClrMapping/>
  </p:clrMapOvr>
  <p:transition spd="slow">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D330F6-EBEA-4732-9013-591EED3FE5F3}" type="slidenum">
              <a:rPr lang="en-US"/>
              <a:pPr/>
              <a:t>‹#›</a:t>
            </a:fld>
            <a:endParaRPr lang="en-US"/>
          </a:p>
        </p:txBody>
      </p:sp>
    </p:spTree>
  </p:cSld>
  <p:clrMapOvr>
    <a:masterClrMapping/>
  </p:clrMapOvr>
  <p:transition spd="slow">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B859CF-DEDC-4F11-B9D9-4A1450DF03F4}" type="slidenum">
              <a:rPr lang="en-US"/>
              <a:pPr/>
              <a:t>‹#›</a:t>
            </a:fld>
            <a:endParaRPr lang="en-US"/>
          </a:p>
        </p:txBody>
      </p:sp>
    </p:spTree>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74AF02B-8445-425A-837C-47ED10068C04}" type="slidenum">
              <a:rPr lang="en-US"/>
              <a:pPr/>
              <a:t>‹#›</a:t>
            </a:fld>
            <a:endParaRPr lang="en-US"/>
          </a:p>
        </p:txBody>
      </p:sp>
    </p:spTree>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5990901-FD1D-405D-BD2C-FC2C0EA01D2C}" type="slidenum">
              <a:rPr lang="en-US"/>
              <a:pPr/>
              <a:t>‹#›</a:t>
            </a:fld>
            <a:endParaRPr lang="en-US"/>
          </a:p>
        </p:txBody>
      </p:sp>
    </p:spTree>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C241470-23BB-4A28-A4A9-B84E2EE24BC6}" type="slidenum">
              <a:rPr lang="en-US"/>
              <a:pPr/>
              <a:t>‹#›</a:t>
            </a:fld>
            <a:endParaRPr lang="en-US"/>
          </a:p>
        </p:txBody>
      </p:sp>
    </p:spTree>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C3D186-3269-458B-B302-02F145AFBFD1}" type="slidenum">
              <a:rPr lang="en-US"/>
              <a:pPr/>
              <a:t>‹#›</a:t>
            </a:fld>
            <a:endParaRPr lang="en-US"/>
          </a:p>
        </p:txBody>
      </p:sp>
    </p:spTree>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A497A1-9CA9-47FE-A66E-0BE40FFAADD4}" type="slidenum">
              <a:rPr lang="en-US"/>
              <a:pPr/>
              <a:t>‹#›</a:t>
            </a:fld>
            <a:endParaRPr lang="en-US"/>
          </a:p>
        </p:txBody>
      </p:sp>
    </p:spTree>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9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4AD8F01-6D03-46AD-9D83-46CE5EBCAB7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slow">
    <p:strips dir="rd"/>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2" name="TextBox 11"/>
          <p:cNvSpPr txBox="1"/>
          <p:nvPr/>
        </p:nvSpPr>
        <p:spPr>
          <a:xfrm>
            <a:off x="1066800" y="0"/>
            <a:ext cx="7467600" cy="6555641"/>
          </a:xfrm>
          <a:prstGeom prst="rect">
            <a:avLst/>
          </a:prstGeom>
          <a:noFill/>
        </p:spPr>
        <p:txBody>
          <a:bodyPr wrap="square" rtlCol="0">
            <a:spAutoFit/>
          </a:bodyPr>
          <a:lstStyle/>
          <a:p>
            <a:pPr marL="971550" lvl="1" indent="-514350" algn="ctr"/>
            <a:endParaRPr lang="en-US" sz="3600" dirty="0" smtClean="0">
              <a:solidFill>
                <a:schemeClr val="bg1">
                  <a:lumMod val="95000"/>
                </a:schemeClr>
              </a:solidFill>
              <a:latin typeface="Century" pitchFamily="18" charset="0"/>
            </a:endParaRPr>
          </a:p>
          <a:p>
            <a:pPr marL="971550" lvl="1" indent="-514350" algn="ctr"/>
            <a:r>
              <a:rPr lang="en-US" sz="3600" dirty="0" smtClean="0">
                <a:solidFill>
                  <a:schemeClr val="bg1">
                    <a:lumMod val="95000"/>
                  </a:schemeClr>
                </a:solidFill>
                <a:latin typeface="Century" pitchFamily="18" charset="0"/>
              </a:rPr>
              <a:t>Accreditation Self-Study </a:t>
            </a:r>
          </a:p>
          <a:p>
            <a:pPr marL="971550" lvl="1" indent="-514350" algn="ctr"/>
            <a:r>
              <a:rPr lang="en-US" sz="3600" dirty="0" smtClean="0">
                <a:solidFill>
                  <a:schemeClr val="bg1">
                    <a:lumMod val="95000"/>
                  </a:schemeClr>
                </a:solidFill>
                <a:latin typeface="Century" pitchFamily="18" charset="0"/>
              </a:rPr>
              <a:t>Progress Update</a:t>
            </a:r>
          </a:p>
          <a:p>
            <a:pPr marL="971550" lvl="1" indent="-514350" algn="ctr"/>
            <a:endParaRPr lang="en-US" sz="3600" dirty="0" smtClean="0">
              <a:solidFill>
                <a:schemeClr val="bg1">
                  <a:lumMod val="95000"/>
                </a:schemeClr>
              </a:solidFill>
              <a:latin typeface="Century" pitchFamily="18" charset="0"/>
            </a:endParaRPr>
          </a:p>
          <a:p>
            <a:pPr marL="971550" lvl="1" indent="-514350" algn="ctr"/>
            <a:r>
              <a:rPr lang="en-US" sz="3600" dirty="0" smtClean="0">
                <a:solidFill>
                  <a:schemeClr val="bg1">
                    <a:lumMod val="95000"/>
                  </a:schemeClr>
                </a:solidFill>
                <a:latin typeface="Century" pitchFamily="18" charset="0"/>
              </a:rPr>
              <a:t>Presentation to the SCCCD</a:t>
            </a:r>
          </a:p>
          <a:p>
            <a:pPr marL="971550" lvl="1" indent="-514350" algn="ctr"/>
            <a:r>
              <a:rPr lang="en-US" sz="3600" dirty="0" smtClean="0">
                <a:solidFill>
                  <a:schemeClr val="bg1">
                    <a:lumMod val="95000"/>
                  </a:schemeClr>
                </a:solidFill>
                <a:latin typeface="Century" pitchFamily="18" charset="0"/>
              </a:rPr>
              <a:t>Board of Trustees</a:t>
            </a:r>
          </a:p>
          <a:p>
            <a:pPr marL="971550" lvl="1" indent="-514350" algn="ctr"/>
            <a:r>
              <a:rPr lang="en-US" sz="3600" dirty="0" smtClean="0">
                <a:solidFill>
                  <a:schemeClr val="bg1">
                    <a:lumMod val="95000"/>
                  </a:schemeClr>
                </a:solidFill>
                <a:latin typeface="Century" pitchFamily="18" charset="0"/>
              </a:rPr>
              <a:t>Madera Center</a:t>
            </a:r>
          </a:p>
          <a:p>
            <a:pPr marL="971550" lvl="1" indent="-514350" algn="ctr"/>
            <a:r>
              <a:rPr lang="en-US" sz="3600" dirty="0" smtClean="0">
                <a:solidFill>
                  <a:schemeClr val="bg1">
                    <a:lumMod val="95000"/>
                  </a:schemeClr>
                </a:solidFill>
                <a:latin typeface="Century" pitchFamily="18" charset="0"/>
              </a:rPr>
              <a:t>October 5, 2010</a:t>
            </a:r>
          </a:p>
          <a:p>
            <a:pPr marL="971550" lvl="1" indent="-514350" algn="ctr"/>
            <a:endParaRPr lang="en-US" sz="3600" dirty="0" smtClean="0">
              <a:solidFill>
                <a:schemeClr val="bg1">
                  <a:lumMod val="95000"/>
                </a:schemeClr>
              </a:solidFill>
              <a:latin typeface="Century" pitchFamily="18" charset="0"/>
            </a:endParaRPr>
          </a:p>
          <a:p>
            <a:pPr marL="971550" lvl="1" indent="-514350" algn="ctr"/>
            <a:r>
              <a:rPr lang="en-US" sz="3200" dirty="0" smtClean="0">
                <a:solidFill>
                  <a:schemeClr val="bg1">
                    <a:lumMod val="95000"/>
                  </a:schemeClr>
                </a:solidFill>
                <a:latin typeface="Century" pitchFamily="18" charset="0"/>
              </a:rPr>
              <a:t>Tony Cantu, Fresno City College</a:t>
            </a:r>
          </a:p>
          <a:p>
            <a:pPr marL="971550" lvl="1" indent="-514350" algn="ctr"/>
            <a:r>
              <a:rPr lang="en-US" sz="3200" dirty="0" smtClean="0">
                <a:solidFill>
                  <a:schemeClr val="bg1">
                    <a:lumMod val="95000"/>
                  </a:schemeClr>
                </a:solidFill>
                <a:latin typeface="Century" pitchFamily="18" charset="0"/>
              </a:rPr>
              <a:t>Marilyn Behringer, Reedley College</a:t>
            </a:r>
          </a:p>
          <a:p>
            <a:pPr marL="971550" lvl="1" indent="-514350" algn="ctr"/>
            <a:r>
              <a:rPr lang="en-US" sz="3200" dirty="0" smtClean="0">
                <a:solidFill>
                  <a:schemeClr val="bg1">
                    <a:lumMod val="95000"/>
                  </a:schemeClr>
                </a:solidFill>
                <a:latin typeface="Century" pitchFamily="18" charset="0"/>
              </a:rPr>
              <a:t>Deborah Ikeda, North Centers</a:t>
            </a:r>
            <a:endParaRPr lang="en-US" sz="3200" dirty="0">
              <a:solidFill>
                <a:schemeClr val="bg1">
                  <a:lumMod val="95000"/>
                </a:schemeClr>
              </a:solidFill>
              <a:latin typeface="Century" pitchFamily="18" charset="0"/>
            </a:endParaRPr>
          </a:p>
        </p:txBody>
      </p:sp>
    </p:spTree>
  </p:cSld>
  <p:clrMapOvr>
    <a:masterClrMapping/>
  </p:clrMapOvr>
  <p:transition spd="slow">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524000" y="457200"/>
            <a:ext cx="6705600" cy="1200329"/>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III: Resources</a:t>
            </a:r>
          </a:p>
          <a:p>
            <a:endParaRPr lang="en-US" sz="3600" dirty="0">
              <a:solidFill>
                <a:schemeClr val="bg1">
                  <a:lumMod val="95000"/>
                </a:schemeClr>
              </a:solidFill>
              <a:latin typeface="Century" pitchFamily="18" charset="0"/>
            </a:endParaRPr>
          </a:p>
        </p:txBody>
      </p:sp>
      <p:sp>
        <p:nvSpPr>
          <p:cNvPr id="9" name="TextBox 8"/>
          <p:cNvSpPr txBox="1"/>
          <p:nvPr/>
        </p:nvSpPr>
        <p:spPr>
          <a:xfrm>
            <a:off x="1600200" y="1447800"/>
            <a:ext cx="6934200" cy="4893647"/>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A. Human Resources-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Employs qualified personnel</a:t>
            </a:r>
          </a:p>
          <a:p>
            <a:pPr marL="971550" lvl="1" indent="-514350">
              <a:buFont typeface="Arial" pitchFamily="34" charset="0"/>
              <a:buChar char="•"/>
            </a:pPr>
            <a:r>
              <a:rPr lang="en-US" sz="2400" dirty="0" smtClean="0">
                <a:solidFill>
                  <a:schemeClr val="bg1">
                    <a:lumMod val="95000"/>
                  </a:schemeClr>
                </a:solidFill>
                <a:latin typeface="Century" pitchFamily="18" charset="0"/>
              </a:rPr>
              <a:t>Evaluates all personnel on a regular basis</a:t>
            </a:r>
          </a:p>
          <a:p>
            <a:pPr marL="971550" lvl="1" indent="-514350">
              <a:buFont typeface="Arial" pitchFamily="34" charset="0"/>
              <a:buChar char="•"/>
            </a:pPr>
            <a:r>
              <a:rPr lang="en-US" sz="2400" dirty="0" smtClean="0">
                <a:solidFill>
                  <a:schemeClr val="bg1">
                    <a:lumMod val="95000"/>
                  </a:schemeClr>
                </a:solidFill>
                <a:latin typeface="Century" pitchFamily="18" charset="0"/>
              </a:rPr>
              <a:t>Ensures professional development of personnel</a:t>
            </a:r>
          </a:p>
          <a:p>
            <a:pPr marL="971550" lvl="1" indent="-514350">
              <a:buFont typeface="Arial" pitchFamily="34" charset="0"/>
              <a:buChar char="•"/>
            </a:pPr>
            <a:r>
              <a:rPr lang="en-US" sz="2400" dirty="0" smtClean="0">
                <a:solidFill>
                  <a:schemeClr val="bg1">
                    <a:lumMod val="95000"/>
                  </a:schemeClr>
                </a:solidFill>
                <a:latin typeface="Century" pitchFamily="18" charset="0"/>
              </a:rPr>
              <a:t>Assesses its performance in employment equity and diversity</a:t>
            </a:r>
          </a:p>
          <a:p>
            <a:pPr marL="971550" lvl="1" indent="-514350">
              <a:buFont typeface="Arial" pitchFamily="34" charset="0"/>
              <a:buChar char="•"/>
            </a:pPr>
            <a:r>
              <a:rPr lang="en-US" sz="2400" dirty="0" smtClean="0">
                <a:solidFill>
                  <a:schemeClr val="bg1">
                    <a:lumMod val="95000"/>
                  </a:schemeClr>
                </a:solidFill>
                <a:latin typeface="Century" pitchFamily="18" charset="0"/>
              </a:rPr>
              <a:t>Uses human resources to support student learning</a:t>
            </a:r>
          </a:p>
          <a:p>
            <a:pPr marL="971550" lvl="1" indent="-514350">
              <a:buFont typeface="Arial" pitchFamily="34" charset="0"/>
              <a:buChar char="•"/>
            </a:pPr>
            <a:r>
              <a:rPr lang="en-US" sz="2400" dirty="0" smtClean="0">
                <a:solidFill>
                  <a:schemeClr val="bg1">
                    <a:lumMod val="95000"/>
                  </a:schemeClr>
                </a:solidFill>
                <a:latin typeface="Century" pitchFamily="18" charset="0"/>
              </a:rPr>
              <a:t>Integrates human resource planning with institutional planning (driven by educational planning)</a:t>
            </a:r>
          </a:p>
        </p:txBody>
      </p:sp>
    </p:spTree>
  </p:cSld>
  <p:clrMapOvr>
    <a:masterClrMapping/>
  </p:clrMapOvr>
  <p:transition spd="slow">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524000" y="457200"/>
            <a:ext cx="6705600" cy="1200329"/>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III: Resources</a:t>
            </a:r>
          </a:p>
          <a:p>
            <a:endParaRPr lang="en-US" sz="3600" dirty="0">
              <a:solidFill>
                <a:schemeClr val="bg1">
                  <a:lumMod val="95000"/>
                </a:schemeClr>
              </a:solidFill>
              <a:latin typeface="Century" pitchFamily="18" charset="0"/>
            </a:endParaRPr>
          </a:p>
        </p:txBody>
      </p:sp>
      <p:sp>
        <p:nvSpPr>
          <p:cNvPr id="9" name="TextBox 8"/>
          <p:cNvSpPr txBox="1"/>
          <p:nvPr/>
        </p:nvSpPr>
        <p:spPr>
          <a:xfrm>
            <a:off x="1524000" y="1447800"/>
            <a:ext cx="6934200" cy="3785652"/>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B. Physical Resources-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Provides safe and sufficient facilities and equipment</a:t>
            </a:r>
          </a:p>
          <a:p>
            <a:pPr marL="971550" lvl="1" indent="-514350">
              <a:buFont typeface="Arial" pitchFamily="34" charset="0"/>
              <a:buChar char="•"/>
            </a:pPr>
            <a:r>
              <a:rPr lang="en-US" sz="2400" dirty="0" smtClean="0">
                <a:solidFill>
                  <a:schemeClr val="bg1">
                    <a:lumMod val="95000"/>
                  </a:schemeClr>
                </a:solidFill>
                <a:latin typeface="Century" pitchFamily="18" charset="0"/>
              </a:rPr>
              <a:t>Evaluates the quality of its physical resources on a regular basis</a:t>
            </a:r>
          </a:p>
          <a:p>
            <a:pPr marL="971550" lvl="1" indent="-514350">
              <a:buFont typeface="Arial" pitchFamily="34" charset="0"/>
              <a:buChar char="•"/>
            </a:pPr>
            <a:r>
              <a:rPr lang="en-US" sz="2400" dirty="0" smtClean="0">
                <a:solidFill>
                  <a:schemeClr val="bg1">
                    <a:lumMod val="95000"/>
                  </a:schemeClr>
                </a:solidFill>
                <a:latin typeface="Century" pitchFamily="18" charset="0"/>
              </a:rPr>
              <a:t>Ensures physical resources support student learning</a:t>
            </a:r>
          </a:p>
          <a:p>
            <a:pPr marL="971550" lvl="1" indent="-514350">
              <a:buFont typeface="Arial" pitchFamily="34" charset="0"/>
              <a:buChar char="•"/>
            </a:pPr>
            <a:r>
              <a:rPr lang="en-US" sz="2400" dirty="0" smtClean="0">
                <a:solidFill>
                  <a:schemeClr val="bg1">
                    <a:lumMod val="95000"/>
                  </a:schemeClr>
                </a:solidFill>
                <a:latin typeface="Century" pitchFamily="18" charset="0"/>
              </a:rPr>
              <a:t>Integrates physical resource planning with institutional planning (driven by educational planning)</a:t>
            </a:r>
          </a:p>
        </p:txBody>
      </p:sp>
    </p:spTree>
  </p:cSld>
  <p:clrMapOvr>
    <a:masterClrMapping/>
  </p:clrMapOvr>
  <p:transition spd="slow">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447800" y="457200"/>
            <a:ext cx="6705600" cy="1200329"/>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III: Resources</a:t>
            </a:r>
          </a:p>
          <a:p>
            <a:endParaRPr lang="en-US" sz="3600" dirty="0">
              <a:solidFill>
                <a:schemeClr val="bg1">
                  <a:lumMod val="95000"/>
                </a:schemeClr>
              </a:solidFill>
              <a:latin typeface="Century" pitchFamily="18" charset="0"/>
            </a:endParaRPr>
          </a:p>
        </p:txBody>
      </p:sp>
      <p:sp>
        <p:nvSpPr>
          <p:cNvPr id="9" name="TextBox 8"/>
          <p:cNvSpPr txBox="1"/>
          <p:nvPr/>
        </p:nvSpPr>
        <p:spPr>
          <a:xfrm>
            <a:off x="1600200" y="1447800"/>
            <a:ext cx="6934200" cy="4154984"/>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C. Technology Resources-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Ensures its technology supports facilities, research, and college-wide communication</a:t>
            </a:r>
          </a:p>
          <a:p>
            <a:pPr marL="971550" lvl="1" indent="-514350">
              <a:buFont typeface="Arial" pitchFamily="34" charset="0"/>
              <a:buChar char="•"/>
            </a:pPr>
            <a:r>
              <a:rPr lang="en-US" sz="2400" dirty="0" smtClean="0">
                <a:solidFill>
                  <a:schemeClr val="bg1">
                    <a:lumMod val="95000"/>
                  </a:schemeClr>
                </a:solidFill>
                <a:latin typeface="Century" pitchFamily="18" charset="0"/>
              </a:rPr>
              <a:t>Provides training to students and personnel in the use of technology </a:t>
            </a:r>
          </a:p>
          <a:p>
            <a:pPr marL="971550" lvl="1" indent="-514350">
              <a:buFont typeface="Arial" pitchFamily="34" charset="0"/>
              <a:buChar char="•"/>
            </a:pPr>
            <a:r>
              <a:rPr lang="en-US" sz="2400" dirty="0" smtClean="0">
                <a:solidFill>
                  <a:schemeClr val="bg1">
                    <a:lumMod val="95000"/>
                  </a:schemeClr>
                </a:solidFill>
                <a:latin typeface="Century" pitchFamily="18" charset="0"/>
              </a:rPr>
              <a:t>Ensures that technology supports student learning programs and services</a:t>
            </a:r>
          </a:p>
          <a:p>
            <a:pPr marL="971550" lvl="1" indent="-514350">
              <a:buFont typeface="Arial" pitchFamily="34" charset="0"/>
              <a:buChar char="•"/>
            </a:pPr>
            <a:r>
              <a:rPr lang="en-US" sz="2400" dirty="0" smtClean="0">
                <a:solidFill>
                  <a:schemeClr val="bg1">
                    <a:lumMod val="95000"/>
                  </a:schemeClr>
                </a:solidFill>
                <a:latin typeface="Century" pitchFamily="18" charset="0"/>
              </a:rPr>
              <a:t>Integrates technology planning with institutional planning (driven by educational planning)</a:t>
            </a:r>
          </a:p>
        </p:txBody>
      </p:sp>
    </p:spTree>
  </p:cSld>
  <p:clrMapOvr>
    <a:masterClrMapping/>
  </p:clrMapOvr>
  <p:transition spd="slow">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371600" y="533400"/>
            <a:ext cx="6705600" cy="1200329"/>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III: Resources</a:t>
            </a:r>
          </a:p>
          <a:p>
            <a:endParaRPr lang="en-US" sz="3600" dirty="0">
              <a:solidFill>
                <a:schemeClr val="bg1">
                  <a:lumMod val="95000"/>
                </a:schemeClr>
              </a:solidFill>
              <a:latin typeface="Century" pitchFamily="18" charset="0"/>
            </a:endParaRPr>
          </a:p>
        </p:txBody>
      </p:sp>
      <p:sp>
        <p:nvSpPr>
          <p:cNvPr id="9" name="TextBox 8"/>
          <p:cNvSpPr txBox="1"/>
          <p:nvPr/>
        </p:nvSpPr>
        <p:spPr>
          <a:xfrm>
            <a:off x="1447800" y="1371600"/>
            <a:ext cx="6934200" cy="4154984"/>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D. Financial Resources-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Assures fiscal stability and integrity</a:t>
            </a:r>
          </a:p>
          <a:p>
            <a:pPr marL="971550" lvl="1" indent="-514350">
              <a:buFont typeface="Arial" pitchFamily="34" charset="0"/>
              <a:buChar char="•"/>
            </a:pPr>
            <a:r>
              <a:rPr lang="en-US" sz="2400" dirty="0" smtClean="0">
                <a:solidFill>
                  <a:schemeClr val="bg1">
                    <a:lumMod val="95000"/>
                  </a:schemeClr>
                </a:solidFill>
                <a:latin typeface="Century" pitchFamily="18" charset="0"/>
              </a:rPr>
              <a:t>Plans for short-term and long-term financial needs</a:t>
            </a:r>
          </a:p>
          <a:p>
            <a:pPr marL="971550" lvl="1" indent="-514350">
              <a:buFont typeface="Arial" pitchFamily="34" charset="0"/>
              <a:buChar char="•"/>
            </a:pPr>
            <a:r>
              <a:rPr lang="en-US" sz="2400" dirty="0" smtClean="0">
                <a:solidFill>
                  <a:schemeClr val="bg1">
                    <a:lumMod val="95000"/>
                  </a:schemeClr>
                </a:solidFill>
                <a:latin typeface="Century" pitchFamily="18" charset="0"/>
              </a:rPr>
              <a:t>Assures that financial resources are sufficient to support student learning programs and services and to improve institutional effectiveness</a:t>
            </a:r>
          </a:p>
          <a:p>
            <a:pPr marL="971550" lvl="1" indent="-514350">
              <a:buFont typeface="Arial" pitchFamily="34" charset="0"/>
              <a:buChar char="•"/>
            </a:pPr>
            <a:r>
              <a:rPr lang="en-US" sz="2400" dirty="0" smtClean="0">
                <a:solidFill>
                  <a:schemeClr val="bg1">
                    <a:lumMod val="95000"/>
                  </a:schemeClr>
                </a:solidFill>
                <a:latin typeface="Century" pitchFamily="18" charset="0"/>
              </a:rPr>
              <a:t>Integrated financial planning with institutional planning (driven by educational planning)</a:t>
            </a:r>
          </a:p>
        </p:txBody>
      </p:sp>
    </p:spTree>
  </p:cSld>
  <p:clrMapOvr>
    <a:masterClrMapping/>
  </p:clrMapOvr>
  <p:transition spd="slow">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295400" y="4572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IV: Leadership and Governance</a:t>
            </a:r>
          </a:p>
          <a:p>
            <a:endParaRPr lang="en-US" sz="3600" dirty="0">
              <a:solidFill>
                <a:schemeClr val="bg1">
                  <a:lumMod val="95000"/>
                </a:schemeClr>
              </a:solidFill>
              <a:latin typeface="Century" pitchFamily="18" charset="0"/>
            </a:endParaRPr>
          </a:p>
        </p:txBody>
      </p:sp>
      <p:sp>
        <p:nvSpPr>
          <p:cNvPr id="9" name="TextBox 8"/>
          <p:cNvSpPr txBox="1"/>
          <p:nvPr/>
        </p:nvSpPr>
        <p:spPr>
          <a:xfrm>
            <a:off x="1447800" y="1676400"/>
            <a:ext cx="6934200" cy="4893647"/>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A. Decision-Making Roles and Processes-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Uses ethical and effective leadership that enables it to identify values, set and achieve goals, learn, and improve </a:t>
            </a:r>
          </a:p>
          <a:p>
            <a:pPr marL="971550" lvl="1" indent="-514350">
              <a:buFont typeface="Arial" pitchFamily="34" charset="0"/>
              <a:buChar char="•"/>
            </a:pPr>
            <a:r>
              <a:rPr lang="en-US" sz="2400" dirty="0" smtClean="0">
                <a:solidFill>
                  <a:schemeClr val="bg1">
                    <a:lumMod val="95000"/>
                  </a:schemeClr>
                </a:solidFill>
                <a:latin typeface="Century" pitchFamily="18" charset="0"/>
              </a:rPr>
              <a:t>Provides for staff, faculty, administrator, and student involvement in governance</a:t>
            </a:r>
          </a:p>
          <a:p>
            <a:pPr marL="971550" lvl="1" indent="-514350">
              <a:buFont typeface="Arial" pitchFamily="34" charset="0"/>
              <a:buChar char="•"/>
            </a:pPr>
            <a:r>
              <a:rPr lang="en-US" sz="2400" dirty="0" smtClean="0">
                <a:solidFill>
                  <a:schemeClr val="bg1">
                    <a:lumMod val="95000"/>
                  </a:schemeClr>
                </a:solidFill>
                <a:latin typeface="Century" pitchFamily="18" charset="0"/>
              </a:rPr>
              <a:t>Establishes and evaluates the effectiveness of governance structures and processes</a:t>
            </a:r>
          </a:p>
          <a:p>
            <a:pPr marL="971550" lvl="1" indent="-514350">
              <a:buFont typeface="Arial" pitchFamily="34" charset="0"/>
              <a:buChar char="•"/>
            </a:pPr>
            <a:r>
              <a:rPr lang="en-US" sz="2400" dirty="0" smtClean="0">
                <a:solidFill>
                  <a:schemeClr val="bg1">
                    <a:lumMod val="95000"/>
                  </a:schemeClr>
                </a:solidFill>
                <a:latin typeface="Century" pitchFamily="18" charset="0"/>
              </a:rPr>
              <a:t>Assures that governance supports student learning and improves institutional effectiveness</a:t>
            </a:r>
          </a:p>
        </p:txBody>
      </p:sp>
    </p:spTree>
  </p:cSld>
  <p:clrMapOvr>
    <a:masterClrMapping/>
  </p:clrMapOvr>
  <p:transition spd="slow">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295400" y="228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IV: Leadership and Governance</a:t>
            </a:r>
          </a:p>
          <a:p>
            <a:endParaRPr lang="en-US" sz="3600" dirty="0">
              <a:solidFill>
                <a:schemeClr val="bg1">
                  <a:lumMod val="95000"/>
                </a:schemeClr>
              </a:solidFill>
              <a:latin typeface="Century" pitchFamily="18" charset="0"/>
            </a:endParaRPr>
          </a:p>
        </p:txBody>
      </p:sp>
      <p:sp>
        <p:nvSpPr>
          <p:cNvPr id="9" name="TextBox 8"/>
          <p:cNvSpPr txBox="1"/>
          <p:nvPr/>
        </p:nvSpPr>
        <p:spPr>
          <a:xfrm>
            <a:off x="1371600" y="1656576"/>
            <a:ext cx="6934200" cy="5201424"/>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B. Board and Administrative Organization- The institution:</a:t>
            </a:r>
          </a:p>
          <a:p>
            <a:pPr marL="971550" lvl="1" indent="-514350">
              <a:buFont typeface="Arial" pitchFamily="34" charset="0"/>
              <a:buChar char="•"/>
            </a:pPr>
            <a:r>
              <a:rPr lang="en-US" sz="2000" dirty="0" smtClean="0">
                <a:solidFill>
                  <a:schemeClr val="bg1">
                    <a:lumMod val="95000"/>
                  </a:schemeClr>
                </a:solidFill>
                <a:latin typeface="Century" pitchFamily="18" charset="0"/>
              </a:rPr>
              <a:t>Has an independent governing board that sets policy, assures quality and integrity of student learning programs and services and financial stability</a:t>
            </a:r>
          </a:p>
          <a:p>
            <a:pPr marL="971550" lvl="1" indent="-514350">
              <a:buFont typeface="Arial" pitchFamily="34" charset="0"/>
              <a:buChar char="•"/>
            </a:pPr>
            <a:r>
              <a:rPr lang="en-US" sz="2000" dirty="0" smtClean="0">
                <a:solidFill>
                  <a:schemeClr val="bg1">
                    <a:lumMod val="95000"/>
                  </a:schemeClr>
                </a:solidFill>
                <a:latin typeface="Century" pitchFamily="18" charset="0"/>
              </a:rPr>
              <a:t>Has a chief administrator who provides leadership for institutional quality and improvement</a:t>
            </a:r>
          </a:p>
          <a:p>
            <a:pPr marL="971550" lvl="1" indent="-514350">
              <a:buFont typeface="Arial" pitchFamily="34" charset="0"/>
              <a:buChar char="•"/>
            </a:pPr>
            <a:r>
              <a:rPr lang="en-US" sz="2000" dirty="0" smtClean="0">
                <a:solidFill>
                  <a:schemeClr val="bg1">
                    <a:lumMod val="95000"/>
                  </a:schemeClr>
                </a:solidFill>
                <a:latin typeface="Century" pitchFamily="18" charset="0"/>
              </a:rPr>
              <a:t>Has clearly defined and effective lines of authority and responsibility between colleges and the district/system in a multi-college system (functional map)</a:t>
            </a:r>
          </a:p>
          <a:p>
            <a:pPr marL="971550" lvl="1" indent="-514350">
              <a:buFont typeface="Arial" pitchFamily="34" charset="0"/>
              <a:buChar char="•"/>
            </a:pPr>
            <a:r>
              <a:rPr lang="en-US" sz="2000" dirty="0" smtClean="0">
                <a:solidFill>
                  <a:schemeClr val="bg1">
                    <a:lumMod val="95000"/>
                  </a:schemeClr>
                </a:solidFill>
                <a:latin typeface="Century" pitchFamily="18" charset="0"/>
              </a:rPr>
              <a:t>Ensures that board and administrative organization supports student learning and improves institutional effectiveness</a:t>
            </a:r>
          </a:p>
        </p:txBody>
      </p:sp>
    </p:spTree>
  </p:cSld>
  <p:clrMapOvr>
    <a:masterClrMapping/>
  </p:clrMapOvr>
  <p:transition spd="slow">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0" name="Title 1"/>
          <p:cNvSpPr txBox="1">
            <a:spLocks/>
          </p:cNvSpPr>
          <p:nvPr/>
        </p:nvSpPr>
        <p:spPr bwMode="auto">
          <a:xfrm>
            <a:off x="914400" y="152400"/>
            <a:ext cx="8229600" cy="715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entury" pitchFamily="18" charset="0"/>
                <a:ea typeface="+mj-ea"/>
                <a:cs typeface="+mj-cs"/>
              </a:rPr>
              <a:t>Accreditation Timeline for All Campuses</a:t>
            </a:r>
          </a:p>
        </p:txBody>
      </p:sp>
      <p:graphicFrame>
        <p:nvGraphicFramePr>
          <p:cNvPr id="11" name="Group 36"/>
          <p:cNvGraphicFramePr>
            <a:graphicFrameLocks/>
          </p:cNvGraphicFramePr>
          <p:nvPr/>
        </p:nvGraphicFramePr>
        <p:xfrm>
          <a:off x="1219200" y="990600"/>
          <a:ext cx="7467600" cy="5563031"/>
        </p:xfrm>
        <a:graphic>
          <a:graphicData uri="http://schemas.openxmlformats.org/drawingml/2006/table">
            <a:tbl>
              <a:tblPr/>
              <a:tblGrid>
                <a:gridCol w="5413725"/>
                <a:gridCol w="2053875"/>
              </a:tblGrid>
              <a:tr h="76156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Informed campus community of next site visit, began preparation for the self study, attended the ACCJC self study workshop  on September 24th at Merced College, steering committee begins meeting and approves operating agreement, reviewed all documents related to the 2005 self study</a:t>
                      </a:r>
                    </a:p>
                  </a:txBody>
                  <a:tcPr marT="45719" marB="45719"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August - October 2009</a:t>
                      </a:r>
                    </a:p>
                  </a:txBody>
                  <a:tcPr marT="45719" marB="45719"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kern="1200" cap="none" normalizeH="0" baseline="0" smtClean="0">
                          <a:ln>
                            <a:noFill/>
                          </a:ln>
                          <a:solidFill>
                            <a:schemeClr val="bg1"/>
                          </a:solidFill>
                          <a:effectLst/>
                          <a:latin typeface="Arial" charset="0"/>
                          <a:ea typeface="+mn-ea"/>
                          <a:cs typeface="Arial" charset="0"/>
                        </a:rPr>
                        <a:t>Subcommittees </a:t>
                      </a:r>
                      <a:r>
                        <a:rPr kumimoji="0" lang="en-US" sz="1100" b="0" i="0" u="none" strike="noStrike" kern="1200" cap="none" normalizeH="0" baseline="0" dirty="0" smtClean="0">
                          <a:ln>
                            <a:noFill/>
                          </a:ln>
                          <a:solidFill>
                            <a:schemeClr val="bg1"/>
                          </a:solidFill>
                          <a:effectLst/>
                          <a:latin typeface="Arial" charset="0"/>
                          <a:ea typeface="+mn-ea"/>
                          <a:cs typeface="Arial" charset="0"/>
                        </a:rPr>
                        <a:t>for each standard formed</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January 2010</a:t>
                      </a:r>
                    </a:p>
                  </a:txBody>
                  <a:tcPr marT="45719" marB="45719" horzOverflow="overflow">
                    <a:lnL>
                      <a:noFill/>
                    </a:lnL>
                    <a:lnR>
                      <a:noFill/>
                    </a:lnR>
                    <a:lnT>
                      <a:noFill/>
                    </a:lnT>
                    <a:lnB>
                      <a:noFill/>
                    </a:lnB>
                    <a:lnTlToBr>
                      <a:noFill/>
                    </a:lnTlToBr>
                    <a:lnBlToTr>
                      <a:noFill/>
                    </a:lnBlToTr>
                    <a:solidFill>
                      <a:schemeClr val="tx1">
                        <a:alpha val="20000"/>
                      </a:schemeClr>
                    </a:solidFill>
                  </a:tcPr>
                </a:tc>
              </a:tr>
              <a:tr h="46963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Data Collection - Survey faculty/staff/students</a:t>
                      </a:r>
                      <a:br>
                        <a:rPr kumimoji="0" lang="en-US" sz="1100" b="0" i="0" u="none" strike="noStrike" cap="none" normalizeH="0" baseline="0" dirty="0" smtClean="0">
                          <a:ln>
                            <a:noFill/>
                          </a:ln>
                          <a:solidFill>
                            <a:schemeClr val="bg1"/>
                          </a:solidFill>
                          <a:effectLst/>
                          <a:latin typeface="Arial" charset="0"/>
                          <a:cs typeface="Arial" charset="0"/>
                        </a:rPr>
                      </a:br>
                      <a:r>
                        <a:rPr kumimoji="0" lang="en-US" sz="1100" b="0" i="0" u="none" strike="noStrike" cap="none" normalizeH="0" baseline="0" dirty="0" smtClean="0">
                          <a:ln>
                            <a:noFill/>
                          </a:ln>
                          <a:solidFill>
                            <a:schemeClr val="bg1"/>
                          </a:solidFill>
                          <a:effectLst/>
                          <a:latin typeface="Arial" charset="0"/>
                          <a:cs typeface="Arial" charset="0"/>
                        </a:rPr>
                        <a:t>GAP Analysis and Review</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April-May 2010</a:t>
                      </a:r>
                    </a:p>
                  </a:txBody>
                  <a:tcPr marT="45719" marB="45719" horzOverflow="overflow">
                    <a:lnL>
                      <a:noFill/>
                    </a:lnL>
                    <a:lnR>
                      <a:noFill/>
                    </a:lnR>
                    <a:lnT>
                      <a:noFill/>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1</a:t>
                      </a:r>
                      <a:r>
                        <a:rPr kumimoji="0" lang="en-US" sz="1100" b="0" i="0" u="none" strike="noStrike" cap="none" normalizeH="0" baseline="30000" smtClean="0">
                          <a:ln>
                            <a:noFill/>
                          </a:ln>
                          <a:solidFill>
                            <a:schemeClr val="bg1"/>
                          </a:solidFill>
                          <a:effectLst/>
                          <a:latin typeface="Arial" charset="0"/>
                          <a:cs typeface="Arial" charset="0"/>
                        </a:rPr>
                        <a:t>st</a:t>
                      </a:r>
                      <a:r>
                        <a:rPr kumimoji="0" lang="en-US" sz="1100" b="0" i="0" u="none" strike="noStrike" cap="none" normalizeH="0" baseline="0" smtClean="0">
                          <a:ln>
                            <a:noFill/>
                          </a:ln>
                          <a:solidFill>
                            <a:schemeClr val="bg1"/>
                          </a:solidFill>
                          <a:effectLst/>
                          <a:latin typeface="Arial" charset="0"/>
                          <a:cs typeface="Arial" charset="0"/>
                        </a:rPr>
                        <a:t> draft submitted to campus constituency for review</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October 2010</a:t>
                      </a:r>
                    </a:p>
                  </a:txBody>
                  <a:tcPr marT="45719" marB="45719" horzOverflow="overflow">
                    <a:lnL>
                      <a:noFill/>
                    </a:lnL>
                    <a:lnR>
                      <a:noFill/>
                    </a:lnR>
                    <a:lnT>
                      <a:noFill/>
                    </a:lnT>
                    <a:lnB>
                      <a:noFill/>
                    </a:lnB>
                    <a:lnTlToBr>
                      <a:noFill/>
                    </a:lnTlToBr>
                    <a:lnBlToTr>
                      <a:noFill/>
                    </a:lnBlToTr>
                    <a:solidFill>
                      <a:schemeClr val="tx1">
                        <a:alpha val="20000"/>
                      </a:schemeClr>
                    </a:solidFill>
                  </a:tcPr>
                </a:tc>
              </a:tr>
              <a:tr h="2855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Campus Forums/Workshops</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Ongoing</a:t>
                      </a:r>
                    </a:p>
                  </a:txBody>
                  <a:tcPr marT="45719" marB="45719" horzOverflow="overflow">
                    <a:lnL>
                      <a:noFill/>
                    </a:lnL>
                    <a:lnR>
                      <a:noFill/>
                    </a:lnR>
                    <a:lnT>
                      <a:noFill/>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2</a:t>
                      </a:r>
                      <a:r>
                        <a:rPr kumimoji="0" lang="en-US" sz="1100" b="0" i="0" u="none" strike="noStrike" cap="none" normalizeH="0" baseline="30000" dirty="0" smtClean="0">
                          <a:ln>
                            <a:noFill/>
                          </a:ln>
                          <a:solidFill>
                            <a:schemeClr val="bg1"/>
                          </a:solidFill>
                          <a:effectLst/>
                          <a:latin typeface="Arial" charset="0"/>
                          <a:cs typeface="Arial" charset="0"/>
                        </a:rPr>
                        <a:t>nd</a:t>
                      </a:r>
                      <a:r>
                        <a:rPr kumimoji="0" lang="en-US" sz="1100" b="0" i="0" u="none" strike="noStrike" cap="none" normalizeH="0" baseline="0" dirty="0" smtClean="0">
                          <a:ln>
                            <a:noFill/>
                          </a:ln>
                          <a:solidFill>
                            <a:schemeClr val="bg1"/>
                          </a:solidFill>
                          <a:effectLst/>
                          <a:latin typeface="Arial" charset="0"/>
                          <a:cs typeface="Arial" charset="0"/>
                        </a:rPr>
                        <a:t> draft submitted to campus constituency for review</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January 2011</a:t>
                      </a:r>
                    </a:p>
                  </a:txBody>
                  <a:tcPr marT="45719" marB="45719" horzOverflow="overflow">
                    <a:lnL>
                      <a:noFill/>
                    </a:lnL>
                    <a:lnR>
                      <a:noFill/>
                    </a:lnR>
                    <a:lnT>
                      <a:noFill/>
                    </a:lnT>
                    <a:lnB>
                      <a:noFill/>
                    </a:lnB>
                    <a:lnTlToBr>
                      <a:noFill/>
                    </a:lnTlToBr>
                    <a:lnBlToTr>
                      <a:noFill/>
                    </a:lnBlToTr>
                    <a:solidFill>
                      <a:schemeClr val="tx1">
                        <a:alpha val="20000"/>
                      </a:schemeClr>
                    </a:solidFill>
                  </a:tcPr>
                </a:tc>
              </a:tr>
              <a:tr h="2855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Begin validation, finalization and constituency approval</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February-March 2011</a:t>
                      </a:r>
                    </a:p>
                  </a:txBody>
                  <a:tcPr marT="45719" marB="45719" horzOverflow="overflow">
                    <a:lnL>
                      <a:noFill/>
                    </a:lnL>
                    <a:lnR>
                      <a:noFill/>
                    </a:lnR>
                    <a:lnT>
                      <a:noFill/>
                    </a:lnT>
                    <a:lnB>
                      <a:noFill/>
                    </a:lnB>
                    <a:lnTlToBr>
                      <a:noFill/>
                    </a:lnTlToBr>
                    <a:lnBlToTr>
                      <a:noFill/>
                    </a:lnBlToTr>
                    <a:noFill/>
                  </a:tcPr>
                </a:tc>
              </a:tr>
              <a:tr h="2855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Self-study completed and sent to Chancellor</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May 2011</a:t>
                      </a:r>
                    </a:p>
                  </a:txBody>
                  <a:tcPr marT="45719" marB="45719" horzOverflow="overflow">
                    <a:lnL>
                      <a:noFill/>
                    </a:lnL>
                    <a:lnR>
                      <a:noFill/>
                    </a:lnR>
                    <a:lnT>
                      <a:noFill/>
                    </a:lnT>
                    <a:lnB>
                      <a:noFill/>
                    </a:lnB>
                    <a:lnTlToBr>
                      <a:noFill/>
                    </a:lnTlToBr>
                    <a:lnBlToTr>
                      <a:noFill/>
                    </a:lnBlToTr>
                    <a:solidFill>
                      <a:schemeClr val="tx1">
                        <a:alpha val="20000"/>
                      </a:schemeClr>
                    </a:solid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Submit for Board Review</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June 2011</a:t>
                      </a:r>
                    </a:p>
                  </a:txBody>
                  <a:tcPr marT="45719" marB="45719" horzOverflow="overflow">
                    <a:lnL>
                      <a:noFill/>
                    </a:lnL>
                    <a:lnR>
                      <a:noFill/>
                    </a:lnR>
                    <a:lnT>
                      <a:noFill/>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Board of Trustees approval</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July 2011</a:t>
                      </a:r>
                    </a:p>
                  </a:txBody>
                  <a:tcPr marT="45719" marB="45719" horzOverflow="overflow">
                    <a:lnL>
                      <a:noFill/>
                    </a:lnL>
                    <a:lnR>
                      <a:noFill/>
                    </a:lnR>
                    <a:lnT>
                      <a:noFill/>
                    </a:lnT>
                    <a:lnB>
                      <a:noFill/>
                    </a:lnB>
                    <a:lnTlToBr>
                      <a:noFill/>
                    </a:lnTlToBr>
                    <a:lnBlToTr>
                      <a:noFill/>
                    </a:lnBlToTr>
                    <a:solidFill>
                      <a:schemeClr val="tx1">
                        <a:alpha val="20000"/>
                      </a:schemeClr>
                    </a:solid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Pre-team site visit</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August 2011</a:t>
                      </a:r>
                    </a:p>
                  </a:txBody>
                  <a:tcPr marT="45719" marB="45719" horzOverflow="overflow">
                    <a:lnL>
                      <a:noFill/>
                    </a:lnL>
                    <a:lnR>
                      <a:noFill/>
                    </a:lnR>
                    <a:lnT>
                      <a:noFill/>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Report submitted to visiting team and commission</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August 2011</a:t>
                      </a:r>
                    </a:p>
                  </a:txBody>
                  <a:tcPr marT="45719" marB="45719" horzOverflow="overflow">
                    <a:lnL>
                      <a:noFill/>
                    </a:lnL>
                    <a:lnR>
                      <a:noFill/>
                    </a:lnR>
                    <a:lnT>
                      <a:noFill/>
                    </a:lnT>
                    <a:lnB>
                      <a:noFill/>
                    </a:lnB>
                    <a:lnTlToBr>
                      <a:noFill/>
                    </a:lnTlToBr>
                    <a:lnBlToTr>
                      <a:noFill/>
                    </a:lnBlToTr>
                    <a:solidFill>
                      <a:schemeClr val="tx1">
                        <a:alpha val="20000"/>
                      </a:schemeClr>
                    </a:solid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Team visit</a:t>
                      </a:r>
                    </a:p>
                  </a:txBody>
                  <a:tcPr marT="45719" marB="45719"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October 2011</a:t>
                      </a:r>
                    </a:p>
                  </a:txBody>
                  <a:tcPr marT="45719" marB="45719" horzOverflow="overflow">
                    <a:lnL>
                      <a:noFill/>
                    </a:lnL>
                    <a:lnR>
                      <a:noFill/>
                    </a:lnR>
                    <a:lnT>
                      <a:noFill/>
                    </a:lnT>
                    <a:lnB>
                      <a:noFill/>
                    </a:lnB>
                    <a:lnTlToBr>
                      <a:noFill/>
                    </a:lnTlToBr>
                    <a:lnBlToTr>
                      <a:noFill/>
                    </a:lnBlToTr>
                    <a:no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Commission Meets </a:t>
                      </a:r>
                    </a:p>
                  </a:txBody>
                  <a:tcPr marT="45719" marB="45719"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January 2012</a:t>
                      </a:r>
                    </a:p>
                  </a:txBody>
                  <a:tcPr marT="45719" marB="45719" horzOverflow="overflow">
                    <a:lnL>
                      <a:noFill/>
                    </a:lnL>
                    <a:lnR>
                      <a:noFill/>
                    </a:lnR>
                    <a:lnT>
                      <a:noFill/>
                    </a:lnT>
                    <a:lnB>
                      <a:noFill/>
                    </a:lnB>
                    <a:lnTlToBr>
                      <a:noFill/>
                    </a:lnTlToBr>
                    <a:lnBlToTr>
                      <a:noFill/>
                    </a:lnBlToTr>
                    <a:solidFill>
                      <a:schemeClr val="tx1">
                        <a:alpha val="20000"/>
                      </a:schemeClr>
                    </a:solidFill>
                  </a:tcPr>
                </a:tc>
              </a:tr>
              <a:tr h="34746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bg1"/>
                          </a:solidFill>
                          <a:effectLst/>
                          <a:latin typeface="Arial" charset="0"/>
                          <a:cs typeface="Arial" charset="0"/>
                        </a:rPr>
                        <a:t>College Notified of Commission Action</a:t>
                      </a:r>
                    </a:p>
                  </a:txBody>
                  <a:tcPr marT="45719" marB="4571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Arial" charset="0"/>
                          <a:cs typeface="Arial" charset="0"/>
                        </a:rPr>
                        <a:t>February 2012</a:t>
                      </a:r>
                    </a:p>
                  </a:txBody>
                  <a:tcPr marT="45719" marB="4571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Rectangle 2"/>
          <p:cNvSpPr txBox="1">
            <a:spLocks noChangeArrowheads="1"/>
          </p:cNvSpPr>
          <p:nvPr/>
        </p:nvSpPr>
        <p:spPr bwMode="auto">
          <a:xfrm>
            <a:off x="990600" y="304800"/>
            <a:ext cx="7239000" cy="1173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Fresno City College Progress</a:t>
            </a:r>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r>
              <a:rPr lang="en-US" sz="2400" dirty="0" smtClean="0">
                <a:solidFill>
                  <a:schemeClr val="bg1">
                    <a:lumMod val="95000"/>
                  </a:schemeClr>
                </a:solidFill>
                <a:latin typeface="Century" pitchFamily="18" charset="0"/>
              </a:rPr>
              <a:t>The college began working on the accreditation self study process in fall 2009.</a:t>
            </a:r>
          </a:p>
          <a:p>
            <a:pPr marL="971550" marR="0" lvl="1" indent="-514350" defTabSz="914400" eaLnBrk="1" latinLnBrk="0" hangingPunct="1">
              <a:lnSpc>
                <a:spcPct val="90000"/>
              </a:lnSpc>
              <a:buClrTx/>
              <a:buSzTx/>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pitchFamily="34" charset="0"/>
              <a:buChar char="•"/>
              <a:tabLst/>
              <a:defRPr/>
            </a:pPr>
            <a:r>
              <a:rPr lang="en-US" sz="2400" dirty="0" smtClean="0">
                <a:solidFill>
                  <a:schemeClr val="bg1">
                    <a:lumMod val="95000"/>
                  </a:schemeClr>
                </a:solidFill>
                <a:latin typeface="Century" pitchFamily="18" charset="0"/>
              </a:rPr>
              <a:t>The Accreditation Steering Committee meets every other week to review progress.</a:t>
            </a:r>
          </a:p>
          <a:p>
            <a:pPr marL="971550" marR="0" lvl="1" indent="-514350" defTabSz="914400" eaLnBrk="1" latinLnBrk="0" hangingPunct="1">
              <a:lnSpc>
                <a:spcPct val="90000"/>
              </a:lnSpc>
              <a:buClrTx/>
              <a:buSzTx/>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pitchFamily="34" charset="0"/>
              <a:buChar char="•"/>
              <a:tabLst/>
              <a:defRPr/>
            </a:pPr>
            <a:r>
              <a:rPr lang="en-US" sz="2400" dirty="0" smtClean="0">
                <a:solidFill>
                  <a:schemeClr val="bg1">
                    <a:lumMod val="95000"/>
                  </a:schemeClr>
                </a:solidFill>
                <a:latin typeface="Century" pitchFamily="18" charset="0"/>
              </a:rPr>
              <a:t>Standard sub-committees have been meeting on a regular basis and have submitted the first draft, which is under review by campus constituencies.</a:t>
            </a:r>
          </a:p>
          <a:p>
            <a:pPr marL="971550" marR="0" lvl="1" indent="-514350" defTabSz="914400" eaLnBrk="1" latinLnBrk="0" hangingPunct="1">
              <a:lnSpc>
                <a:spcPct val="90000"/>
              </a:lnSpc>
              <a:buClrTx/>
              <a:buSzTx/>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pitchFamily="34" charset="0"/>
              <a:buChar char="•"/>
              <a:tabLst/>
              <a:defRPr/>
            </a:pPr>
            <a:r>
              <a:rPr lang="en-US" sz="2400" dirty="0" smtClean="0">
                <a:solidFill>
                  <a:schemeClr val="bg1">
                    <a:lumMod val="95000"/>
                  </a:schemeClr>
                </a:solidFill>
                <a:latin typeface="Century" pitchFamily="18" charset="0"/>
              </a:rPr>
              <a:t>Sub-committees continue to gather and catalog supporting evidence.</a:t>
            </a: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spd="slow">
    <p:strips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Rectangle 2"/>
          <p:cNvSpPr txBox="1">
            <a:spLocks noChangeArrowheads="1"/>
          </p:cNvSpPr>
          <p:nvPr/>
        </p:nvSpPr>
        <p:spPr bwMode="auto">
          <a:xfrm>
            <a:off x="990600" y="304800"/>
            <a:ext cx="7239000" cy="1173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Fresno City College Progress</a:t>
            </a:r>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endParaRPr lang="en-US" sz="2400" dirty="0" smtClean="0">
              <a:solidFill>
                <a:schemeClr val="bg1">
                  <a:lumMod val="95000"/>
                </a:schemeClr>
              </a:solidFill>
              <a:latin typeface="Century" pitchFamily="18" charset="0"/>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10" name="Rectangle 9"/>
          <p:cNvSpPr/>
          <p:nvPr/>
        </p:nvSpPr>
        <p:spPr>
          <a:xfrm>
            <a:off x="914400" y="1524000"/>
            <a:ext cx="7315200" cy="3748719"/>
          </a:xfrm>
          <a:prstGeom prst="rect">
            <a:avLst/>
          </a:prstGeom>
        </p:spPr>
        <p:txBody>
          <a:bodyPr wrap="square">
            <a:spAutoFit/>
          </a:bodyPr>
          <a:lstStyle/>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The format for mapping course Student Learning Outcomes (SLOs) to program and institutional outcomes has been identified.</a:t>
            </a:r>
          </a:p>
          <a:p>
            <a:pPr marL="971550" lvl="1" indent="-514350">
              <a:lnSpc>
                <a:spcPct val="90000"/>
              </a:lnSpc>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Forums are planned to solicit input from the campus in response to draft of the self-study report.</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A second draft will be completed before the end of the semester for campus review and input in January 2011.</a:t>
            </a:r>
          </a:p>
        </p:txBody>
      </p:sp>
    </p:spTree>
  </p:cSld>
  <p:clrMapOvr>
    <a:masterClrMapping/>
  </p:clrMapOvr>
  <p:transition spd="slow">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Rectangle 2"/>
          <p:cNvSpPr txBox="1">
            <a:spLocks noChangeArrowheads="1"/>
          </p:cNvSpPr>
          <p:nvPr/>
        </p:nvSpPr>
        <p:spPr bwMode="auto">
          <a:xfrm>
            <a:off x="762000" y="304800"/>
            <a:ext cx="7239000" cy="1173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Reedley College Progress</a:t>
            </a:r>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endParaRPr lang="en-US" sz="2400" dirty="0" smtClean="0">
              <a:solidFill>
                <a:schemeClr val="bg1">
                  <a:lumMod val="95000"/>
                </a:schemeClr>
              </a:solidFill>
              <a:latin typeface="Century" pitchFamily="18" charset="0"/>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10" name="Rectangle 9"/>
          <p:cNvSpPr/>
          <p:nvPr/>
        </p:nvSpPr>
        <p:spPr>
          <a:xfrm>
            <a:off x="1219200" y="1524000"/>
            <a:ext cx="6934200" cy="5078313"/>
          </a:xfrm>
          <a:prstGeom prst="rect">
            <a:avLst/>
          </a:prstGeom>
        </p:spPr>
        <p:txBody>
          <a:bodyPr wrap="square">
            <a:spAutoFit/>
          </a:bodyPr>
          <a:lstStyle/>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Chairs for the committee and for each standard were selected in Fall 2009.</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Teams for each standard were selected and began working in Fall 2009.</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First draft completed August 2010.</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Teams are working to complete gap analysis and update forms.</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Teams are gathering evidence.</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Help session are being held for each subsection.</a:t>
            </a:r>
          </a:p>
        </p:txBody>
      </p:sp>
    </p:spTree>
  </p:cSld>
  <p:clrMapOvr>
    <a:masterClrMapping/>
  </p:clrMapOvr>
  <p:transition spd="slow">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0" name="Title 3"/>
          <p:cNvSpPr txBox="1">
            <a:spLocks/>
          </p:cNvSpPr>
          <p:nvPr/>
        </p:nvSpPr>
        <p:spPr bwMode="auto">
          <a:xfrm>
            <a:off x="914400" y="304800"/>
            <a:ext cx="6553200" cy="1096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Purpose of Accreditation</a:t>
            </a:r>
            <a:endParaRPr kumimoji="0" lang="en-US" sz="3600" b="0" i="0" u="none" strike="noStrike" kern="0" cap="none" spc="0" normalizeH="0" baseline="0" noProof="0" dirty="0">
              <a:ln>
                <a:noFill/>
              </a:ln>
              <a:solidFill>
                <a:schemeClr val="bg1"/>
              </a:solidFill>
              <a:effectLst/>
              <a:uLnTx/>
              <a:uFillTx/>
              <a:latin typeface="Century" pitchFamily="18" charset="0"/>
              <a:ea typeface="+mj-ea"/>
              <a:cs typeface="+mj-cs"/>
            </a:endParaRPr>
          </a:p>
        </p:txBody>
      </p:sp>
      <p:sp>
        <p:nvSpPr>
          <p:cNvPr id="12" name="TextBox 11"/>
          <p:cNvSpPr txBox="1"/>
          <p:nvPr/>
        </p:nvSpPr>
        <p:spPr>
          <a:xfrm>
            <a:off x="914400" y="1524000"/>
            <a:ext cx="6934200" cy="4832092"/>
          </a:xfrm>
          <a:prstGeom prst="rect">
            <a:avLst/>
          </a:prstGeom>
          <a:noFill/>
        </p:spPr>
        <p:txBody>
          <a:bodyPr wrap="square" rtlCol="0">
            <a:spAutoFit/>
          </a:bodyPr>
          <a:lstStyle/>
          <a:p>
            <a:pPr marL="971550" lvl="1" indent="-514350">
              <a:buFont typeface="Arial" pitchFamily="34" charset="0"/>
              <a:buChar char="•"/>
            </a:pPr>
            <a:r>
              <a:rPr lang="en-US" sz="2800" dirty="0" smtClean="0">
                <a:solidFill>
                  <a:schemeClr val="bg1">
                    <a:lumMod val="95000"/>
                  </a:schemeClr>
                </a:solidFill>
                <a:latin typeface="Century" pitchFamily="18" charset="0"/>
              </a:rPr>
              <a:t>To provide assurance to the public that education provided by institutions meets acceptable levels of quality</a:t>
            </a:r>
          </a:p>
          <a:p>
            <a:pPr marL="971550" lvl="1" indent="-514350">
              <a:buFont typeface="Arial" pitchFamily="34" charset="0"/>
              <a:buChar char="•"/>
            </a:pPr>
            <a:endParaRPr lang="en-US" sz="2800" dirty="0" smtClean="0">
              <a:solidFill>
                <a:schemeClr val="bg1">
                  <a:lumMod val="95000"/>
                </a:schemeClr>
              </a:solidFill>
              <a:latin typeface="Century" pitchFamily="18" charset="0"/>
            </a:endParaRPr>
          </a:p>
          <a:p>
            <a:pPr marL="971550" lvl="1" indent="-514350">
              <a:buFont typeface="Arial" pitchFamily="34" charset="0"/>
              <a:buChar char="•"/>
            </a:pPr>
            <a:r>
              <a:rPr lang="en-US" sz="2800" dirty="0" smtClean="0">
                <a:solidFill>
                  <a:schemeClr val="bg1">
                    <a:lumMod val="95000"/>
                  </a:schemeClr>
                </a:solidFill>
                <a:latin typeface="Century" pitchFamily="18" charset="0"/>
              </a:rPr>
              <a:t>To promote continuous institutional improvement</a:t>
            </a:r>
          </a:p>
          <a:p>
            <a:pPr marL="971550" lvl="1" indent="-514350">
              <a:buFont typeface="Arial" pitchFamily="34" charset="0"/>
              <a:buChar char="•"/>
            </a:pPr>
            <a:endParaRPr lang="en-US" sz="2800" dirty="0" smtClean="0">
              <a:solidFill>
                <a:schemeClr val="bg1">
                  <a:lumMod val="95000"/>
                </a:schemeClr>
              </a:solidFill>
              <a:latin typeface="Century" pitchFamily="18" charset="0"/>
            </a:endParaRPr>
          </a:p>
          <a:p>
            <a:pPr marL="971550" lvl="1" indent="-514350">
              <a:buFont typeface="Arial" pitchFamily="34" charset="0"/>
              <a:buChar char="•"/>
            </a:pPr>
            <a:r>
              <a:rPr lang="en-US" sz="2800" dirty="0" smtClean="0">
                <a:solidFill>
                  <a:schemeClr val="bg1">
                    <a:lumMod val="95000"/>
                  </a:schemeClr>
                </a:solidFill>
                <a:latin typeface="Century" pitchFamily="18" charset="0"/>
              </a:rPr>
              <a:t>To raise the quality of higher educational institutions in the region/nation</a:t>
            </a:r>
            <a:endParaRPr lang="en-US" sz="2800" dirty="0">
              <a:solidFill>
                <a:schemeClr val="bg1">
                  <a:lumMod val="95000"/>
                </a:schemeClr>
              </a:solidFill>
              <a:latin typeface="Century" pitchFamily="18" charset="0"/>
            </a:endParaRPr>
          </a:p>
        </p:txBody>
      </p:sp>
    </p:spTree>
  </p:cSld>
  <p:clrMapOvr>
    <a:masterClrMapping/>
  </p:clrMapOvr>
  <p:transition spd="slow">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Rectangle 2"/>
          <p:cNvSpPr txBox="1">
            <a:spLocks noChangeArrowheads="1"/>
          </p:cNvSpPr>
          <p:nvPr/>
        </p:nvSpPr>
        <p:spPr bwMode="auto">
          <a:xfrm>
            <a:off x="762000" y="304800"/>
            <a:ext cx="7239000" cy="1173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Reedley College Progress</a:t>
            </a:r>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endParaRPr lang="en-US" sz="2400" dirty="0" smtClean="0">
              <a:solidFill>
                <a:schemeClr val="bg1">
                  <a:lumMod val="95000"/>
                </a:schemeClr>
              </a:solidFill>
              <a:latin typeface="Century" pitchFamily="18" charset="0"/>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11" name="Rectangle 10"/>
          <p:cNvSpPr/>
          <p:nvPr/>
        </p:nvSpPr>
        <p:spPr>
          <a:xfrm>
            <a:off x="1295400" y="1295400"/>
            <a:ext cx="7620000" cy="5078313"/>
          </a:xfrm>
          <a:prstGeom prst="rect">
            <a:avLst/>
          </a:prstGeom>
        </p:spPr>
        <p:txBody>
          <a:bodyPr wrap="square">
            <a:spAutoFit/>
          </a:bodyPr>
          <a:lstStyle/>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Discussing, presenting progress</a:t>
            </a:r>
          </a:p>
          <a:p>
            <a:pPr marL="1428750" lvl="2" indent="-514350">
              <a:lnSpc>
                <a:spcPct val="90000"/>
              </a:lnSpc>
              <a:buFont typeface="Arial" pitchFamily="34" charset="0"/>
              <a:buChar char="•"/>
            </a:pPr>
            <a:r>
              <a:rPr lang="en-US" sz="2400" dirty="0" smtClean="0">
                <a:solidFill>
                  <a:schemeClr val="bg1">
                    <a:lumMod val="95000"/>
                  </a:schemeClr>
                </a:solidFill>
                <a:latin typeface="Century" pitchFamily="18" charset="0"/>
              </a:rPr>
              <a:t>Town Halls</a:t>
            </a:r>
          </a:p>
          <a:p>
            <a:pPr marL="1428750" lvl="2" indent="-514350">
              <a:lnSpc>
                <a:spcPct val="90000"/>
              </a:lnSpc>
              <a:buFont typeface="Arial" pitchFamily="34" charset="0"/>
              <a:buChar char="•"/>
            </a:pPr>
            <a:r>
              <a:rPr lang="en-US" sz="2400" dirty="0" smtClean="0">
                <a:solidFill>
                  <a:schemeClr val="bg1">
                    <a:lumMod val="95000"/>
                  </a:schemeClr>
                </a:solidFill>
                <a:latin typeface="Century" pitchFamily="18" charset="0"/>
              </a:rPr>
              <a:t>Newsletters</a:t>
            </a:r>
          </a:p>
          <a:p>
            <a:pPr marL="1428750" lvl="2" indent="-514350">
              <a:lnSpc>
                <a:spcPct val="90000"/>
              </a:lnSpc>
              <a:buFont typeface="Arial" pitchFamily="34" charset="0"/>
              <a:buChar char="•"/>
            </a:pPr>
            <a:r>
              <a:rPr lang="en-US" sz="2400" dirty="0" smtClean="0">
                <a:solidFill>
                  <a:schemeClr val="bg1">
                    <a:lumMod val="95000"/>
                  </a:schemeClr>
                </a:solidFill>
                <a:latin typeface="Century" pitchFamily="18" charset="0"/>
              </a:rPr>
              <a:t>SLO Faculty Summits to discuss and develop strategies</a:t>
            </a:r>
          </a:p>
          <a:p>
            <a:pPr marL="1428750" lvl="2" indent="-514350">
              <a:lnSpc>
                <a:spcPct val="90000"/>
              </a:lnSpc>
              <a:buFont typeface="Arial" pitchFamily="34" charset="0"/>
              <a:buChar char="•"/>
            </a:pPr>
            <a:r>
              <a:rPr lang="en-US" sz="2400" dirty="0" smtClean="0">
                <a:solidFill>
                  <a:schemeClr val="bg1">
                    <a:lumMod val="95000"/>
                  </a:schemeClr>
                </a:solidFill>
                <a:latin typeface="Century" pitchFamily="18" charset="0"/>
              </a:rPr>
              <a:t>Board of Trustees meetings</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Second draft due November 2010.</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Spring Duty Day – Review of Drafts.</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Full draft due December 10, 2010.</a:t>
            </a:r>
          </a:p>
          <a:p>
            <a:pPr marL="971550" lvl="1" indent="-514350">
              <a:lnSpc>
                <a:spcPct val="90000"/>
              </a:lnSpc>
              <a:buFont typeface="Arial"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charset="0"/>
              <a:buChar char="•"/>
            </a:pPr>
            <a:r>
              <a:rPr lang="en-US" sz="2400" dirty="0" smtClean="0">
                <a:solidFill>
                  <a:schemeClr val="bg1">
                    <a:lumMod val="95000"/>
                  </a:schemeClr>
                </a:solidFill>
                <a:latin typeface="Century" pitchFamily="18" charset="0"/>
              </a:rPr>
              <a:t>RC/NC joint Accreditation Steering Committees Meetings.</a:t>
            </a:r>
          </a:p>
        </p:txBody>
      </p:sp>
    </p:spTree>
  </p:cSld>
  <p:clrMapOvr>
    <a:masterClrMapping/>
  </p:clrMapOvr>
  <p:transition spd="slow">
    <p:strips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endParaRPr lang="en-US" sz="2400" dirty="0" smtClean="0">
              <a:solidFill>
                <a:schemeClr val="bg1">
                  <a:lumMod val="95000"/>
                </a:schemeClr>
              </a:solidFill>
              <a:latin typeface="Century" pitchFamily="18" charset="0"/>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10" name="Title 1"/>
          <p:cNvSpPr txBox="1">
            <a:spLocks/>
          </p:cNvSpPr>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Willow International Progress towards Candidacy</a:t>
            </a:r>
            <a:endParaRPr kumimoji="0" lang="en-US" sz="3600" b="0" i="0" u="none" strike="noStrike" kern="0" cap="none" spc="0" normalizeH="0" baseline="0" noProof="0" dirty="0">
              <a:ln>
                <a:noFill/>
              </a:ln>
              <a:solidFill>
                <a:schemeClr val="bg1"/>
              </a:solidFill>
              <a:effectLst/>
              <a:uLnTx/>
              <a:uFillTx/>
              <a:latin typeface="Century" pitchFamily="18" charset="0"/>
              <a:ea typeface="+mj-ea"/>
              <a:cs typeface="+mj-cs"/>
            </a:endParaRPr>
          </a:p>
        </p:txBody>
      </p:sp>
      <p:sp>
        <p:nvSpPr>
          <p:cNvPr id="12" name="Content Placeholder 2"/>
          <p:cNvSpPr txBox="1">
            <a:spLocks/>
          </p:cNvSpPr>
          <p:nvPr/>
        </p:nvSpPr>
        <p:spPr bwMode="auto">
          <a:xfrm>
            <a:off x="914400" y="1981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charset="0"/>
              <a:buChar char="•"/>
              <a:tabLst/>
              <a:defRPr/>
            </a:pPr>
            <a:r>
              <a:rPr lang="en-US" sz="2400" dirty="0" smtClean="0">
                <a:solidFill>
                  <a:schemeClr val="bg1">
                    <a:lumMod val="95000"/>
                  </a:schemeClr>
                </a:solidFill>
                <a:latin typeface="Century" pitchFamily="18" charset="0"/>
              </a:rPr>
              <a:t>Chairs and committee members selected and recruited Spring 2010.</a:t>
            </a:r>
          </a:p>
          <a:p>
            <a:pPr marL="971550" marR="0" lvl="1" indent="-514350" defTabSz="914400" eaLnBrk="1" latinLnBrk="0" hangingPunct="1">
              <a:lnSpc>
                <a:spcPct val="90000"/>
              </a:lnSpc>
              <a:buClrTx/>
              <a:buSzTx/>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charset="0"/>
              <a:buChar char="•"/>
              <a:tabLst/>
              <a:defRPr/>
            </a:pPr>
            <a:r>
              <a:rPr lang="en-US" sz="2400" dirty="0" smtClean="0">
                <a:solidFill>
                  <a:schemeClr val="bg1">
                    <a:lumMod val="95000"/>
                  </a:schemeClr>
                </a:solidFill>
                <a:latin typeface="Century" pitchFamily="18" charset="0"/>
              </a:rPr>
              <a:t>First draft was completed by May 2010.</a:t>
            </a:r>
          </a:p>
          <a:p>
            <a:pPr marL="971550" marR="0" lvl="1" indent="-514350" defTabSz="914400" eaLnBrk="1" latinLnBrk="0" hangingPunct="1">
              <a:lnSpc>
                <a:spcPct val="90000"/>
              </a:lnSpc>
              <a:buClrTx/>
              <a:buSzTx/>
              <a:buFont typeface="Arial" charset="0"/>
              <a:buChar char="•"/>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charset="0"/>
              <a:buChar char="•"/>
              <a:tabLst/>
              <a:defRPr/>
            </a:pPr>
            <a:r>
              <a:rPr lang="en-US" sz="2400" dirty="0" smtClean="0">
                <a:solidFill>
                  <a:schemeClr val="bg1">
                    <a:lumMod val="95000"/>
                  </a:schemeClr>
                </a:solidFill>
                <a:latin typeface="Century" pitchFamily="18" charset="0"/>
              </a:rPr>
              <a:t>First Draft was reviewed during the summer. </a:t>
            </a:r>
          </a:p>
          <a:p>
            <a:pPr marL="971550" marR="0" lvl="1" indent="-514350" defTabSz="914400" eaLnBrk="1" latinLnBrk="0" hangingPunct="1">
              <a:lnSpc>
                <a:spcPct val="90000"/>
              </a:lnSpc>
              <a:buClrTx/>
              <a:buSzTx/>
              <a:buFont typeface="Arial" charset="0"/>
              <a:buChar char="•"/>
              <a:tabLst/>
              <a:defRPr/>
            </a:pPr>
            <a:endParaRPr lang="en-US" sz="2400" dirty="0" smtClean="0">
              <a:solidFill>
                <a:schemeClr val="bg1">
                  <a:lumMod val="95000"/>
                </a:schemeClr>
              </a:solidFill>
              <a:latin typeface="Century" pitchFamily="18" charset="0"/>
            </a:endParaRPr>
          </a:p>
          <a:p>
            <a:pPr marL="971550" marR="0" lvl="1" indent="-514350" defTabSz="914400" eaLnBrk="1" latinLnBrk="0" hangingPunct="1">
              <a:lnSpc>
                <a:spcPct val="90000"/>
              </a:lnSpc>
              <a:buClrTx/>
              <a:buSzTx/>
              <a:buFont typeface="Arial" charset="0"/>
              <a:buChar char="•"/>
              <a:tabLst/>
              <a:defRPr/>
            </a:pPr>
            <a:r>
              <a:rPr lang="en-US" sz="2400" dirty="0" smtClean="0">
                <a:solidFill>
                  <a:schemeClr val="bg1">
                    <a:lumMod val="95000"/>
                  </a:schemeClr>
                </a:solidFill>
                <a:latin typeface="Century" pitchFamily="18" charset="0"/>
              </a:rPr>
              <a:t>Fall Duty Day was spent working on Program Level and Institutional Outcomes and the ACCJC expectations for Planning, Program Review, and SLOs.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spd="slow">
    <p:strips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9" name="Rectangle 3"/>
          <p:cNvSpPr txBox="1">
            <a:spLocks noChangeArrowheads="1"/>
          </p:cNvSpPr>
          <p:nvPr/>
        </p:nvSpPr>
        <p:spPr bwMode="auto">
          <a:xfrm>
            <a:off x="7620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marR="0" lvl="1" indent="-514350" defTabSz="914400" eaLnBrk="1" latinLnBrk="0" hangingPunct="1">
              <a:lnSpc>
                <a:spcPct val="90000"/>
              </a:lnSpc>
              <a:buClrTx/>
              <a:buSzTx/>
              <a:buFont typeface="Arial" pitchFamily="34" charset="0"/>
              <a:buChar char="•"/>
              <a:tabLst/>
              <a:defRPr/>
            </a:pPr>
            <a:endParaRPr lang="en-US" sz="2400" dirty="0" smtClean="0">
              <a:solidFill>
                <a:schemeClr val="bg1">
                  <a:lumMod val="95000"/>
                </a:schemeClr>
              </a:solidFill>
              <a:latin typeface="Century" pitchFamily="18" charset="0"/>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10" name="Content Placeholder 2"/>
          <p:cNvSpPr txBox="1">
            <a:spLocks/>
          </p:cNvSpPr>
          <p:nvPr/>
        </p:nvSpPr>
        <p:spPr bwMode="auto">
          <a:xfrm>
            <a:off x="914400" y="1981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Monthly Accreditation Updates in Newsletter.</a:t>
            </a:r>
          </a:p>
          <a:p>
            <a:pPr marL="971550" lvl="1" indent="-514350">
              <a:lnSpc>
                <a:spcPct val="90000"/>
              </a:lnSpc>
              <a:buFont typeface="Arial" pitchFamily="34"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SLO Summits for NC and RC.</a:t>
            </a:r>
          </a:p>
          <a:p>
            <a:pPr marL="971550" lvl="1" indent="-514350">
              <a:lnSpc>
                <a:spcPct val="90000"/>
              </a:lnSpc>
              <a:buFont typeface="Arial" pitchFamily="34"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Twice a month Steering Committee Meetings.</a:t>
            </a:r>
          </a:p>
          <a:p>
            <a:pPr marL="971550" lvl="1" indent="-514350">
              <a:lnSpc>
                <a:spcPct val="90000"/>
              </a:lnSpc>
              <a:buFont typeface="Arial" pitchFamily="34"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Second Draft due November 2010.</a:t>
            </a:r>
          </a:p>
          <a:p>
            <a:pPr marL="971550" lvl="1" indent="-514350">
              <a:lnSpc>
                <a:spcPct val="90000"/>
              </a:lnSpc>
              <a:buFont typeface="Arial" pitchFamily="34"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Full Draft due Dec. 10, 2010.</a:t>
            </a:r>
          </a:p>
          <a:p>
            <a:pPr marL="971550" lvl="1" indent="-514350">
              <a:lnSpc>
                <a:spcPct val="90000"/>
              </a:lnSpc>
              <a:buFont typeface="Arial" pitchFamily="34" charset="0"/>
              <a:buChar char="•"/>
            </a:pPr>
            <a:endParaRPr lang="en-US" sz="2400" dirty="0" smtClean="0">
              <a:solidFill>
                <a:schemeClr val="bg1">
                  <a:lumMod val="95000"/>
                </a:schemeClr>
              </a:solidFill>
              <a:latin typeface="Century" pitchFamily="18" charset="0"/>
            </a:endParaRPr>
          </a:p>
          <a:p>
            <a:pPr marL="971550" lvl="1" indent="-514350">
              <a:lnSpc>
                <a:spcPct val="90000"/>
              </a:lnSpc>
              <a:buFont typeface="Arial" pitchFamily="34" charset="0"/>
              <a:buChar char="•"/>
            </a:pPr>
            <a:r>
              <a:rPr lang="en-US" sz="2400" dirty="0" smtClean="0">
                <a:solidFill>
                  <a:schemeClr val="bg1">
                    <a:lumMod val="95000"/>
                  </a:schemeClr>
                </a:solidFill>
                <a:latin typeface="Century" pitchFamily="18" charset="0"/>
              </a:rPr>
              <a:t>Spring Duty Day – Review of Self-Study Drafts.</a:t>
            </a:r>
          </a:p>
        </p:txBody>
      </p:sp>
      <p:sp>
        <p:nvSpPr>
          <p:cNvPr id="13" name="Title 1"/>
          <p:cNvSpPr txBox="1">
            <a:spLocks/>
          </p:cNvSpPr>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Century" pitchFamily="18" charset="0"/>
                <a:ea typeface="+mj-ea"/>
                <a:cs typeface="+mj-cs"/>
              </a:rPr>
              <a:t>Willow International Progress towards Candidacy</a:t>
            </a:r>
            <a:endParaRPr kumimoji="0" lang="en-US" sz="3600" b="0" i="0" u="none" strike="noStrike" kern="0" cap="none" spc="0" normalizeH="0" baseline="0" noProof="0" dirty="0">
              <a:ln>
                <a:noFill/>
              </a:ln>
              <a:solidFill>
                <a:schemeClr val="bg1"/>
              </a:solidFill>
              <a:effectLst/>
              <a:uLnTx/>
              <a:uFillTx/>
              <a:latin typeface="Century" pitchFamily="18" charset="0"/>
              <a:ea typeface="+mj-ea"/>
              <a:cs typeface="+mj-cs"/>
            </a:endParaRPr>
          </a:p>
        </p:txBody>
      </p:sp>
    </p:spTree>
  </p:cSld>
  <p:clrMapOvr>
    <a:masterClrMapping/>
  </p:clrMapOvr>
  <p:transition spd="slow">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066800" y="533400"/>
            <a:ext cx="7848600" cy="3046988"/>
          </a:xfrm>
          <a:prstGeom prst="rect">
            <a:avLst/>
          </a:prstGeom>
          <a:noFill/>
        </p:spPr>
        <p:txBody>
          <a:bodyPr wrap="square" rtlCol="0">
            <a:spAutoFit/>
          </a:bodyPr>
          <a:lstStyle/>
          <a:p>
            <a:pPr algn="ctr"/>
            <a:r>
              <a:rPr lang="en-US" sz="3200" dirty="0" smtClean="0">
                <a:solidFill>
                  <a:schemeClr val="bg1">
                    <a:lumMod val="95000"/>
                  </a:schemeClr>
                </a:solidFill>
                <a:latin typeface="Century" pitchFamily="18" charset="0"/>
              </a:rPr>
              <a:t>Accrediting Commission for Community and Junior Colleges (ACCJC)</a:t>
            </a:r>
          </a:p>
          <a:p>
            <a:pPr algn="ctr"/>
            <a:r>
              <a:rPr lang="en-US" sz="3200" dirty="0" smtClean="0">
                <a:solidFill>
                  <a:schemeClr val="bg1">
                    <a:lumMod val="95000"/>
                  </a:schemeClr>
                </a:solidFill>
                <a:latin typeface="Century" pitchFamily="18" charset="0"/>
              </a:rPr>
              <a:t>Western Association of Schools </a:t>
            </a:r>
          </a:p>
          <a:p>
            <a:pPr algn="ctr"/>
            <a:r>
              <a:rPr lang="en-US" sz="3200" dirty="0" smtClean="0">
                <a:solidFill>
                  <a:schemeClr val="bg1">
                    <a:lumMod val="95000"/>
                  </a:schemeClr>
                </a:solidFill>
                <a:latin typeface="Century" pitchFamily="18" charset="0"/>
              </a:rPr>
              <a:t>and Colleges (WASC)</a:t>
            </a:r>
          </a:p>
          <a:p>
            <a:pPr algn="ctr"/>
            <a:endParaRPr lang="en-US" sz="3200" dirty="0" smtClean="0">
              <a:solidFill>
                <a:schemeClr val="bg1">
                  <a:lumMod val="95000"/>
                </a:schemeClr>
              </a:solidFill>
              <a:latin typeface="Century" pitchFamily="18" charset="0"/>
            </a:endParaRPr>
          </a:p>
          <a:p>
            <a:pPr algn="ctr"/>
            <a:r>
              <a:rPr lang="en-US" sz="3200" dirty="0" smtClean="0">
                <a:solidFill>
                  <a:schemeClr val="bg1">
                    <a:lumMod val="95000"/>
                  </a:schemeClr>
                </a:solidFill>
                <a:latin typeface="Century" pitchFamily="18" charset="0"/>
              </a:rPr>
              <a:t>Standards</a:t>
            </a:r>
            <a:endParaRPr lang="en-US" sz="3200" dirty="0">
              <a:solidFill>
                <a:schemeClr val="bg1">
                  <a:lumMod val="95000"/>
                </a:schemeClr>
              </a:solidFill>
              <a:latin typeface="Century" pitchFamily="18" charset="0"/>
            </a:endParaRPr>
          </a:p>
        </p:txBody>
      </p:sp>
      <p:sp>
        <p:nvSpPr>
          <p:cNvPr id="9" name="TextBox 8"/>
          <p:cNvSpPr txBox="1"/>
          <p:nvPr/>
        </p:nvSpPr>
        <p:spPr>
          <a:xfrm>
            <a:off x="1219200" y="3505200"/>
            <a:ext cx="7696200" cy="3108543"/>
          </a:xfrm>
          <a:prstGeom prst="rect">
            <a:avLst/>
          </a:prstGeom>
          <a:noFill/>
        </p:spPr>
        <p:txBody>
          <a:bodyPr wrap="square" rtlCol="0">
            <a:spAutoFit/>
          </a:bodyPr>
          <a:lstStyle/>
          <a:p>
            <a:pPr marL="971550" lvl="1" indent="-514350">
              <a:buFont typeface="Arial" pitchFamily="34" charset="0"/>
              <a:buChar char="•"/>
            </a:pPr>
            <a:r>
              <a:rPr lang="en-US" sz="2800" dirty="0" smtClean="0">
                <a:solidFill>
                  <a:schemeClr val="bg1">
                    <a:lumMod val="95000"/>
                  </a:schemeClr>
                </a:solidFill>
                <a:latin typeface="Century" pitchFamily="18" charset="0"/>
              </a:rPr>
              <a:t>Standard I: Institutional Mission and Effectiveness</a:t>
            </a:r>
          </a:p>
          <a:p>
            <a:pPr marL="971550" lvl="1" indent="-514350">
              <a:buFont typeface="Arial" pitchFamily="34" charset="0"/>
              <a:buChar char="•"/>
            </a:pPr>
            <a:r>
              <a:rPr lang="en-US" sz="2800" dirty="0" smtClean="0">
                <a:solidFill>
                  <a:schemeClr val="bg1">
                    <a:lumMod val="95000"/>
                  </a:schemeClr>
                </a:solidFill>
                <a:latin typeface="Century" pitchFamily="18" charset="0"/>
              </a:rPr>
              <a:t>Standard II: Student Learning Programs and Services</a:t>
            </a:r>
          </a:p>
          <a:p>
            <a:pPr marL="971550" lvl="1" indent="-514350">
              <a:buFont typeface="Arial" pitchFamily="34" charset="0"/>
              <a:buChar char="•"/>
            </a:pPr>
            <a:r>
              <a:rPr lang="en-US" sz="2800" dirty="0" smtClean="0">
                <a:solidFill>
                  <a:schemeClr val="bg1">
                    <a:lumMod val="95000"/>
                  </a:schemeClr>
                </a:solidFill>
                <a:latin typeface="Century" pitchFamily="18" charset="0"/>
              </a:rPr>
              <a:t>Standard III: Resources</a:t>
            </a:r>
          </a:p>
          <a:p>
            <a:pPr marL="971550" lvl="1" indent="-514350">
              <a:buFont typeface="Arial" pitchFamily="34" charset="0"/>
              <a:buChar char="•"/>
            </a:pPr>
            <a:r>
              <a:rPr lang="en-US" sz="2800" dirty="0" smtClean="0">
                <a:solidFill>
                  <a:schemeClr val="bg1">
                    <a:lumMod val="95000"/>
                  </a:schemeClr>
                </a:solidFill>
                <a:latin typeface="Century" pitchFamily="18" charset="0"/>
              </a:rPr>
              <a:t>Standard IV: Leadership and Governance</a:t>
            </a:r>
            <a:endParaRPr lang="en-US" sz="2800" dirty="0">
              <a:solidFill>
                <a:schemeClr val="bg1">
                  <a:lumMod val="95000"/>
                </a:schemeClr>
              </a:solidFill>
              <a:latin typeface="Century" pitchFamily="18" charset="0"/>
            </a:endParaRPr>
          </a:p>
        </p:txBody>
      </p:sp>
    </p:spTree>
  </p:cSld>
  <p:clrMapOvr>
    <a:masterClrMapping/>
  </p:clrMapOvr>
  <p:transition spd="slow">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600200" y="609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 Institutional Mission and Effectiveness</a:t>
            </a:r>
          </a:p>
          <a:p>
            <a:endParaRPr lang="en-US" sz="3600" dirty="0">
              <a:solidFill>
                <a:schemeClr val="bg1">
                  <a:lumMod val="95000"/>
                </a:schemeClr>
              </a:solidFill>
              <a:latin typeface="Century" pitchFamily="18" charset="0"/>
            </a:endParaRPr>
          </a:p>
        </p:txBody>
      </p:sp>
      <p:sp>
        <p:nvSpPr>
          <p:cNvPr id="9" name="TextBox 8"/>
          <p:cNvSpPr txBox="1"/>
          <p:nvPr/>
        </p:nvSpPr>
        <p:spPr>
          <a:xfrm>
            <a:off x="1752600" y="2133600"/>
            <a:ext cx="6934200" cy="1815882"/>
          </a:xfrm>
          <a:prstGeom prst="rect">
            <a:avLst/>
          </a:prstGeom>
          <a:noFill/>
        </p:spPr>
        <p:txBody>
          <a:bodyPr wrap="square" rtlCol="0">
            <a:spAutoFit/>
          </a:bodyPr>
          <a:lstStyle/>
          <a:p>
            <a:pPr marL="514350" indent="-514350">
              <a:buAutoNum type="alphaUcPeriod"/>
            </a:pPr>
            <a:r>
              <a:rPr lang="en-US" sz="2800" dirty="0" smtClean="0">
                <a:solidFill>
                  <a:schemeClr val="bg1">
                    <a:lumMod val="95000"/>
                  </a:schemeClr>
                </a:solidFill>
                <a:latin typeface="Century" pitchFamily="18" charset="0"/>
              </a:rPr>
              <a:t>Mission- The institution defines its:</a:t>
            </a:r>
          </a:p>
          <a:p>
            <a:pPr marL="971550" lvl="1" indent="-514350">
              <a:buFont typeface="Arial" pitchFamily="34" charset="0"/>
              <a:buChar char="•"/>
            </a:pPr>
            <a:r>
              <a:rPr lang="en-US" sz="2800" dirty="0" smtClean="0">
                <a:solidFill>
                  <a:schemeClr val="bg1">
                    <a:lumMod val="95000"/>
                  </a:schemeClr>
                </a:solidFill>
                <a:latin typeface="Century" pitchFamily="18" charset="0"/>
              </a:rPr>
              <a:t>Purpose</a:t>
            </a:r>
          </a:p>
          <a:p>
            <a:pPr marL="971550" lvl="1" indent="-514350">
              <a:buFont typeface="Arial" pitchFamily="34" charset="0"/>
              <a:buChar char="•"/>
            </a:pPr>
            <a:r>
              <a:rPr lang="en-US" sz="2800" dirty="0" smtClean="0">
                <a:solidFill>
                  <a:schemeClr val="bg1">
                    <a:lumMod val="95000"/>
                  </a:schemeClr>
                </a:solidFill>
                <a:latin typeface="Century" pitchFamily="18" charset="0"/>
              </a:rPr>
              <a:t>Intended population</a:t>
            </a:r>
          </a:p>
          <a:p>
            <a:pPr marL="971550" lvl="1" indent="-514350">
              <a:buFont typeface="Arial" pitchFamily="34" charset="0"/>
              <a:buChar char="•"/>
            </a:pPr>
            <a:r>
              <a:rPr lang="en-US" sz="2800" dirty="0" smtClean="0">
                <a:solidFill>
                  <a:schemeClr val="bg1">
                    <a:lumMod val="95000"/>
                  </a:schemeClr>
                </a:solidFill>
                <a:latin typeface="Century" pitchFamily="18" charset="0"/>
              </a:rPr>
              <a:t>Commitment to student learning</a:t>
            </a:r>
          </a:p>
        </p:txBody>
      </p:sp>
    </p:spTree>
  </p:cSld>
  <p:clrMapOvr>
    <a:masterClrMapping/>
  </p:clrMapOvr>
  <p:transition spd="slow">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676400" y="3048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 Institutional Mission and Effectiveness</a:t>
            </a:r>
          </a:p>
          <a:p>
            <a:endParaRPr lang="en-US" sz="3600" dirty="0">
              <a:solidFill>
                <a:schemeClr val="bg1">
                  <a:lumMod val="95000"/>
                </a:schemeClr>
              </a:solidFill>
              <a:latin typeface="Century" pitchFamily="18" charset="0"/>
            </a:endParaRPr>
          </a:p>
        </p:txBody>
      </p:sp>
      <p:sp>
        <p:nvSpPr>
          <p:cNvPr id="9" name="TextBox 8"/>
          <p:cNvSpPr txBox="1"/>
          <p:nvPr/>
        </p:nvSpPr>
        <p:spPr>
          <a:xfrm>
            <a:off x="1676400" y="1600200"/>
            <a:ext cx="6934200" cy="4893647"/>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B. Improving Institutional Effectiveness- The institution provides evidence it:</a:t>
            </a:r>
          </a:p>
          <a:p>
            <a:pPr marL="971550" lvl="1" indent="-514350">
              <a:buFont typeface="Arial" pitchFamily="34" charset="0"/>
              <a:buChar char="•"/>
            </a:pPr>
            <a:r>
              <a:rPr lang="en-US" sz="2400" dirty="0" smtClean="0">
                <a:solidFill>
                  <a:schemeClr val="bg1">
                    <a:lumMod val="95000"/>
                  </a:schemeClr>
                </a:solidFill>
                <a:latin typeface="Century" pitchFamily="18" charset="0"/>
              </a:rPr>
              <a:t>Collects and uses student achievement and student learning outcomes data in the program review, planning, and resource allocation processes</a:t>
            </a:r>
          </a:p>
          <a:p>
            <a:pPr marL="971550" lvl="1" indent="-514350">
              <a:buFont typeface="Arial" pitchFamily="34" charset="0"/>
              <a:buChar char="•"/>
            </a:pPr>
            <a:r>
              <a:rPr lang="en-US" sz="2400" dirty="0" smtClean="0">
                <a:solidFill>
                  <a:schemeClr val="bg1">
                    <a:lumMod val="95000"/>
                  </a:schemeClr>
                </a:solidFill>
                <a:latin typeface="Century" pitchFamily="18" charset="0"/>
              </a:rPr>
              <a:t>Conducts program review and other ongoing, systematic evaluation</a:t>
            </a:r>
          </a:p>
          <a:p>
            <a:pPr marL="971550" lvl="1" indent="-514350">
              <a:buFont typeface="Arial" pitchFamily="34" charset="0"/>
              <a:buChar char="•"/>
            </a:pPr>
            <a:r>
              <a:rPr lang="en-US" sz="2400" dirty="0" smtClean="0">
                <a:solidFill>
                  <a:schemeClr val="bg1">
                    <a:lumMod val="95000"/>
                  </a:schemeClr>
                </a:solidFill>
                <a:latin typeface="Century" pitchFamily="18" charset="0"/>
              </a:rPr>
              <a:t>Uses a systematic cycle of assessment, planning, resource allocation, implementation, and re-evaluation to improve educational effectiveness and institutional quality</a:t>
            </a:r>
          </a:p>
        </p:txBody>
      </p:sp>
    </p:spTree>
  </p:cSld>
  <p:clrMapOvr>
    <a:masterClrMapping/>
  </p:clrMapOvr>
  <p:transition spd="slow">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600200" y="228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 Student Learning Programs and Services</a:t>
            </a:r>
          </a:p>
          <a:p>
            <a:endParaRPr lang="en-US" sz="3600" dirty="0">
              <a:solidFill>
                <a:schemeClr val="bg1">
                  <a:lumMod val="95000"/>
                </a:schemeClr>
              </a:solidFill>
              <a:latin typeface="Century" pitchFamily="18" charset="0"/>
            </a:endParaRPr>
          </a:p>
        </p:txBody>
      </p:sp>
      <p:sp>
        <p:nvSpPr>
          <p:cNvPr id="9" name="TextBox 8"/>
          <p:cNvSpPr txBox="1"/>
          <p:nvPr/>
        </p:nvSpPr>
        <p:spPr>
          <a:xfrm>
            <a:off x="1524000" y="1600200"/>
            <a:ext cx="6934200" cy="4893647"/>
          </a:xfrm>
          <a:prstGeom prst="rect">
            <a:avLst/>
          </a:prstGeom>
          <a:noFill/>
        </p:spPr>
        <p:txBody>
          <a:bodyPr wrap="square" rtlCol="0">
            <a:spAutoFit/>
          </a:bodyPr>
          <a:lstStyle/>
          <a:p>
            <a:pPr marL="514350" indent="-514350">
              <a:buAutoNum type="alphaUcPeriod"/>
            </a:pPr>
            <a:r>
              <a:rPr lang="en-US" sz="2400" dirty="0" smtClean="0">
                <a:solidFill>
                  <a:schemeClr val="bg1">
                    <a:lumMod val="95000"/>
                  </a:schemeClr>
                </a:solidFill>
                <a:latin typeface="Century" pitchFamily="18" charset="0"/>
              </a:rPr>
              <a:t>Instructional Programs-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Offers high quality instructional programs wherever and however they are offered</a:t>
            </a:r>
          </a:p>
          <a:p>
            <a:pPr marL="971550" lvl="1" indent="-514350">
              <a:buFont typeface="Arial" pitchFamily="34" charset="0"/>
              <a:buChar char="•"/>
            </a:pPr>
            <a:r>
              <a:rPr lang="en-US" sz="2400" dirty="0" smtClean="0">
                <a:solidFill>
                  <a:schemeClr val="bg1">
                    <a:lumMod val="95000"/>
                  </a:schemeClr>
                </a:solidFill>
                <a:latin typeface="Century" pitchFamily="18" charset="0"/>
              </a:rPr>
              <a:t>Identifies student learning outcomes and evaluates how well students are learning</a:t>
            </a:r>
          </a:p>
          <a:p>
            <a:pPr marL="971550" lvl="1" indent="-514350">
              <a:buFont typeface="Arial" pitchFamily="34" charset="0"/>
              <a:buChar char="•"/>
            </a:pPr>
            <a:r>
              <a:rPr lang="en-US" sz="2400" dirty="0" smtClean="0">
                <a:solidFill>
                  <a:schemeClr val="bg1">
                    <a:lumMod val="95000"/>
                  </a:schemeClr>
                </a:solidFill>
                <a:latin typeface="Century" pitchFamily="18" charset="0"/>
              </a:rPr>
              <a:t>Assesses student achievement</a:t>
            </a:r>
          </a:p>
          <a:p>
            <a:pPr marL="971550" lvl="1" indent="-514350">
              <a:buFont typeface="Arial" pitchFamily="34" charset="0"/>
              <a:buChar char="•"/>
            </a:pPr>
            <a:r>
              <a:rPr lang="en-US" sz="2400" dirty="0" smtClean="0">
                <a:solidFill>
                  <a:schemeClr val="bg1">
                    <a:lumMod val="95000"/>
                  </a:schemeClr>
                </a:solidFill>
                <a:latin typeface="Century" pitchFamily="18" charset="0"/>
              </a:rPr>
              <a:t>Assesses programs systematically</a:t>
            </a:r>
          </a:p>
          <a:p>
            <a:pPr marL="971550" lvl="1" indent="-514350">
              <a:buFont typeface="Arial" pitchFamily="34" charset="0"/>
              <a:buChar char="•"/>
            </a:pPr>
            <a:r>
              <a:rPr lang="en-US" sz="2400" dirty="0" smtClean="0">
                <a:solidFill>
                  <a:schemeClr val="bg1">
                    <a:lumMod val="95000"/>
                  </a:schemeClr>
                </a:solidFill>
                <a:latin typeface="Century" pitchFamily="18" charset="0"/>
              </a:rPr>
              <a:t>Uses assessment data as the basis for improvement of all programs including distance education and off-campus programs</a:t>
            </a:r>
          </a:p>
        </p:txBody>
      </p:sp>
    </p:spTree>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600200" y="228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 Student Learning Programs and Services</a:t>
            </a:r>
          </a:p>
          <a:p>
            <a:endParaRPr lang="en-US" sz="3600" dirty="0">
              <a:solidFill>
                <a:schemeClr val="bg1">
                  <a:lumMod val="95000"/>
                </a:schemeClr>
              </a:solidFill>
              <a:latin typeface="Century" pitchFamily="18" charset="0"/>
            </a:endParaRPr>
          </a:p>
        </p:txBody>
      </p:sp>
      <p:sp>
        <p:nvSpPr>
          <p:cNvPr id="9" name="TextBox 8"/>
          <p:cNvSpPr txBox="1"/>
          <p:nvPr/>
        </p:nvSpPr>
        <p:spPr>
          <a:xfrm>
            <a:off x="1600200" y="1600200"/>
            <a:ext cx="6934200" cy="3416320"/>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B. Student Support Services-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Researches and identifies the support needs of its students</a:t>
            </a:r>
          </a:p>
          <a:p>
            <a:pPr marL="971550" lvl="1" indent="-514350">
              <a:buFont typeface="Arial" pitchFamily="34" charset="0"/>
              <a:buChar char="•"/>
            </a:pPr>
            <a:r>
              <a:rPr lang="en-US" sz="2400" dirty="0" smtClean="0">
                <a:solidFill>
                  <a:schemeClr val="bg1">
                    <a:lumMod val="95000"/>
                  </a:schemeClr>
                </a:solidFill>
                <a:latin typeface="Century" pitchFamily="18" charset="0"/>
              </a:rPr>
              <a:t>Provides appropriate, comprehensive student support services regardless of location or delivery method</a:t>
            </a:r>
          </a:p>
          <a:p>
            <a:pPr marL="971550" lvl="1" indent="-514350">
              <a:buFont typeface="Arial" pitchFamily="34" charset="0"/>
              <a:buChar char="•"/>
            </a:pPr>
            <a:r>
              <a:rPr lang="en-US" sz="2400" dirty="0" smtClean="0">
                <a:solidFill>
                  <a:schemeClr val="bg1">
                    <a:lumMod val="95000"/>
                  </a:schemeClr>
                </a:solidFill>
                <a:latin typeface="Century" pitchFamily="18" charset="0"/>
              </a:rPr>
              <a:t>Provides precise and accurate information about the institution to students and the public</a:t>
            </a:r>
          </a:p>
        </p:txBody>
      </p:sp>
    </p:spTree>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524000" y="228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 Student Learning Programs and Services</a:t>
            </a:r>
          </a:p>
          <a:p>
            <a:endParaRPr lang="en-US" sz="3600" dirty="0">
              <a:solidFill>
                <a:schemeClr val="bg1">
                  <a:lumMod val="95000"/>
                </a:schemeClr>
              </a:solidFill>
              <a:latin typeface="Century" pitchFamily="18" charset="0"/>
            </a:endParaRPr>
          </a:p>
        </p:txBody>
      </p:sp>
      <p:sp>
        <p:nvSpPr>
          <p:cNvPr id="9" name="TextBox 8"/>
          <p:cNvSpPr txBox="1"/>
          <p:nvPr/>
        </p:nvSpPr>
        <p:spPr>
          <a:xfrm>
            <a:off x="1524000" y="1600200"/>
            <a:ext cx="6934200" cy="3046988"/>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B. Student Support Services-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Assesses the quality of those services by evaluating student achievement and student learning outcomes as appropriate</a:t>
            </a:r>
          </a:p>
          <a:p>
            <a:pPr marL="971550" lvl="1" indent="-514350">
              <a:buFont typeface="Arial" pitchFamily="34" charset="0"/>
              <a:buChar char="•"/>
            </a:pPr>
            <a:r>
              <a:rPr lang="en-US" sz="2400" dirty="0" smtClean="0">
                <a:solidFill>
                  <a:schemeClr val="bg1">
                    <a:lumMod val="95000"/>
                  </a:schemeClr>
                </a:solidFill>
                <a:latin typeface="Century" pitchFamily="18" charset="0"/>
              </a:rPr>
              <a:t>Uses the results of evaluation as the basis for improvement to student support services</a:t>
            </a:r>
          </a:p>
        </p:txBody>
      </p:sp>
    </p:spTree>
  </p:cSld>
  <p:clrMapOvr>
    <a:masterClrMapping/>
  </p:clrMapOvr>
  <p:transition spd="slow">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AutoShape 6"/>
          <p:cNvSpPr>
            <a:spLocks noChangeArrowheads="1"/>
          </p:cNvSpPr>
          <p:nvPr/>
        </p:nvSpPr>
        <p:spPr bwMode="auto">
          <a:xfrm rot="5400000">
            <a:off x="-1219200" y="114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7" name="AutoShape 7"/>
          <p:cNvSpPr>
            <a:spLocks noChangeArrowheads="1"/>
          </p:cNvSpPr>
          <p:nvPr/>
        </p:nvSpPr>
        <p:spPr bwMode="auto">
          <a:xfrm rot="5400000">
            <a:off x="-1219200" y="16383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15368" name="AutoShape 8"/>
          <p:cNvSpPr>
            <a:spLocks noChangeArrowheads="1"/>
          </p:cNvSpPr>
          <p:nvPr/>
        </p:nvSpPr>
        <p:spPr bwMode="auto">
          <a:xfrm rot="5400000">
            <a:off x="-1219200" y="30861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0000"/>
          </a:solidFill>
          <a:ln w="9525">
            <a:solidFill>
              <a:schemeClr val="tx1"/>
            </a:solidFill>
            <a:miter lim="800000"/>
            <a:headEnd/>
            <a:tailEnd/>
          </a:ln>
          <a:effectLst/>
        </p:spPr>
        <p:txBody>
          <a:bodyPr wrap="none" anchor="ctr"/>
          <a:lstStyle/>
          <a:p>
            <a:endParaRPr lang="en-US"/>
          </a:p>
        </p:txBody>
      </p:sp>
      <p:sp>
        <p:nvSpPr>
          <p:cNvPr id="15369" name="AutoShape 9"/>
          <p:cNvSpPr>
            <a:spLocks noChangeArrowheads="1"/>
          </p:cNvSpPr>
          <p:nvPr/>
        </p:nvSpPr>
        <p:spPr bwMode="auto">
          <a:xfrm rot="5400000">
            <a:off x="-1219200" y="4533900"/>
            <a:ext cx="2438400" cy="2209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bg1"/>
          </a:solidFill>
          <a:ln w="9525">
            <a:solidFill>
              <a:srgbClr val="00FF00"/>
            </a:solidFill>
            <a:miter lim="800000"/>
            <a:headEnd/>
            <a:tailEnd/>
          </a:ln>
          <a:effectLst/>
        </p:spPr>
        <p:txBody>
          <a:bodyPr wrap="none" anchor="ctr"/>
          <a:lstStyle/>
          <a:p>
            <a:endParaRPr lang="en-US"/>
          </a:p>
        </p:txBody>
      </p:sp>
      <p:sp>
        <p:nvSpPr>
          <p:cNvPr id="8" name="TextBox 7"/>
          <p:cNvSpPr txBox="1"/>
          <p:nvPr/>
        </p:nvSpPr>
        <p:spPr>
          <a:xfrm>
            <a:off x="1447800" y="228600"/>
            <a:ext cx="6705600" cy="1754326"/>
          </a:xfrm>
          <a:prstGeom prst="rect">
            <a:avLst/>
          </a:prstGeom>
          <a:noFill/>
        </p:spPr>
        <p:txBody>
          <a:bodyPr wrap="square" rtlCol="0">
            <a:spAutoFit/>
          </a:bodyPr>
          <a:lstStyle/>
          <a:p>
            <a:r>
              <a:rPr lang="en-US" sz="3600" dirty="0" smtClean="0">
                <a:solidFill>
                  <a:schemeClr val="bg1">
                    <a:lumMod val="95000"/>
                  </a:schemeClr>
                </a:solidFill>
                <a:latin typeface="Century" pitchFamily="18" charset="0"/>
              </a:rPr>
              <a:t>Standard II: Student Learning Programs and Services</a:t>
            </a:r>
          </a:p>
          <a:p>
            <a:endParaRPr lang="en-US" sz="3600" dirty="0">
              <a:solidFill>
                <a:schemeClr val="bg1">
                  <a:lumMod val="95000"/>
                </a:schemeClr>
              </a:solidFill>
              <a:latin typeface="Century" pitchFamily="18" charset="0"/>
            </a:endParaRPr>
          </a:p>
        </p:txBody>
      </p:sp>
      <p:sp>
        <p:nvSpPr>
          <p:cNvPr id="9" name="TextBox 8"/>
          <p:cNvSpPr txBox="1"/>
          <p:nvPr/>
        </p:nvSpPr>
        <p:spPr>
          <a:xfrm>
            <a:off x="1447800" y="1600200"/>
            <a:ext cx="6934200" cy="5262979"/>
          </a:xfrm>
          <a:prstGeom prst="rect">
            <a:avLst/>
          </a:prstGeom>
          <a:noFill/>
        </p:spPr>
        <p:txBody>
          <a:bodyPr wrap="square" rtlCol="0">
            <a:spAutoFit/>
          </a:bodyPr>
          <a:lstStyle/>
          <a:p>
            <a:pPr marL="514350" indent="-514350"/>
            <a:r>
              <a:rPr lang="en-US" sz="2400" dirty="0" smtClean="0">
                <a:solidFill>
                  <a:schemeClr val="bg1">
                    <a:lumMod val="95000"/>
                  </a:schemeClr>
                </a:solidFill>
                <a:latin typeface="Century" pitchFamily="18" charset="0"/>
              </a:rPr>
              <a:t>C. Library and Learning Support Services- The institution:</a:t>
            </a:r>
          </a:p>
          <a:p>
            <a:pPr marL="971550" lvl="1" indent="-514350">
              <a:buFont typeface="Arial" pitchFamily="34" charset="0"/>
              <a:buChar char="•"/>
            </a:pPr>
            <a:r>
              <a:rPr lang="en-US" sz="2400" dirty="0" smtClean="0">
                <a:solidFill>
                  <a:schemeClr val="bg1">
                    <a:lumMod val="95000"/>
                  </a:schemeClr>
                </a:solidFill>
                <a:latin typeface="Century" pitchFamily="18" charset="0"/>
              </a:rPr>
              <a:t>Offers sufficient services to support student learning and the quality of its instructional programs</a:t>
            </a:r>
          </a:p>
          <a:p>
            <a:pPr marL="971550" lvl="1" indent="-514350">
              <a:buFont typeface="Arial" pitchFamily="34" charset="0"/>
              <a:buChar char="•"/>
            </a:pPr>
            <a:r>
              <a:rPr lang="en-US" sz="2400" dirty="0" smtClean="0">
                <a:solidFill>
                  <a:schemeClr val="bg1">
                    <a:lumMod val="95000"/>
                  </a:schemeClr>
                </a:solidFill>
                <a:latin typeface="Century" pitchFamily="18" charset="0"/>
              </a:rPr>
              <a:t>Includes library, tutoring, technology, and other learning support services</a:t>
            </a:r>
          </a:p>
          <a:p>
            <a:pPr marL="971550" lvl="1" indent="-514350">
              <a:buFont typeface="Arial" pitchFamily="34" charset="0"/>
              <a:buChar char="•"/>
            </a:pPr>
            <a:r>
              <a:rPr lang="en-US" sz="2400" dirty="0" smtClean="0">
                <a:solidFill>
                  <a:schemeClr val="bg1">
                    <a:lumMod val="95000"/>
                  </a:schemeClr>
                </a:solidFill>
                <a:latin typeface="Century" pitchFamily="18" charset="0"/>
              </a:rPr>
              <a:t>Trains students and staff to use these services</a:t>
            </a:r>
          </a:p>
          <a:p>
            <a:pPr marL="971550" lvl="1" indent="-514350">
              <a:buFont typeface="Arial" pitchFamily="34" charset="0"/>
              <a:buChar char="•"/>
            </a:pPr>
            <a:r>
              <a:rPr lang="en-US" sz="2400" dirty="0" smtClean="0">
                <a:solidFill>
                  <a:schemeClr val="bg1">
                    <a:lumMod val="95000"/>
                  </a:schemeClr>
                </a:solidFill>
                <a:latin typeface="Century" pitchFamily="18" charset="0"/>
              </a:rPr>
              <a:t>Assesses services systematically using Student Learning Outcomes (SLOs) as appropriate</a:t>
            </a:r>
          </a:p>
          <a:p>
            <a:pPr marL="971550" lvl="1" indent="-514350">
              <a:buFont typeface="Arial" pitchFamily="34" charset="0"/>
              <a:buChar char="•"/>
            </a:pPr>
            <a:r>
              <a:rPr lang="en-US" sz="2400" dirty="0" smtClean="0">
                <a:solidFill>
                  <a:schemeClr val="bg1">
                    <a:lumMod val="95000"/>
                  </a:schemeClr>
                </a:solidFill>
                <a:latin typeface="Century" pitchFamily="18" charset="0"/>
              </a:rPr>
              <a:t>Uses assessment data as the basis for improvement of services</a:t>
            </a:r>
          </a:p>
        </p:txBody>
      </p:sp>
    </p:spTree>
  </p:cSld>
  <p:clrMapOvr>
    <a:masterClrMapping/>
  </p:clrMapOvr>
  <p:transition spd="slow">
    <p:strips dir="rd"/>
  </p:transition>
  <p:timing>
    <p:tnLst>
      <p:par>
        <p:cTn id="1" dur="indefinite" restart="never" nodeType="tmRoot"/>
      </p:par>
    </p:tnLst>
  </p:timing>
</p:sld>
</file>

<file path=ppt/theme/theme1.xml><?xml version="1.0" encoding="utf-8"?>
<a:theme xmlns:a="http://schemas.openxmlformats.org/drawingml/2006/main" name="TP03000119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3F757A24-B3DA-40BF-963E-C30643E0C03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16DD2F6-D5B6-4D89-9FE3-218B5B5E5CF1}">
  <ds:schemaRefs>
    <ds:schemaRef ds:uri="http://schemas.microsoft.com/sharepoint/v3/contenttype/forms"/>
  </ds:schemaRefs>
</ds:datastoreItem>
</file>

<file path=customXml/itemProps3.xml><?xml version="1.0" encoding="utf-8"?>
<ds:datastoreItem xmlns:ds="http://schemas.openxmlformats.org/officeDocument/2006/customXml" ds:itemID="{837BB4C6-BEAC-4884-8CF3-47C090F9F757}">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TP030001191</Template>
  <TotalTime>343</TotalTime>
  <Words>1311</Words>
  <Application>Microsoft Office PowerPoint</Application>
  <PresentationFormat>On-screen Show (4:3)</PresentationFormat>
  <Paragraphs>211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TP030001191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Manager/>
  <Company>State Center Community College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AC1-108</dc:creator>
  <cp:keywords/>
  <dc:description/>
  <cp:lastModifiedBy>st002x</cp:lastModifiedBy>
  <cp:revision>41</cp:revision>
  <cp:lastPrinted>1601-01-01T00:00:00Z</cp:lastPrinted>
  <dcterms:created xsi:type="dcterms:W3CDTF">2010-09-28T20:31:54Z</dcterms:created>
  <dcterms:modified xsi:type="dcterms:W3CDTF">2011-10-13T00:38:22Z</dcterms:modified>
  <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TC300011919990</vt:lpwstr>
  </property>
</Properties>
</file>