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5" r:id="rId4"/>
    <p:sldMasterId id="2147483838" r:id="rId5"/>
  </p:sldMasterIdLst>
  <p:notesMasterIdLst>
    <p:notesMasterId r:id="rId18"/>
  </p:notesMasterIdLst>
  <p:handoutMasterIdLst>
    <p:handoutMasterId r:id="rId19"/>
  </p:handoutMasterIdLst>
  <p:sldIdLst>
    <p:sldId id="256" r:id="rId6"/>
    <p:sldId id="280" r:id="rId7"/>
    <p:sldId id="278" r:id="rId8"/>
    <p:sldId id="281" r:id="rId9"/>
    <p:sldId id="282" r:id="rId10"/>
    <p:sldId id="283" r:id="rId11"/>
    <p:sldId id="286" r:id="rId12"/>
    <p:sldId id="284" r:id="rId13"/>
    <p:sldId id="285" r:id="rId14"/>
    <p:sldId id="279" r:id="rId15"/>
    <p:sldId id="287" r:id="rId16"/>
    <p:sldId id="288" r:id="rId17"/>
  </p:sldIdLst>
  <p:sldSz cx="9144000" cy="6858000" type="screen4x3"/>
  <p:notesSz cx="7010400" cy="92360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5977"/>
    <a:srgbClr val="5A81AB"/>
    <a:srgbClr val="E5DF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ABA47FA1-E92B-2F44-962A-D92F8BF9BD7D}" type="datetime1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93B22F82-D049-EC42-8AE2-819D9FFFA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5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D3ABB8F0-84C5-024C-A8B5-9C0B1FF17B68}" type="datetime1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4D8A7667-A56B-DD4F-BC6E-09146AB9DF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011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4243" indent="-29009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0374" indent="-2320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24523" indent="-2320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88672" indent="-2320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52822" indent="-232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16971" indent="-232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81121" indent="-232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45270" indent="-232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A428AC9-25BB-6F4D-9B23-B08D83CA0DA8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974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sz="1800"/>
          </a:p>
        </p:txBody>
      </p:sp>
      <p:pic>
        <p:nvPicPr>
          <p:cNvPr id="5" name="Picture 11" descr="Light_Color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8" b="15088"/>
          <a:stretch>
            <a:fillRect/>
          </a:stretch>
        </p:blipFill>
        <p:spPr bwMode="auto">
          <a:xfrm>
            <a:off x="0" y="1947863"/>
            <a:ext cx="1981200" cy="491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cw_logo1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013" y="415925"/>
            <a:ext cx="2490787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 rot="10800000" flipV="1">
            <a:off x="728134" y="1320795"/>
            <a:ext cx="6828369" cy="2"/>
          </a:xfrm>
          <a:prstGeom prst="line">
            <a:avLst/>
          </a:prstGeom>
          <a:ln w="3175" cap="flat" cmpd="sng" algn="ctr">
            <a:gradFill flip="none" rotWithShape="1">
              <a:gsLst>
                <a:gs pos="0">
                  <a:schemeClr val="accent1"/>
                </a:gs>
                <a:gs pos="100000">
                  <a:schemeClr val="tx2">
                    <a:lumMod val="20000"/>
                    <a:lumOff val="80000"/>
                    <a:alpha val="37000"/>
                  </a:schemeClr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2232025"/>
            <a:ext cx="5575303" cy="2685415"/>
          </a:xfrm>
        </p:spPr>
        <p:txBody>
          <a:bodyPr rIns="0"/>
          <a:lstStyle>
            <a:lvl1pPr algn="r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>
                <a:latin typeface="Calisto MT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5419724"/>
            <a:ext cx="5626100" cy="752475"/>
          </a:xfrm>
        </p:spPr>
        <p:txBody>
          <a:bodyPr rIns="0"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7729538" y="6457950"/>
            <a:ext cx="646112" cy="288925"/>
          </a:xfrm>
        </p:spPr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fld id="{C039640A-5F97-D248-8084-05646BD93AB7}" type="datetime1">
              <a:rPr lang="en-US"/>
              <a:pPr>
                <a:defRPr/>
              </a:pPr>
              <a:t>12/9/2013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40050" y="6457950"/>
            <a:ext cx="466725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9950" y="6457950"/>
            <a:ext cx="431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EC3BF-AD1F-4F4A-A5EE-29429A37F1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603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bg>
      <p:bgPr>
        <a:gradFill flip="none" rotWithShape="1">
          <a:gsLst>
            <a:gs pos="35000">
              <a:srgbClr val="5A81AB"/>
            </a:gs>
            <a:gs pos="100000">
              <a:schemeClr val="accent1">
                <a:alpha val="51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Flam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11275"/>
            <a:ext cx="2208213" cy="552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1372973" y="1427892"/>
            <a:ext cx="6907427" cy="1588"/>
          </a:xfrm>
          <a:prstGeom prst="line">
            <a:avLst/>
          </a:prstGeom>
          <a:ln w="12700" cap="flat" cmpd="sng" algn="ctr">
            <a:gradFill flip="none" rotWithShape="1">
              <a:gsLst>
                <a:gs pos="0">
                  <a:schemeClr val="tx2"/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2654301" y="1681892"/>
            <a:ext cx="5626100" cy="2100649"/>
          </a:xfrm>
        </p:spPr>
        <p:txBody>
          <a:bodyPr/>
          <a:lstStyle>
            <a:lvl1pPr algn="r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1"/>
                </a:solidFill>
                <a:latin typeface="Calisto MT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2654300" y="4496486"/>
            <a:ext cx="5626100" cy="752475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accent3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62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60400" y="786205"/>
            <a:ext cx="7620000" cy="899160"/>
          </a:xfrm>
          <a:prstGeom prst="rect">
            <a:avLst/>
          </a:prstGeom>
        </p:spPr>
        <p:txBody>
          <a:bodyPr rtlCol="0">
            <a:normAutofit/>
          </a:bodyPr>
          <a:lstStyle>
            <a:lvl1pPr algn="l">
              <a:defRPr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E3D8D-7674-4048-963D-EA36FA8B7664}" type="datetime1">
              <a:rPr lang="en-US"/>
              <a:pPr>
                <a:defRPr/>
              </a:pPr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47605-3073-8143-B5BD-C8BFE130D9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89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90980" y="1869440"/>
            <a:ext cx="3309620" cy="4342448"/>
          </a:xfrm>
        </p:spPr>
        <p:txBody>
          <a:bodyPr/>
          <a:lstStyle>
            <a:lvl1pPr marL="223838" indent="-223838">
              <a:defRPr sz="2000"/>
            </a:lvl1pPr>
            <a:lvl2pPr marL="466725" indent="-242888">
              <a:defRPr sz="2000"/>
            </a:lvl2pPr>
            <a:lvl3pPr marL="690563" indent="-223838">
              <a:defRPr sz="2000"/>
            </a:lvl3pPr>
            <a:lvl4pPr marL="914400" indent="-223838">
              <a:defRPr sz="1800"/>
            </a:lvl4pPr>
            <a:lvl5pPr marL="1138238" indent="-22383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6348" y="1869440"/>
            <a:ext cx="3232150" cy="4342448"/>
          </a:xfrm>
        </p:spPr>
        <p:txBody>
          <a:bodyPr/>
          <a:lstStyle>
            <a:lvl1pPr marL="223838" indent="-223838">
              <a:defRPr sz="2000"/>
            </a:lvl1pPr>
            <a:lvl2pPr marL="466725" indent="-242888"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660400" y="786205"/>
            <a:ext cx="7620000" cy="89916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620BF-72FB-8D4E-A027-2727F10CD770}" type="datetime1">
              <a:rPr lang="en-US"/>
              <a:pPr>
                <a:defRPr/>
              </a:pPr>
              <a:t>12/9/2013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A2C03-A5D3-8F4F-9CFF-CA08AA7716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389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600" y="1880553"/>
            <a:ext cx="3346450" cy="639762"/>
          </a:xfrm>
        </p:spPr>
        <p:txBody>
          <a:bodyPr lIns="0" anchor="b">
            <a:no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98600" y="2600959"/>
            <a:ext cx="3302000" cy="3610929"/>
          </a:xfrm>
        </p:spPr>
        <p:txBody>
          <a:bodyPr/>
          <a:lstStyle>
            <a:lvl1pPr marL="223838" indent="-223838">
              <a:defRPr sz="2000"/>
            </a:lvl1pPr>
            <a:lvl2pPr marL="466725" indent="-242888">
              <a:defRPr sz="2000"/>
            </a:lvl2pPr>
            <a:lvl3pPr marL="690563" indent="-223838">
              <a:defRPr sz="1800"/>
            </a:lvl3pPr>
            <a:lvl4pPr marL="914400" indent="-223838">
              <a:defRPr sz="1600"/>
            </a:lvl4pPr>
            <a:lvl5pPr marL="1138238" indent="-22383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70022" y="1880553"/>
            <a:ext cx="3248796" cy="639762"/>
          </a:xfrm>
        </p:spPr>
        <p:txBody>
          <a:bodyPr lIns="0" anchor="b">
            <a:no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70022" y="2600959"/>
            <a:ext cx="3248796" cy="3610929"/>
          </a:xfrm>
        </p:spPr>
        <p:txBody>
          <a:bodyPr/>
          <a:lstStyle>
            <a:lvl1pPr marL="223838" indent="-223838">
              <a:defRPr sz="2000"/>
            </a:lvl1pPr>
            <a:lvl2pPr marL="466725" indent="-242888">
              <a:defRPr sz="2000"/>
            </a:lvl2pPr>
            <a:lvl3pPr marL="690563" indent="-223838">
              <a:defRPr sz="1800"/>
            </a:lvl3pPr>
            <a:lvl4pPr marL="914400" indent="-223838">
              <a:defRPr sz="1600"/>
            </a:lvl4pPr>
            <a:lvl5pPr marL="1138238" indent="-22383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60400" y="786205"/>
            <a:ext cx="7620000" cy="899160"/>
          </a:xfrm>
          <a:prstGeom prst="rect">
            <a:avLst/>
          </a:prstGeom>
        </p:spPr>
        <p:txBody>
          <a:bodyPr rtlCol="0">
            <a:normAutofit/>
          </a:bodyPr>
          <a:lstStyle>
            <a:lvl1pPr algn="l">
              <a:defRPr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13743-707F-C942-9BF3-F68B44F2B136}" type="datetime1">
              <a:rPr lang="en-US"/>
              <a:pPr>
                <a:defRPr/>
              </a:pPr>
              <a:t>12/9/2013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4ED56-B2E9-7D42-9C05-5C5C09514E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738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660400" y="786205"/>
            <a:ext cx="7620000" cy="89916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1C0D5-95E1-EF4C-BE7B-FB2F7A5CE52C}" type="datetime1">
              <a:rPr lang="en-US"/>
              <a:pPr>
                <a:defRPr/>
              </a:pPr>
              <a:t>12/9/2013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2E318-0656-7F42-9E02-E480F11666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738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57316-26CE-9248-ACF3-748ECE116F1A}" type="datetime1">
              <a:rPr lang="en-US"/>
              <a:pPr>
                <a:defRPr/>
              </a:pPr>
              <a:t>12/9/2013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B13CD-3077-7540-A9EA-390BA45B5A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17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301" y="4942840"/>
            <a:ext cx="6827837" cy="566738"/>
          </a:xfrm>
        </p:spPr>
        <p:txBody>
          <a:bodyPr rIns="0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11301" y="1276349"/>
            <a:ext cx="6792417" cy="34512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301" y="5730240"/>
            <a:ext cx="6792417" cy="441960"/>
          </a:xfrm>
        </p:spPr>
        <p:txBody>
          <a:bodyPr rIns="0"/>
          <a:lstStyle>
            <a:lvl1pPr marL="0" indent="0" algn="l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F61F6-1277-C140-B30F-506090FA1BF9}" type="datetime1">
              <a:rPr lang="en-US"/>
              <a:pPr>
                <a:defRPr/>
              </a:pPr>
              <a:t>12/9/2013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DAE53-2748-E143-B0DA-F81214D80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43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086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4122738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sz="1800"/>
          </a:p>
        </p:txBody>
      </p:sp>
      <p:pic>
        <p:nvPicPr>
          <p:cNvPr id="1027" name="Picture 7" descr="Light_Reverse.eps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52" b="15437"/>
          <a:stretch>
            <a:fillRect/>
          </a:stretch>
        </p:blipFill>
        <p:spPr bwMode="auto">
          <a:xfrm>
            <a:off x="3175" y="1323975"/>
            <a:ext cx="2193925" cy="553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3175" y="0"/>
            <a:ext cx="5229225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45000"/>
                </a:schemeClr>
              </a:gs>
              <a:gs pos="100000">
                <a:schemeClr val="bg1">
                  <a:alpha val="4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sz="1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511300" y="6426201"/>
            <a:ext cx="6769100" cy="1588"/>
          </a:xfrm>
          <a:prstGeom prst="line">
            <a:avLst/>
          </a:prstGeom>
          <a:ln w="3175" cap="flat" cmpd="sng" algn="ctr"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0400" y="772160"/>
            <a:ext cx="7583488" cy="1588"/>
          </a:xfrm>
          <a:prstGeom prst="line">
            <a:avLst/>
          </a:prstGeom>
          <a:ln w="3175" cap="flat" cmpd="sng" algn="ctr"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1" name="Title Placeholder 1"/>
          <p:cNvSpPr>
            <a:spLocks noGrp="1"/>
          </p:cNvSpPr>
          <p:nvPr>
            <p:ph type="title"/>
          </p:nvPr>
        </p:nvSpPr>
        <p:spPr bwMode="auto">
          <a:xfrm>
            <a:off x="660400" y="785813"/>
            <a:ext cx="7620000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27432" rIns="91440" bIns="274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1300" y="1824038"/>
            <a:ext cx="6769100" cy="434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1300" y="6457950"/>
            <a:ext cx="958850" cy="288925"/>
          </a:xfrm>
          <a:prstGeom prst="rect">
            <a:avLst/>
          </a:prstGeom>
        </p:spPr>
        <p:txBody>
          <a:bodyPr vert="horz" lIns="0" tIns="45720" rIns="91440" bIns="45720" rtlCol="0" anchor="t" anchorCtr="0"/>
          <a:lstStyle>
            <a:lvl1pPr algn="l">
              <a:defRPr sz="1000" smtClean="0">
                <a:solidFill>
                  <a:schemeClr val="tx1">
                    <a:tint val="75000"/>
                  </a:schemeClr>
                </a:solidFill>
                <a:latin typeface="Calisto MT" pitchFamily="18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80114142-C744-8849-9296-86E60197D6D2}" type="datetime1">
              <a:rPr lang="en-US"/>
              <a:pPr>
                <a:defRPr/>
              </a:pPr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8738" y="6457950"/>
            <a:ext cx="5126037" cy="288925"/>
          </a:xfrm>
          <a:prstGeom prst="rect">
            <a:avLst/>
          </a:prstGeom>
        </p:spPr>
        <p:txBody>
          <a:bodyPr vert="horz" lIns="91440" tIns="45720" rIns="0" bIns="45720" rtlCol="0" anchor="t" anchorCtr="0"/>
          <a:lstStyle>
            <a:lvl1pPr algn="r">
              <a:defRPr sz="1000" dirty="0">
                <a:solidFill>
                  <a:schemeClr val="tx1">
                    <a:tint val="75000"/>
                  </a:schemeClr>
                </a:solidFill>
                <a:latin typeface="Calisto MT" pitchFamily="18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2413" y="6457950"/>
            <a:ext cx="431800" cy="288925"/>
          </a:xfrm>
          <a:prstGeom prst="rect">
            <a:avLst/>
          </a:prstGeom>
        </p:spPr>
        <p:txBody>
          <a:bodyPr vert="horz" lIns="91440" tIns="45720" rIns="0" bIns="45720" rtlCol="0" anchor="t" anchorCtr="0"/>
          <a:lstStyle>
            <a:lvl1pPr algn="r">
              <a:defRPr sz="1000" smtClean="0">
                <a:solidFill>
                  <a:schemeClr val="tx2"/>
                </a:solidFill>
                <a:latin typeface="Calisto MT"/>
                <a:ea typeface="ＭＳ Ｐゴシック" pitchFamily="-109" charset="-128"/>
                <a:cs typeface="Calisto MT"/>
              </a:defRPr>
            </a:lvl1pPr>
          </a:lstStyle>
          <a:p>
            <a:pPr>
              <a:defRPr/>
            </a:pPr>
            <a:fld id="{46E4FE37-FA2A-2341-B8D9-D1771F7E48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6" name="Picture 8" descr="cw_logo1.eps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00" y="309563"/>
            <a:ext cx="1676400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kern="1200" dirty="0">
          <a:solidFill>
            <a:schemeClr val="accent1"/>
          </a:solidFill>
          <a:latin typeface="Candara" pitchFamily="34" charset="0"/>
          <a:ea typeface="ＭＳ Ｐゴシック" charset="-128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Candara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Candara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Candara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Candara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Candara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Candara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Candara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Candara" charset="0"/>
          <a:ea typeface="ＭＳ Ｐゴシック" charset="0"/>
          <a:cs typeface="ＭＳ Ｐゴシック" charset="0"/>
        </a:defRPr>
      </a:lvl9pPr>
    </p:titleStyle>
    <p:bodyStyle>
      <a:lvl1pPr marL="223838" indent="-223838" algn="l" rtl="0" eaLnBrk="1" fontAlgn="base" hangingPunct="1">
        <a:spcBef>
          <a:spcPct val="0"/>
        </a:spcBef>
        <a:spcAft>
          <a:spcPts val="900"/>
        </a:spcAft>
        <a:buClr>
          <a:schemeClr val="accent2"/>
        </a:buClr>
        <a:buFont typeface="Wingdings" charset="0"/>
        <a:buChar char="§"/>
        <a:defRPr kern="1200">
          <a:solidFill>
            <a:schemeClr val="tx1"/>
          </a:solidFill>
          <a:latin typeface="Calisto MT" pitchFamily="18" charset="0"/>
          <a:ea typeface="ＭＳ Ｐゴシック" charset="0"/>
          <a:cs typeface="ＭＳ Ｐゴシック" charset="0"/>
        </a:defRPr>
      </a:lvl1pPr>
      <a:lvl2pPr marL="466725" indent="-242888" algn="l" rtl="0" eaLnBrk="1" fontAlgn="base" hangingPunct="1">
        <a:spcBef>
          <a:spcPct val="0"/>
        </a:spcBef>
        <a:spcAft>
          <a:spcPts val="900"/>
        </a:spcAft>
        <a:buClr>
          <a:schemeClr val="accent2"/>
        </a:buClr>
        <a:buFont typeface="Arial" charset="0"/>
        <a:buChar char="–"/>
        <a:defRPr kern="1200">
          <a:solidFill>
            <a:schemeClr val="tx1"/>
          </a:solidFill>
          <a:latin typeface="Calisto MT" pitchFamily="18" charset="0"/>
          <a:ea typeface="ＭＳ Ｐゴシック" charset="0"/>
          <a:cs typeface="+mn-cs"/>
        </a:defRPr>
      </a:lvl2pPr>
      <a:lvl3pPr marL="690563" indent="-223838" algn="l" rtl="0" eaLnBrk="1" fontAlgn="base" hangingPunct="1">
        <a:spcBef>
          <a:spcPct val="0"/>
        </a:spcBef>
        <a:spcAft>
          <a:spcPts val="900"/>
        </a:spcAft>
        <a:buClr>
          <a:schemeClr val="accent2"/>
        </a:buClr>
        <a:buFont typeface="Arial" charset="0"/>
        <a:buChar char="•"/>
        <a:defRPr sz="1600" kern="1200">
          <a:solidFill>
            <a:schemeClr val="tx1"/>
          </a:solidFill>
          <a:latin typeface="Calisto MT" pitchFamily="18" charset="0"/>
          <a:ea typeface="ＭＳ Ｐゴシック" charset="0"/>
          <a:cs typeface="+mn-cs"/>
        </a:defRPr>
      </a:lvl3pPr>
      <a:lvl4pPr marL="914400" indent="-223838" algn="l" rtl="0" eaLnBrk="1" fontAlgn="base" hangingPunct="1">
        <a:spcBef>
          <a:spcPct val="0"/>
        </a:spcBef>
        <a:spcAft>
          <a:spcPts val="900"/>
        </a:spcAft>
        <a:buClr>
          <a:schemeClr val="accent2"/>
        </a:buClr>
        <a:buFont typeface="Arial" charset="0"/>
        <a:buChar char="–"/>
        <a:defRPr sz="1600" kern="1200">
          <a:solidFill>
            <a:schemeClr val="tx1"/>
          </a:solidFill>
          <a:latin typeface="Calisto MT" pitchFamily="18" charset="0"/>
          <a:ea typeface="ＭＳ Ｐゴシック" charset="0"/>
          <a:cs typeface="+mn-cs"/>
        </a:defRPr>
      </a:lvl4pPr>
      <a:lvl5pPr marL="1138238" indent="-223838" algn="l" rtl="0" eaLnBrk="1" fontAlgn="base" hangingPunct="1">
        <a:spcBef>
          <a:spcPct val="0"/>
        </a:spcBef>
        <a:spcAft>
          <a:spcPts val="900"/>
        </a:spcAft>
        <a:buClr>
          <a:schemeClr val="accent2"/>
        </a:buClr>
        <a:buFont typeface="Wingdings" charset="0"/>
        <a:buChar char="§"/>
        <a:defRPr sz="1600" kern="1200">
          <a:solidFill>
            <a:schemeClr val="tx1"/>
          </a:solidFill>
          <a:latin typeface="Calisto MT" pitchFamily="18" charset="0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45974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sz="1800"/>
          </a:p>
        </p:txBody>
      </p:sp>
      <p:pic>
        <p:nvPicPr>
          <p:cNvPr id="2051" name="Picture 11" descr="Light_Color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8" b="15088"/>
          <a:stretch>
            <a:fillRect/>
          </a:stretch>
        </p:blipFill>
        <p:spPr bwMode="auto">
          <a:xfrm>
            <a:off x="0" y="1943100"/>
            <a:ext cx="1982788" cy="492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2" descr="cw_logo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600" y="2992438"/>
            <a:ext cx="2860675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044700" y="4462463"/>
            <a:ext cx="5334000" cy="1574800"/>
          </a:xfrm>
          <a:prstGeom prst="rect">
            <a:avLst/>
          </a:prstGeom>
        </p:spPr>
        <p:txBody>
          <a:bodyPr rIns="0"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1600" b="0" i="0" baseline="30000" smtClean="0">
                <a:latin typeface="Calisto MT"/>
                <a:cs typeface="Calisto MT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050" baseline="0" dirty="0">
                <a:solidFill>
                  <a:schemeClr val="accent1"/>
                </a:solidFill>
                <a:ea typeface="ＭＳ Ｐゴシック" charset="-128"/>
              </a:rPr>
              <a:t>126 South Osprey Avenue, Suite 200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050" baseline="0" dirty="0">
                <a:solidFill>
                  <a:schemeClr val="accent1"/>
                </a:solidFill>
                <a:ea typeface="ＭＳ Ｐゴシック" charset="-128"/>
              </a:rPr>
              <a:t>Sarasota, Florida 34236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050" baseline="0" dirty="0">
                <a:solidFill>
                  <a:schemeClr val="accent1"/>
                </a:solidFill>
                <a:ea typeface="ＭＳ Ｐゴシック" charset="-128"/>
              </a:rPr>
              <a:t>(941) 316-0308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sz="1050" baseline="0" dirty="0">
              <a:solidFill>
                <a:schemeClr val="accent1"/>
              </a:solidFill>
              <a:ea typeface="ＭＳ Ｐゴシック" charset="-128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150" baseline="0" dirty="0" err="1">
                <a:solidFill>
                  <a:schemeClr val="accent1"/>
                </a:solidFill>
                <a:ea typeface="ＭＳ Ｐゴシック" charset="-128"/>
              </a:rPr>
              <a:t>www.campusWorksinc.com</a:t>
            </a:r>
            <a:endParaRPr sz="1150" baseline="0" dirty="0">
              <a:solidFill>
                <a:schemeClr val="accent1"/>
              </a:solidFill>
              <a:ea typeface="ＭＳ Ｐゴシック" charset="-128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sz="1050" baseline="0" dirty="0">
              <a:solidFill>
                <a:schemeClr val="accent1"/>
              </a:solidFill>
              <a:ea typeface="ＭＳ Ｐゴシック" charset="-128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2044700" y="640080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0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defTabSz="914400">
              <a:lnSpc>
                <a:spcPct val="150000"/>
              </a:lnSpc>
            </a:pPr>
            <a:r>
              <a:rPr lang="en-US" sz="900">
                <a:solidFill>
                  <a:schemeClr val="accent1"/>
                </a:solidFill>
                <a:latin typeface="Calisto MT" charset="0"/>
                <a:cs typeface="Calisto MT" charset="0"/>
              </a:rPr>
              <a:t>© 2011 CampusWorks Inc. All Rights Reserved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</p:sldLayoutIdLst>
  <p:hf hd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/>
          <p:cNvSpPr>
            <a:spLocks noGrp="1"/>
          </p:cNvSpPr>
          <p:nvPr>
            <p:ph type="ctrTitle"/>
          </p:nvPr>
        </p:nvSpPr>
        <p:spPr>
          <a:xfrm>
            <a:off x="1981200" y="2232025"/>
            <a:ext cx="5575300" cy="268605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3200" dirty="0" smtClean="0">
                <a:latin typeface="Calisto MT" charset="0"/>
                <a:ea typeface="ＭＳ Ｐゴシック" charset="0"/>
              </a:rPr>
              <a:t>Developing a </a:t>
            </a:r>
            <a:br>
              <a:rPr lang="en-US" sz="3200" dirty="0" smtClean="0">
                <a:latin typeface="Calisto MT" charset="0"/>
                <a:ea typeface="ＭＳ Ｐゴシック" charset="0"/>
              </a:rPr>
            </a:br>
            <a:r>
              <a:rPr lang="en-US" sz="3200" dirty="0" smtClean="0">
                <a:latin typeface="Calisto MT" charset="0"/>
                <a:ea typeface="ＭＳ Ｐゴシック" charset="0"/>
              </a:rPr>
              <a:t>Technology Vision for </a:t>
            </a:r>
            <a:br>
              <a:rPr lang="en-US" sz="3200" dirty="0" smtClean="0">
                <a:latin typeface="Calisto MT" charset="0"/>
                <a:ea typeface="ＭＳ Ｐゴシック" charset="0"/>
              </a:rPr>
            </a:br>
            <a:r>
              <a:rPr lang="en-US" sz="3200" dirty="0" smtClean="0">
                <a:latin typeface="Calisto MT" charset="0"/>
                <a:ea typeface="ＭＳ Ｐゴシック" charset="0"/>
              </a:rPr>
              <a:t>State Center Community College District</a:t>
            </a:r>
            <a:endParaRPr sz="3200" dirty="0">
              <a:latin typeface="Calisto MT" charset="0"/>
              <a:ea typeface="ＭＳ Ｐゴシック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5419725"/>
            <a:ext cx="5626100" cy="752475"/>
          </a:xfrm>
        </p:spPr>
        <p:txBody>
          <a:bodyPr rtlCol="0"/>
          <a:lstStyle/>
          <a:p>
            <a:pPr fontAlgn="auto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 smtClean="0">
                <a:ea typeface="+mn-ea"/>
                <a:cs typeface="+mn-cs"/>
              </a:rPr>
              <a:t>March 1,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8640773-A5B4-7042-9106-5D4A291AAD61}" type="slidenum">
              <a:rPr lang="en-US" sz="1000">
                <a:solidFill>
                  <a:schemeClr val="tx2"/>
                </a:solidFill>
                <a:latin typeface="Calisto MT" charset="0"/>
                <a:cs typeface="Calisto MT" charset="0"/>
              </a:rPr>
              <a:pPr eaLnBrk="1" hangingPunct="1"/>
              <a:t>1</a:t>
            </a:fld>
            <a:endParaRPr lang="en-US" sz="1000">
              <a:solidFill>
                <a:schemeClr val="tx2"/>
              </a:solidFill>
              <a:latin typeface="Calisto MT" charset="0"/>
              <a:cs typeface="Calisto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sz="half" idx="2"/>
          </p:nvPr>
        </p:nvSpPr>
        <p:spPr>
          <a:xfrm>
            <a:off x="5065713" y="1870075"/>
            <a:ext cx="3232150" cy="4341813"/>
          </a:xfrm>
        </p:spPr>
        <p:txBody>
          <a:bodyPr/>
          <a:lstStyle/>
          <a:p>
            <a:r>
              <a:rPr lang="en-US" dirty="0" smtClean="0">
                <a:latin typeface="Calisto MT" charset="0"/>
              </a:rPr>
              <a:t>Finalized </a:t>
            </a:r>
            <a:r>
              <a:rPr lang="en-US" i="1" dirty="0" smtClean="0">
                <a:latin typeface="Calisto MT" charset="0"/>
              </a:rPr>
              <a:t>Student Experience </a:t>
            </a:r>
            <a:r>
              <a:rPr lang="en-US" dirty="0" smtClean="0">
                <a:latin typeface="Calisto MT" charset="0"/>
              </a:rPr>
              <a:t>document</a:t>
            </a:r>
          </a:p>
          <a:p>
            <a:r>
              <a:rPr lang="en-US" dirty="0" smtClean="0">
                <a:latin typeface="Calisto MT" charset="0"/>
              </a:rPr>
              <a:t>Draft of technology vision statement</a:t>
            </a:r>
          </a:p>
          <a:p>
            <a:r>
              <a:rPr lang="en-US" dirty="0" smtClean="0">
                <a:latin typeface="Calisto MT" charset="0"/>
              </a:rPr>
              <a:t>Review of the technology vision statement </a:t>
            </a:r>
            <a:r>
              <a:rPr lang="en-US" dirty="0" err="1" smtClean="0">
                <a:latin typeface="Calisto MT" charset="0"/>
              </a:rPr>
              <a:t>vis</a:t>
            </a:r>
            <a:r>
              <a:rPr lang="en-US" dirty="0" smtClean="0">
                <a:latin typeface="Calisto MT" charset="0"/>
              </a:rPr>
              <a:t> a </a:t>
            </a:r>
            <a:r>
              <a:rPr lang="en-US" dirty="0" err="1" smtClean="0">
                <a:latin typeface="Calisto MT" charset="0"/>
              </a:rPr>
              <a:t>vis</a:t>
            </a:r>
            <a:r>
              <a:rPr lang="en-US" dirty="0" smtClean="0">
                <a:latin typeface="Calisto MT" charset="0"/>
              </a:rPr>
              <a:t> the District vision statement</a:t>
            </a:r>
          </a:p>
          <a:p>
            <a:endParaRPr lang="en-US" dirty="0">
              <a:latin typeface="Calisto MT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BA9631A-E238-E343-A2C2-D052B36CDE11}" type="slidenum">
              <a:rPr lang="en-US" sz="1000">
                <a:solidFill>
                  <a:schemeClr val="tx2"/>
                </a:solidFill>
                <a:latin typeface="Calisto MT" charset="0"/>
                <a:cs typeface="Calisto MT" charset="0"/>
              </a:rPr>
              <a:pPr eaLnBrk="1" hangingPunct="1"/>
              <a:t>10</a:t>
            </a:fld>
            <a:endParaRPr lang="en-US" sz="1000">
              <a:solidFill>
                <a:schemeClr val="tx2"/>
              </a:solidFill>
              <a:latin typeface="Calisto MT" charset="0"/>
              <a:cs typeface="Calisto MT" charset="0"/>
            </a:endParaRPr>
          </a:p>
        </p:txBody>
      </p:sp>
      <p:sp>
        <p:nvSpPr>
          <p:cNvPr id="7173" name="Title 3"/>
          <p:cNvSpPr>
            <a:spLocks noGrp="1"/>
          </p:cNvSpPr>
          <p:nvPr>
            <p:ph type="title"/>
          </p:nvPr>
        </p:nvSpPr>
        <p:spPr>
          <a:xfrm>
            <a:off x="660400" y="785813"/>
            <a:ext cx="7620000" cy="900112"/>
          </a:xfrm>
        </p:spPr>
        <p:txBody>
          <a:bodyPr/>
          <a:lstStyle/>
          <a:p>
            <a:r>
              <a:rPr lang="en-US" dirty="0" smtClean="0">
                <a:latin typeface="Candara" charset="0"/>
                <a:ea typeface="ＭＳ Ｐゴシック" charset="0"/>
              </a:rPr>
              <a:t>Deliverables from May 7 Board Meeting</a:t>
            </a:r>
            <a:endParaRPr dirty="0">
              <a:latin typeface="Candara" charset="0"/>
              <a:ea typeface="ＭＳ Ｐゴシック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l="21458" r="21458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Engagement Staffing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b="1" dirty="0" smtClean="0"/>
              <a:t>Liz Murphy</a:t>
            </a:r>
            <a:r>
              <a:rPr lang="en-US" sz="1800" dirty="0" smtClean="0"/>
              <a:t>, CampusWorks CEO to facilitate Board sessions and author documents &amp; presentations</a:t>
            </a:r>
          </a:p>
          <a:p>
            <a:r>
              <a:rPr lang="en-US" sz="1800" b="1" dirty="0" smtClean="0"/>
              <a:t>Carol Thomas, </a:t>
            </a:r>
            <a:r>
              <a:rPr lang="en-US" sz="1800" dirty="0" smtClean="0"/>
              <a:t>CampusWorks General Manager to co-facilitate Board retreat, March 23</a:t>
            </a:r>
          </a:p>
          <a:p>
            <a:r>
              <a:rPr lang="en-US" sz="1800" dirty="0" smtClean="0"/>
              <a:t>Staffing for Readiness Assessment dependent upon District calendar  </a:t>
            </a:r>
            <a:endParaRPr lang="en-US" sz="18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Summary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A2C03-A5D3-8F4F-9CFF-CA08AA77168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6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276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54301" y="1681892"/>
            <a:ext cx="5626100" cy="4093266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GOAL: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/>
              <a:t>In collaboration with governance and leadership teams representing District constituents develop a technology vision that positions the District to deliver a superior student experience.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97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Integrated perspective of the direction for technology in the District</a:t>
            </a:r>
          </a:p>
          <a:p>
            <a:pPr lvl="0"/>
            <a:r>
              <a:rPr lang="en-US" dirty="0"/>
              <a:t>Shared understanding of technology trends relevant to the District and its </a:t>
            </a:r>
            <a:r>
              <a:rPr lang="en-US" dirty="0" smtClean="0"/>
              <a:t>constituents</a:t>
            </a:r>
          </a:p>
          <a:p>
            <a:pPr lvl="0"/>
            <a:r>
              <a:rPr lang="en-US" dirty="0" smtClean="0"/>
              <a:t>Documented view of the desired student experience within the District</a:t>
            </a:r>
          </a:p>
          <a:p>
            <a:pPr lvl="0"/>
            <a:r>
              <a:rPr lang="en-US" dirty="0" smtClean="0"/>
              <a:t>Assessment of the District’s readiness to support the desired student experience</a:t>
            </a:r>
          </a:p>
          <a:p>
            <a:pPr lvl="0"/>
            <a:r>
              <a:rPr lang="en-US" dirty="0" smtClean="0"/>
              <a:t>Technology vision statement vetted against the District vision</a:t>
            </a:r>
          </a:p>
          <a:p>
            <a:pPr lvl="0"/>
            <a:endParaRPr lang="en-US" dirty="0"/>
          </a:p>
          <a:p>
            <a:endParaRPr lang="en-US" dirty="0">
              <a:latin typeface="Calisto MT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DAB60B0-F186-324A-84F8-180F712B36E7}" type="slidenum">
              <a:rPr lang="en-US" sz="1000">
                <a:solidFill>
                  <a:schemeClr val="tx2"/>
                </a:solidFill>
                <a:latin typeface="Calisto MT" charset="0"/>
                <a:cs typeface="Calisto MT" charset="0"/>
              </a:rPr>
              <a:pPr eaLnBrk="1" hangingPunct="1"/>
              <a:t>3</a:t>
            </a:fld>
            <a:endParaRPr lang="en-US" sz="1000">
              <a:solidFill>
                <a:schemeClr val="tx2"/>
              </a:solidFill>
              <a:latin typeface="Calisto MT" charset="0"/>
              <a:cs typeface="Calisto MT" charset="0"/>
            </a:endParaRPr>
          </a:p>
        </p:txBody>
      </p:sp>
      <p:sp>
        <p:nvSpPr>
          <p:cNvPr id="6148" name="Title 2"/>
          <p:cNvSpPr>
            <a:spLocks noGrp="1"/>
          </p:cNvSpPr>
          <p:nvPr>
            <p:ph type="title"/>
          </p:nvPr>
        </p:nvSpPr>
        <p:spPr>
          <a:xfrm>
            <a:off x="660400" y="785813"/>
            <a:ext cx="7620000" cy="900112"/>
          </a:xfrm>
        </p:spPr>
        <p:txBody>
          <a:bodyPr/>
          <a:lstStyle/>
          <a:p>
            <a:r>
              <a:rPr lang="en-US" dirty="0" smtClean="0">
                <a:latin typeface="Candara" charset="0"/>
                <a:ea typeface="ＭＳ Ｐゴシック" charset="0"/>
              </a:rPr>
              <a:t>Outcomes from the Visioning Process</a:t>
            </a:r>
            <a:endParaRPr dirty="0">
              <a:latin typeface="Candar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Objectives:</a:t>
            </a:r>
          </a:p>
          <a:p>
            <a:pPr lvl="0"/>
            <a:r>
              <a:rPr lang="en-US" dirty="0"/>
              <a:t>Develop draft components of </a:t>
            </a:r>
            <a:r>
              <a:rPr lang="en-US" i="1" dirty="0"/>
              <a:t>The Student Experience at State Center</a:t>
            </a:r>
            <a:endParaRPr lang="en-US" dirty="0"/>
          </a:p>
          <a:p>
            <a:pPr lvl="0"/>
            <a:r>
              <a:rPr lang="en-US" dirty="0"/>
              <a:t>Familiarize participants with technology trends relevant to the District and its constituents</a:t>
            </a:r>
          </a:p>
          <a:p>
            <a:pPr marL="0" indent="0">
              <a:buNone/>
            </a:pPr>
            <a:r>
              <a:rPr lang="en-US" b="1" dirty="0"/>
              <a:t>Methods:</a:t>
            </a:r>
          </a:p>
          <a:p>
            <a:pPr lvl="0"/>
            <a:r>
              <a:rPr lang="en-US" dirty="0"/>
              <a:t>Technology trends presentation given by Liz </a:t>
            </a:r>
            <a:r>
              <a:rPr lang="en-US" dirty="0" smtClean="0"/>
              <a:t>Murphy </a:t>
            </a:r>
          </a:p>
          <a:p>
            <a:pPr lvl="0"/>
            <a:r>
              <a:rPr lang="en-US" dirty="0" smtClean="0"/>
              <a:t>Facilitation </a:t>
            </a:r>
            <a:r>
              <a:rPr lang="en-US" dirty="0"/>
              <a:t>provided by CampusWorks</a:t>
            </a:r>
          </a:p>
          <a:p>
            <a:pPr lvl="0"/>
            <a:r>
              <a:rPr lang="en-US" dirty="0"/>
              <a:t>Groups integrated with members from all participating constituencies move through exercises designed to help them draft components of the ideal student </a:t>
            </a:r>
            <a:r>
              <a:rPr lang="en-US" dirty="0" smtClean="0"/>
              <a:t>experience</a:t>
            </a:r>
          </a:p>
          <a:p>
            <a:pPr marL="0" lvl="0" indent="0">
              <a:buNone/>
            </a:pPr>
            <a:r>
              <a:rPr lang="en-US" b="1" dirty="0" smtClean="0"/>
              <a:t>Participants:</a:t>
            </a:r>
          </a:p>
          <a:p>
            <a:r>
              <a:rPr lang="en-US" dirty="0" smtClean="0"/>
              <a:t>District Board &amp; faculty, staff and student leadership representatives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March 23 Retreat </a:t>
            </a:r>
            <a:br>
              <a:rPr lang="en-US" dirty="0" smtClean="0"/>
            </a:br>
            <a:r>
              <a:rPr lang="en-US" dirty="0" smtClean="0"/>
              <a:t>12:30 – 3:30 p.m.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947605-3073-8143-B5BD-C8BFE130D92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92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dirty="0" smtClean="0"/>
              <a:t>Draft student experience document</a:t>
            </a:r>
          </a:p>
          <a:p>
            <a:pPr lvl="0"/>
            <a:r>
              <a:rPr lang="en-US" dirty="0" smtClean="0"/>
              <a:t>Tech trends presentation that can be shared with others in the District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Deliverables following March 23 Retreat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947605-3073-8143-B5BD-C8BFE130D92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29156" r="2915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6289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Objectives:</a:t>
            </a:r>
          </a:p>
          <a:p>
            <a:r>
              <a:rPr lang="en-US" dirty="0" smtClean="0"/>
              <a:t>Gather feedback on </a:t>
            </a:r>
            <a:r>
              <a:rPr lang="en-US" i="1" dirty="0" smtClean="0"/>
              <a:t>The Student Experience at State Center Community College District</a:t>
            </a:r>
          </a:p>
          <a:p>
            <a:r>
              <a:rPr lang="en-US" dirty="0" smtClean="0"/>
              <a:t>Develop a “weighted” SWOT analysis relative to the District’s ability to deliver on the desired student experience</a:t>
            </a:r>
          </a:p>
          <a:p>
            <a:pPr marL="0" indent="0">
              <a:buNone/>
            </a:pPr>
            <a:r>
              <a:rPr lang="en-US" b="1" dirty="0" smtClean="0"/>
              <a:t>Methods:</a:t>
            </a:r>
          </a:p>
          <a:p>
            <a:r>
              <a:rPr lang="en-US" dirty="0" smtClean="0"/>
              <a:t>2 focus groups facilitated by CampusWorks</a:t>
            </a:r>
          </a:p>
          <a:p>
            <a:pPr marL="0" indent="0">
              <a:buNone/>
            </a:pPr>
            <a:r>
              <a:rPr lang="en-US" b="1" dirty="0" smtClean="0"/>
              <a:t>Participants:</a:t>
            </a:r>
            <a:endParaRPr lang="en-US" b="1" dirty="0"/>
          </a:p>
          <a:p>
            <a:r>
              <a:rPr lang="en-US" dirty="0" smtClean="0"/>
              <a:t>Participants in the March 23 retreat</a:t>
            </a:r>
          </a:p>
          <a:p>
            <a:r>
              <a:rPr lang="en-US" dirty="0" smtClean="0"/>
              <a:t>Groups integrated to provide a mix of faculty, staff and student leadership in each focus group. [Trustees will not participate in this exercise]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Readiness Assessment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A2C03-A5D3-8F4F-9CFF-CA08AA77168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18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Second draft (suitable for the Board) of </a:t>
            </a:r>
            <a:r>
              <a:rPr lang="en-US" i="1" dirty="0" smtClean="0"/>
              <a:t>The Student Experience at State Center Community College District</a:t>
            </a:r>
            <a:endParaRPr lang="en-US" dirty="0" smtClean="0"/>
          </a:p>
          <a:p>
            <a:r>
              <a:rPr lang="en-US" dirty="0" smtClean="0"/>
              <a:t>Summary &amp; detail of the SWOT analysis</a:t>
            </a:r>
          </a:p>
          <a:p>
            <a:r>
              <a:rPr lang="en-US" dirty="0" smtClean="0"/>
              <a:t>Force Field Analysis (relevant trends vs. SWOT)</a:t>
            </a:r>
          </a:p>
          <a:p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13029" r="13029"/>
          <a:stretch>
            <a:fillRect/>
          </a:stretch>
        </p:blipFill>
        <p:spPr/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Deliverables from Readiness Assessment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947605-3073-8143-B5BD-C8BFE130D92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06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Objectives:</a:t>
            </a:r>
          </a:p>
          <a:p>
            <a:r>
              <a:rPr lang="en-US" dirty="0" smtClean="0"/>
              <a:t>Finalize </a:t>
            </a:r>
            <a:r>
              <a:rPr lang="en-US" i="1" dirty="0" smtClean="0"/>
              <a:t>The Student Experience at State Center Community College District</a:t>
            </a:r>
            <a:endParaRPr lang="en-US" dirty="0" smtClean="0"/>
          </a:p>
          <a:p>
            <a:r>
              <a:rPr lang="en-US" dirty="0" smtClean="0"/>
              <a:t>Familiarize the Board with the “push &amp; pull” of technology to support </a:t>
            </a:r>
            <a:r>
              <a:rPr lang="en-US" i="1" dirty="0" smtClean="0"/>
              <a:t>The Student Experience at State Center Community College District</a:t>
            </a:r>
          </a:p>
          <a:p>
            <a:r>
              <a:rPr lang="en-US" dirty="0" smtClean="0"/>
              <a:t>Develop a draft technology vision statement</a:t>
            </a:r>
          </a:p>
          <a:p>
            <a:pPr marL="0" indent="0">
              <a:buNone/>
            </a:pPr>
            <a:r>
              <a:rPr lang="en-US" b="1" dirty="0" smtClean="0"/>
              <a:t>Pre-reading:</a:t>
            </a:r>
          </a:p>
          <a:p>
            <a:r>
              <a:rPr lang="en-US" i="1" dirty="0" smtClean="0"/>
              <a:t>The Student Experience </a:t>
            </a:r>
            <a:r>
              <a:rPr lang="en-US" dirty="0" smtClean="0"/>
              <a:t>draft document</a:t>
            </a:r>
          </a:p>
          <a:p>
            <a:r>
              <a:rPr lang="en-US" dirty="0" smtClean="0"/>
              <a:t>Summarized SWOT analysis </a:t>
            </a:r>
          </a:p>
          <a:p>
            <a:r>
              <a:rPr lang="en-US" dirty="0" smtClean="0"/>
              <a:t>Article to focus the development of a vision statement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May 7 Board Meeting:</a:t>
            </a:r>
            <a:br>
              <a:rPr lang="en-US" dirty="0" smtClean="0"/>
            </a:br>
            <a:r>
              <a:rPr lang="en-US" dirty="0" smtClean="0"/>
              <a:t>Developing the Technology Vision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947605-3073-8143-B5BD-C8BFE130D92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Methods:</a:t>
            </a:r>
          </a:p>
          <a:p>
            <a:r>
              <a:rPr lang="en-US" dirty="0" smtClean="0"/>
              <a:t>Discuss comments/suggested revisions to </a:t>
            </a:r>
            <a:r>
              <a:rPr lang="en-US" i="1" dirty="0" smtClean="0"/>
              <a:t>The Student Experience</a:t>
            </a:r>
            <a:endParaRPr lang="en-US" dirty="0" smtClean="0"/>
          </a:p>
          <a:p>
            <a:r>
              <a:rPr lang="en-US" dirty="0" smtClean="0"/>
              <a:t>Presentation of Force Field Analysis by CampusWorks showing the push &amp; pull between relevant trends and results from the SWOT analysis</a:t>
            </a:r>
          </a:p>
          <a:p>
            <a:r>
              <a:rPr lang="en-US" dirty="0" smtClean="0"/>
              <a:t>Facilitated discussion to gather components and draft the technology vision statement</a:t>
            </a:r>
          </a:p>
          <a:p>
            <a:pPr marL="0" indent="0">
              <a:buNone/>
            </a:pPr>
            <a:r>
              <a:rPr lang="en-US" b="1" dirty="0" smtClean="0"/>
              <a:t>Participants:</a:t>
            </a:r>
          </a:p>
          <a:p>
            <a:r>
              <a:rPr lang="en-US" dirty="0" smtClean="0"/>
              <a:t>Board of Trustees</a:t>
            </a:r>
          </a:p>
          <a:p>
            <a:r>
              <a:rPr lang="en-US" dirty="0" smtClean="0"/>
              <a:t>District Cabinet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May 7 Board Meeting:</a:t>
            </a:r>
            <a:br>
              <a:rPr lang="en-US" dirty="0"/>
            </a:br>
            <a:r>
              <a:rPr lang="en-US" dirty="0"/>
              <a:t>Developing the Technology Vision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947605-3073-8143-B5BD-C8BFE130D92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9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WI PPT template 0212">
  <a:themeElements>
    <a:clrScheme name="Campusworks Theme">
      <a:dk1>
        <a:srgbClr val="585858"/>
      </a:dk1>
      <a:lt1>
        <a:sysClr val="window" lastClr="FFFFFF"/>
      </a:lt1>
      <a:dk2>
        <a:srgbClr val="4A81BE"/>
      </a:dk2>
      <a:lt2>
        <a:srgbClr val="EEECE1"/>
      </a:lt2>
      <a:accent1>
        <a:srgbClr val="4A81BE"/>
      </a:accent1>
      <a:accent2>
        <a:srgbClr val="E7DF40"/>
      </a:accent2>
      <a:accent3>
        <a:srgbClr val="A9C6EA"/>
      </a:accent3>
      <a:accent4>
        <a:srgbClr val="A6A6A6"/>
      </a:accent4>
      <a:accent5>
        <a:srgbClr val="C6564E"/>
      </a:accent5>
      <a:accent6>
        <a:srgbClr val="7667F7"/>
      </a:accent6>
      <a:hlink>
        <a:srgbClr val="0000FF"/>
      </a:hlink>
      <a:folHlink>
        <a:srgbClr val="889F3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0D3D01806CA24D8271AA2CB9225080" ma:contentTypeVersion="0" ma:contentTypeDescription="Create a new document." ma:contentTypeScope="" ma:versionID="e8b321631f44002c24d65c90babba8d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10CB35-DE57-455F-9219-77E886CDAA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492C212-C14E-4BE4-963A-00C6F09BE53C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880C970-3C51-452A-B4E8-7040DFBC15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CWI PPT template 0212.pot</Template>
  <TotalTime>545</TotalTime>
  <Words>472</Words>
  <Application>Microsoft Office PowerPoint</Application>
  <PresentationFormat>On-screen Show (4:3)</PresentationFormat>
  <Paragraphs>73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CWI PPT template 0212</vt:lpstr>
      <vt:lpstr>Office Theme</vt:lpstr>
      <vt:lpstr>Developing a  Technology Vision for  State Center Community College District</vt:lpstr>
      <vt:lpstr>GOAL: In collaboration with governance and leadership teams representing District constituents develop a technology vision that positions the District to deliver a superior student experience.</vt:lpstr>
      <vt:lpstr>Outcomes from the Visioning Process</vt:lpstr>
      <vt:lpstr>March 23 Retreat  12:30 – 3:30 p.m.</vt:lpstr>
      <vt:lpstr>Deliverables following March 23 Retreat </vt:lpstr>
      <vt:lpstr>Readiness Assessment</vt:lpstr>
      <vt:lpstr>Deliverables from Readiness Assessment</vt:lpstr>
      <vt:lpstr>May 7 Board Meeting: Developing the Technology Vision</vt:lpstr>
      <vt:lpstr>May 7 Board Meeting: Developing the Technology Vision</vt:lpstr>
      <vt:lpstr>Deliverables from May 7 Board Meeting</vt:lpstr>
      <vt:lpstr>Resource Summary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Flexible, Affordable Technology Infrastructure to Enhance Student Access and Increase Student Success</dc:title>
  <dc:creator>Daves World</dc:creator>
  <cp:lastModifiedBy>NB</cp:lastModifiedBy>
  <cp:revision>54</cp:revision>
  <cp:lastPrinted>2013-12-08T17:23:56Z</cp:lastPrinted>
  <dcterms:created xsi:type="dcterms:W3CDTF">2011-12-16T16:45:06Z</dcterms:created>
  <dcterms:modified xsi:type="dcterms:W3CDTF">2013-12-09T14:44:07Z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0x010100640D3D01806CA24D8271AA2CB9225080</vt:lpwstr>
  </property>
</Properties>
</file>