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5" r:id="rId1"/>
  </p:sldMasterIdLst>
  <p:notesMasterIdLst>
    <p:notesMasterId r:id="rId30"/>
  </p:notesMasterIdLst>
  <p:handoutMasterIdLst>
    <p:handoutMasterId r:id="rId31"/>
  </p:handoutMasterIdLst>
  <p:sldIdLst>
    <p:sldId id="257" r:id="rId2"/>
    <p:sldId id="297" r:id="rId3"/>
    <p:sldId id="320" r:id="rId4"/>
    <p:sldId id="321" r:id="rId5"/>
    <p:sldId id="285" r:id="rId6"/>
    <p:sldId id="283" r:id="rId7"/>
    <p:sldId id="316" r:id="rId8"/>
    <p:sldId id="317" r:id="rId9"/>
    <p:sldId id="292" r:id="rId10"/>
    <p:sldId id="323" r:id="rId11"/>
    <p:sldId id="304" r:id="rId12"/>
    <p:sldId id="305" r:id="rId13"/>
    <p:sldId id="306" r:id="rId14"/>
    <p:sldId id="311" r:id="rId15"/>
    <p:sldId id="295" r:id="rId16"/>
    <p:sldId id="299" r:id="rId17"/>
    <p:sldId id="312" r:id="rId18"/>
    <p:sldId id="319" r:id="rId19"/>
    <p:sldId id="318" r:id="rId20"/>
    <p:sldId id="301" r:id="rId21"/>
    <p:sldId id="302" r:id="rId22"/>
    <p:sldId id="322" r:id="rId23"/>
    <p:sldId id="324" r:id="rId24"/>
    <p:sldId id="313" r:id="rId25"/>
    <p:sldId id="314" r:id="rId26"/>
    <p:sldId id="315" r:id="rId27"/>
    <p:sldId id="325" r:id="rId28"/>
    <p:sldId id="282" r:id="rId29"/>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699B"/>
    <a:srgbClr val="214D99"/>
    <a:srgbClr val="294E99"/>
    <a:srgbClr val="0A0B99"/>
    <a:srgbClr val="96B3FF"/>
    <a:srgbClr val="C3CCFF"/>
    <a:srgbClr val="ACE4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00" autoAdjust="0"/>
    <p:restoredTop sz="70000" autoAdjust="0"/>
  </p:normalViewPr>
  <p:slideViewPr>
    <p:cSldViewPr>
      <p:cViewPr>
        <p:scale>
          <a:sx n="70" d="100"/>
          <a:sy n="70" d="100"/>
        </p:scale>
        <p:origin x="-924"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194"/>
    </p:cViewPr>
  </p:sorterViewPr>
  <p:notesViewPr>
    <p:cSldViewPr>
      <p:cViewPr varScale="1">
        <p:scale>
          <a:sx n="76" d="100"/>
          <a:sy n="76" d="100"/>
        </p:scale>
        <p:origin x="-1524"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0" hangingPunct="0">
              <a:defRPr sz="1300">
                <a:latin typeface="Arial" charset="0"/>
                <a:ea typeface="ＭＳ Ｐゴシック" pitchFamily="1" charset="-128"/>
              </a:defRPr>
            </a:lvl1pPr>
          </a:lstStyle>
          <a:p>
            <a:pPr>
              <a:defRPr/>
            </a:pPr>
            <a:endParaRPr lang="en-US"/>
          </a:p>
        </p:txBody>
      </p:sp>
      <p:sp>
        <p:nvSpPr>
          <p:cNvPr id="82947"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0" hangingPunct="0">
              <a:defRPr sz="1300">
                <a:latin typeface="Arial" charset="0"/>
                <a:ea typeface="ＭＳ Ｐゴシック" pitchFamily="1" charset="-128"/>
              </a:defRPr>
            </a:lvl1pPr>
          </a:lstStyle>
          <a:p>
            <a:pPr>
              <a:defRPr/>
            </a:pPr>
            <a:endParaRPr lang="en-US"/>
          </a:p>
        </p:txBody>
      </p:sp>
      <p:sp>
        <p:nvSpPr>
          <p:cNvPr id="82948"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0" hangingPunct="0">
              <a:defRPr sz="1300">
                <a:latin typeface="Arial" charset="0"/>
                <a:ea typeface="ＭＳ Ｐゴシック" pitchFamily="1" charset="-128"/>
              </a:defRPr>
            </a:lvl1pPr>
          </a:lstStyle>
          <a:p>
            <a:pPr>
              <a:defRPr/>
            </a:pPr>
            <a:endParaRPr lang="en-US"/>
          </a:p>
        </p:txBody>
      </p:sp>
      <p:sp>
        <p:nvSpPr>
          <p:cNvPr id="82949"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0" hangingPunct="0">
              <a:defRPr sz="1300">
                <a:latin typeface="Arial" charset="0"/>
                <a:ea typeface="ＭＳ Ｐゴシック" pitchFamily="1" charset="-128"/>
              </a:defRPr>
            </a:lvl1pPr>
          </a:lstStyle>
          <a:p>
            <a:pPr>
              <a:defRPr/>
            </a:pPr>
            <a:fld id="{26F0E69F-2744-485D-9F35-6A3175699007}" type="slidenum">
              <a:rPr lang="en-US"/>
              <a:pPr>
                <a:defRPr/>
              </a:pPr>
              <a:t>‹#›</a:t>
            </a:fld>
            <a:endParaRPr lang="en-US"/>
          </a:p>
        </p:txBody>
      </p:sp>
    </p:spTree>
    <p:extLst>
      <p:ext uri="{BB962C8B-B14F-4D97-AF65-F5344CB8AC3E}">
        <p14:creationId xmlns:p14="http://schemas.microsoft.com/office/powerpoint/2010/main" val="3546461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eaLnBrk="0" hangingPunct="0">
              <a:defRPr sz="1300">
                <a:latin typeface="Arial" charset="0"/>
                <a:ea typeface="ＭＳ Ｐゴシック" pitchFamily="1" charset="-128"/>
              </a:defRPr>
            </a:lvl1pPr>
          </a:lstStyle>
          <a:p>
            <a:pPr>
              <a:defRPr/>
            </a:pPr>
            <a:endParaRPr lang="en-US"/>
          </a:p>
        </p:txBody>
      </p:sp>
      <p:sp>
        <p:nvSpPr>
          <p:cNvPr id="5123" name="Rectangle 3"/>
          <p:cNvSpPr>
            <a:spLocks noGrp="1" noChangeArrowheads="1"/>
          </p:cNvSpPr>
          <p:nvPr>
            <p:ph type="dt" idx="1"/>
          </p:nvPr>
        </p:nvSpPr>
        <p:spPr bwMode="auto">
          <a:xfrm>
            <a:off x="4144963" y="0"/>
            <a:ext cx="3170237"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eaLnBrk="0" hangingPunct="0">
              <a:defRPr sz="1300">
                <a:latin typeface="Arial" charset="0"/>
                <a:ea typeface="ＭＳ Ｐゴシック" pitchFamily="1" charset="-128"/>
              </a:defRPr>
            </a:lvl1pPr>
          </a:lstStyle>
          <a:p>
            <a:pPr>
              <a:defRPr/>
            </a:pPr>
            <a:endParaRPr lang="en-US"/>
          </a:p>
        </p:txBody>
      </p:sp>
      <p:sp>
        <p:nvSpPr>
          <p:cNvPr id="3072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eaLnBrk="0" hangingPunct="0">
              <a:defRPr sz="1300">
                <a:latin typeface="Arial" charset="0"/>
                <a:ea typeface="ＭＳ Ｐゴシック" pitchFamily="1" charset="-128"/>
              </a:defRPr>
            </a:lvl1pPr>
          </a:lstStyle>
          <a:p>
            <a:pPr>
              <a:defRPr/>
            </a:pPr>
            <a:endParaRPr lang="en-US"/>
          </a:p>
        </p:txBody>
      </p:sp>
      <p:sp>
        <p:nvSpPr>
          <p:cNvPr id="5127"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eaLnBrk="0" hangingPunct="0">
              <a:defRPr sz="1300">
                <a:latin typeface="Arial" charset="0"/>
                <a:ea typeface="ＭＳ Ｐゴシック" pitchFamily="1" charset="-128"/>
              </a:defRPr>
            </a:lvl1pPr>
          </a:lstStyle>
          <a:p>
            <a:pPr>
              <a:defRPr/>
            </a:pPr>
            <a:fld id="{5E84E94A-6EB0-4581-BA0D-80B64DE1C5EC}" type="slidenum">
              <a:rPr lang="en-US"/>
              <a:pPr>
                <a:defRPr/>
              </a:pPr>
              <a:t>‹#›</a:t>
            </a:fld>
            <a:endParaRPr lang="en-US"/>
          </a:p>
        </p:txBody>
      </p:sp>
    </p:spTree>
    <p:extLst>
      <p:ext uri="{BB962C8B-B14F-4D97-AF65-F5344CB8AC3E}">
        <p14:creationId xmlns:p14="http://schemas.microsoft.com/office/powerpoint/2010/main" val="19180361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C43533D-D1CC-406C-9576-1DFEF42311F0}" type="slidenum">
              <a:rPr lang="en-US" smtClean="0">
                <a:ea typeface="ＭＳ Ｐゴシック" pitchFamily="34" charset="-128"/>
              </a:rPr>
              <a:pPr/>
              <a:t>1</a:t>
            </a:fld>
            <a:endParaRPr lang="en-US" smtClean="0">
              <a:ea typeface="ＭＳ Ｐゴシック" pitchFamily="34" charset="-128"/>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US" dirty="0" smtClean="0">
                <a:ea typeface="ＭＳ Ｐゴシック" pitchFamily="34" charset="-128"/>
              </a:rPr>
              <a:t>This is a  formal training  session sponsored by the California Community Colleges Chancellor's Office and developed in collaboration with the System Advisory Committee on Curriculum (SACC). This presentation is to be used to train all faculty and staff who are responsible for course approval on every campus of the California Community Colleges pursuant to </a:t>
            </a:r>
            <a:r>
              <a:rPr lang="en-US" b="1" dirty="0" smtClean="0">
                <a:ea typeface="ＭＳ Ｐゴシック" pitchFamily="34" charset="-128"/>
              </a:rPr>
              <a:t>California Education Code and Title 5 regulations</a:t>
            </a:r>
            <a:r>
              <a:rPr lang="en-US" dirty="0" smtClean="0">
                <a:ea typeface="ＭＳ Ｐゴシック" pitchFamily="34" charset="-128"/>
              </a:rPr>
              <a:t>.</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Note to presenter:</a:t>
            </a:r>
          </a:p>
          <a:p>
            <a:pPr eaLnBrk="1" hangingPunct="1"/>
            <a:endParaRPr lang="en-US" dirty="0" smtClean="0">
              <a:ea typeface="ＭＳ Ｐゴシック" pitchFamily="34" charset="-128"/>
            </a:endParaRPr>
          </a:p>
          <a:p>
            <a:pPr eaLnBrk="1" hangingPunct="1">
              <a:buFontTx/>
              <a:buChar char="•"/>
            </a:pPr>
            <a:r>
              <a:rPr lang="en-US" b="1" dirty="0" smtClean="0">
                <a:ea typeface="ＭＳ Ｐゴシック" pitchFamily="34" charset="-128"/>
              </a:rPr>
              <a:t>Do not delete</a:t>
            </a:r>
            <a:r>
              <a:rPr lang="en-US" dirty="0" smtClean="0">
                <a:ea typeface="ＭＳ Ｐゴシック" pitchFamily="34" charset="-128"/>
              </a:rPr>
              <a:t> any slides or notes from this presentation. You </a:t>
            </a:r>
            <a:r>
              <a:rPr lang="en-US" b="1" dirty="0" smtClean="0">
                <a:ea typeface="ＭＳ Ｐゴシック" pitchFamily="34" charset="-128"/>
              </a:rPr>
              <a:t>may supplement</a:t>
            </a:r>
            <a:r>
              <a:rPr lang="en-US" dirty="0" smtClean="0">
                <a:ea typeface="ＭＳ Ｐゴシック" pitchFamily="34" charset="-128"/>
              </a:rPr>
              <a:t> with additional materials that are relevant to your audience.</a:t>
            </a:r>
          </a:p>
          <a:p>
            <a:pPr eaLnBrk="1" hangingPunct="1">
              <a:buFontTx/>
              <a:buChar char="•"/>
            </a:pPr>
            <a:r>
              <a:rPr lang="en-US" b="1" dirty="0" smtClean="0">
                <a:ea typeface="ＭＳ Ｐゴシック" pitchFamily="34" charset="-128"/>
              </a:rPr>
              <a:t>Download training materials </a:t>
            </a:r>
            <a:r>
              <a:rPr lang="en-US" dirty="0" smtClean="0">
                <a:ea typeface="ＭＳ Ｐゴシック" pitchFamily="34" charset="-128"/>
              </a:rPr>
              <a:t>to use on your campus!</a:t>
            </a:r>
          </a:p>
          <a:p>
            <a:pPr eaLnBrk="1" hangingPunct="1">
              <a:buFontTx/>
              <a:buChar char="•"/>
            </a:pPr>
            <a:r>
              <a:rPr lang="en-US" b="1" dirty="0" smtClean="0">
                <a:ea typeface="ＭＳ Ｐゴシック" pitchFamily="34" charset="-128"/>
              </a:rPr>
              <a:t>Distribute copies of handouts</a:t>
            </a:r>
            <a:r>
              <a:rPr lang="en-US" dirty="0" smtClean="0">
                <a:ea typeface="ＭＳ Ｐゴシック" pitchFamily="34" charset="-128"/>
              </a:rPr>
              <a:t> to participants for their reference as you proceed through the slides.</a:t>
            </a:r>
          </a:p>
          <a:p>
            <a:pPr eaLnBrk="1" hangingPunct="1">
              <a:buFontTx/>
              <a:buChar char="•"/>
            </a:pPr>
            <a:r>
              <a:rPr lang="en-US" b="1" dirty="0" smtClean="0">
                <a:ea typeface="ＭＳ Ｐゴシック" pitchFamily="34" charset="-128"/>
              </a:rPr>
              <a:t>Record names and titles</a:t>
            </a:r>
            <a:r>
              <a:rPr lang="en-US" dirty="0" smtClean="0">
                <a:ea typeface="ＭＳ Ｐゴシック" pitchFamily="34" charset="-128"/>
              </a:rPr>
              <a:t> of all participants in your training session. This information may need to be presented for verification of training during an audit.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r>
              <a:rPr lang="en-US" dirty="0" smtClean="0">
                <a:ea typeface="ＭＳ Ｐゴシック" pitchFamily="34" charset="-128"/>
              </a:rPr>
              <a:t>The certification form is signed by the:</a:t>
            </a:r>
          </a:p>
          <a:p>
            <a:pPr marL="225425" indent="-225425">
              <a:buFont typeface="Arial" pitchFamily="34" charset="0"/>
              <a:buChar char="•"/>
            </a:pPr>
            <a:r>
              <a:rPr lang="en-US" dirty="0" smtClean="0">
                <a:ea typeface="ＭＳ Ｐゴシック" pitchFamily="34" charset="-128"/>
              </a:rPr>
              <a:t>college curriculum committee chair (documenting who was trained by the Chancellor's Office, who may be a designee)</a:t>
            </a:r>
          </a:p>
          <a:p>
            <a:pPr marL="225425" indent="-225425">
              <a:buFont typeface="Arial" pitchFamily="34" charset="0"/>
              <a:buChar char="•"/>
            </a:pPr>
            <a:r>
              <a:rPr lang="en-US" dirty="0" smtClean="0">
                <a:ea typeface="ＭＳ Ｐゴシック" pitchFamily="34" charset="-128"/>
              </a:rPr>
              <a:t>college CIO, who certifies that all appropriate persons have been trained</a:t>
            </a:r>
          </a:p>
          <a:p>
            <a:pPr marL="225425" indent="-225425">
              <a:buFont typeface="Arial" pitchFamily="34" charset="0"/>
              <a:buChar char="•"/>
            </a:pPr>
            <a:r>
              <a:rPr lang="en-US" dirty="0" smtClean="0">
                <a:ea typeface="ＭＳ Ｐゴシック" pitchFamily="34" charset="-128"/>
              </a:rPr>
              <a:t>college President</a:t>
            </a:r>
          </a:p>
          <a:p>
            <a:pPr marL="225425" indent="-225425">
              <a:buFont typeface="Arial" pitchFamily="34" charset="0"/>
              <a:buChar char="•"/>
            </a:pPr>
            <a:r>
              <a:rPr lang="en-US" dirty="0" smtClean="0">
                <a:ea typeface="ＭＳ Ｐゴシック" pitchFamily="34" charset="-128"/>
              </a:rPr>
              <a:t>In multi-college districts, the signature of the Chancellor or Superintendent/President is also required.</a:t>
            </a:r>
          </a:p>
        </p:txBody>
      </p:sp>
      <p:sp>
        <p:nvSpPr>
          <p:cNvPr id="40964" name="Slide Number Placeholder 3"/>
          <p:cNvSpPr>
            <a:spLocks noGrp="1"/>
          </p:cNvSpPr>
          <p:nvPr>
            <p:ph type="sldNum" sz="quarter" idx="5"/>
          </p:nvPr>
        </p:nvSpPr>
        <p:spPr>
          <a:noFill/>
        </p:spPr>
        <p:txBody>
          <a:bodyPr/>
          <a:lstStyle/>
          <a:p>
            <a:fld id="{20E8FCB2-EFC8-41FC-B77F-049BD3655B06}" type="slidenum">
              <a:rPr lang="en-US" smtClean="0">
                <a:ea typeface="ＭＳ Ｐゴシック" pitchFamily="34" charset="-128"/>
              </a:rPr>
              <a:pPr/>
              <a:t>10</a:t>
            </a:fld>
            <a:endParaRPr lang="en-US" smtClean="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A0B3569-47A6-4953-8240-F0A3CF98C4EC}" type="slidenum">
              <a:rPr lang="en-US" smtClean="0">
                <a:ea typeface="ＭＳ Ｐゴシック" pitchFamily="34" charset="-128"/>
              </a:rPr>
              <a:pPr/>
              <a:t>11</a:t>
            </a:fld>
            <a:endParaRPr lang="en-US" smtClean="0">
              <a:ea typeface="ＭＳ Ｐゴシック" pitchFamily="34" charset="-128"/>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lnSpc>
                <a:spcPct val="90000"/>
              </a:lnSpc>
              <a:spcBef>
                <a:spcPct val="20000"/>
              </a:spcBef>
            </a:pPr>
            <a:r>
              <a:rPr kumimoji="1" lang="en-US" b="1" dirty="0" smtClean="0">
                <a:ea typeface="ＭＳ Ｐゴシック" pitchFamily="34" charset="-128"/>
              </a:rPr>
              <a:t>§55100. </a:t>
            </a:r>
            <a:r>
              <a:rPr kumimoji="1" lang="en-US" dirty="0" smtClean="0">
                <a:ea typeface="ＭＳ Ｐゴシック" pitchFamily="34" charset="-128"/>
              </a:rPr>
              <a:t>(b)(3) ensures that courses that have been denied at the Chancellor's Office will not be locally approved unless the course has been modified to remove the problems that caused the Chancellor's Office to deny the course.</a:t>
            </a:r>
          </a:p>
          <a:p>
            <a:pPr eaLnBrk="1" hangingPunct="1">
              <a:lnSpc>
                <a:spcPct val="90000"/>
              </a:lnSpc>
              <a:spcBef>
                <a:spcPct val="20000"/>
              </a:spcBef>
            </a:pPr>
            <a:endParaRPr kumimoji="1" lang="en-US" dirty="0" smtClean="0">
              <a:ea typeface="ＭＳ Ｐゴシック" pitchFamily="34" charset="-128"/>
            </a:endParaRPr>
          </a:p>
          <a:p>
            <a:pPr eaLnBrk="1" hangingPunct="1">
              <a:lnSpc>
                <a:spcPct val="90000"/>
              </a:lnSpc>
              <a:spcBef>
                <a:spcPct val="20000"/>
              </a:spcBef>
            </a:pPr>
            <a:endParaRPr kumimoji="1" lang="en-US" b="1" dirty="0" smtClean="0">
              <a:ea typeface="ＭＳ Ｐゴシック" pitchFamily="34" charset="-128"/>
            </a:endParaRPr>
          </a:p>
          <a:p>
            <a:pPr marL="784225" lvl="1" indent="-301625" eaLnBrk="1" hangingPunct="1">
              <a:lnSpc>
                <a:spcPct val="90000"/>
              </a:lnSpc>
              <a:spcBef>
                <a:spcPct val="20000"/>
              </a:spcBef>
            </a:pPr>
            <a:r>
              <a:rPr kumimoji="1" lang="en-US" dirty="0" smtClean="0">
                <a:ea typeface="ＭＳ Ｐゴシック" pitchFamily="34" charset="-128"/>
              </a:rPr>
              <a:t>(b)(3) no course which has previously been denied separate approval by the Chancellor or is part of a program that has been disapproved by the Chancellor may be offered pursuant to this subdivision unless the proposed course has been modified to adequately address the reasons for denial and has been subsequently reapproved by the college curriculum committee and district governing board;</a:t>
            </a:r>
          </a:p>
          <a:p>
            <a:pPr eaLnBrk="1" hangingPunct="1"/>
            <a:endParaRPr lang="en-US" dirty="0" smtClean="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D94E2702-DD68-489D-A8E9-14451F60BD1F}" type="slidenum">
              <a:rPr lang="en-US" smtClean="0">
                <a:ea typeface="ＭＳ Ｐゴシック" pitchFamily="34" charset="-128"/>
              </a:rPr>
              <a:pPr/>
              <a:t>12</a:t>
            </a:fld>
            <a:endParaRPr lang="en-US" smtClean="0">
              <a:ea typeface="ＭＳ Ｐゴシック" pitchFamily="34" charset="-128"/>
            </a:endParaRPr>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pPr eaLnBrk="1" hangingPunct="1"/>
            <a:r>
              <a:rPr lang="en-US" b="1" dirty="0" smtClean="0">
                <a:ea typeface="ＭＳ Ｐゴシック" pitchFamily="34" charset="-128"/>
              </a:rPr>
              <a:t>§ 55100. </a:t>
            </a:r>
            <a:r>
              <a:rPr lang="en-US" dirty="0" smtClean="0">
                <a:ea typeface="ＭＳ Ｐゴシック" pitchFamily="34" charset="-128"/>
              </a:rPr>
              <a:t>(b)(4) defines a group of courses that are linked together by prerequisites or </a:t>
            </a:r>
            <a:r>
              <a:rPr lang="en-US" dirty="0" err="1" smtClean="0">
                <a:ea typeface="ＭＳ Ｐゴシック" pitchFamily="34" charset="-128"/>
              </a:rPr>
              <a:t>corequisites</a:t>
            </a:r>
            <a:r>
              <a:rPr lang="en-US" dirty="0" smtClean="0">
                <a:ea typeface="ＭＳ Ｐゴシック" pitchFamily="34" charset="-128"/>
              </a:rPr>
              <a:t> that creates a sequence of courses of 18 or more semester units (or 27 quarter units) as a program. Therefore, the group of courses must be approved by the Chancellor's Office as a program.</a:t>
            </a: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a:p>
            <a:pPr eaLnBrk="1" hangingPunct="1">
              <a:lnSpc>
                <a:spcPct val="90000"/>
              </a:lnSpc>
              <a:spcBef>
                <a:spcPct val="20000"/>
              </a:spcBef>
            </a:pPr>
            <a:r>
              <a:rPr kumimoji="1" lang="en-US" dirty="0" smtClean="0">
                <a:ea typeface="ＭＳ Ｐゴシック" pitchFamily="34" charset="-128"/>
              </a:rPr>
              <a:t>(b)(4) no group of courses approved pursuant to this subdivision which total 18 or more semester units or 27 or more quarter units in a single four-digit Taxonomy of Programs code may be linked to one another by means of prerequisites or </a:t>
            </a:r>
            <a:r>
              <a:rPr kumimoji="1" lang="en-US" dirty="0" err="1" smtClean="0">
                <a:ea typeface="ＭＳ Ｐゴシック" pitchFamily="34" charset="-128"/>
              </a:rPr>
              <a:t>corequisites</a:t>
            </a:r>
            <a:r>
              <a:rPr kumimoji="1" lang="en-US" dirty="0" smtClean="0">
                <a:ea typeface="ＭＳ Ｐゴシック" pitchFamily="34" charset="-128"/>
              </a:rPr>
              <a:t>;</a:t>
            </a:r>
          </a:p>
          <a:p>
            <a:pPr eaLnBrk="1" hangingPunct="1">
              <a:lnSpc>
                <a:spcPct val="90000"/>
              </a:lnSpc>
              <a:spcBef>
                <a:spcPct val="20000"/>
              </a:spcBef>
            </a:pPr>
            <a:endParaRPr kumimoji="1" lang="en-US" dirty="0" smtClean="0">
              <a:ea typeface="ＭＳ Ｐゴシック" pitchFamily="34" charset="-128"/>
            </a:endParaRPr>
          </a:p>
          <a:p>
            <a:pPr eaLnBrk="1" hangingPunct="1">
              <a:lnSpc>
                <a:spcPct val="90000"/>
              </a:lnSpc>
              <a:spcBef>
                <a:spcPct val="20000"/>
              </a:spcBef>
            </a:pPr>
            <a:r>
              <a:rPr kumimoji="1" lang="en-US" dirty="0" smtClean="0">
                <a:ea typeface="ＭＳ Ｐゴシック" pitchFamily="34" charset="-128"/>
              </a:rPr>
              <a:t>EXAMPLE: Handout 2 (FAQ), #22, p. 3.</a:t>
            </a:r>
          </a:p>
          <a:p>
            <a:pPr eaLnBrk="1" hangingPunct="1"/>
            <a:endParaRPr lang="en-US" dirty="0" smtClean="0">
              <a:ea typeface="ＭＳ Ｐゴシック" pitchFamily="34" charset="-128"/>
            </a:endParaRPr>
          </a:p>
          <a:p>
            <a:pPr eaLnBrk="1" hangingPunct="1"/>
            <a:endParaRPr lang="en-US" b="1" dirty="0" smtClean="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6B3EBD06-5F3D-487D-A7B8-D2E6703BD420}" type="slidenum">
              <a:rPr lang="en-US" smtClean="0">
                <a:ea typeface="ＭＳ Ｐゴシック" pitchFamily="34" charset="-128"/>
              </a:rPr>
              <a:pPr/>
              <a:t>13</a:t>
            </a:fld>
            <a:endParaRPr lang="en-US" smtClean="0">
              <a:ea typeface="ＭＳ Ｐゴシック" pitchFamily="34" charset="-128"/>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smtClean="0">
                <a:ea typeface="ＭＳ Ｐゴシック" pitchFamily="34" charset="-128"/>
              </a:rPr>
              <a:t>§ 55100. (b)(5) prevents a student from counting more than 18 semester units (27 quarter units) of  stand-alone courses toward the </a:t>
            </a:r>
            <a:r>
              <a:rPr lang="en-US" b="1" smtClean="0">
                <a:ea typeface="ＭＳ Ｐゴシック" pitchFamily="34" charset="-128"/>
              </a:rPr>
              <a:t>requirements</a:t>
            </a:r>
            <a:r>
              <a:rPr lang="en-US" smtClean="0">
                <a:ea typeface="ＭＳ Ｐゴシック" pitchFamily="34" charset="-128"/>
              </a:rPr>
              <a:t> for a certificate or degree major. </a:t>
            </a:r>
          </a:p>
          <a:p>
            <a:pPr eaLnBrk="1" hangingPunct="1"/>
            <a:endParaRPr lang="en-US" smtClean="0">
              <a:ea typeface="ＭＳ Ｐゴシック" pitchFamily="34" charset="-128"/>
            </a:endParaRPr>
          </a:p>
          <a:p>
            <a:pPr eaLnBrk="1" hangingPunct="1">
              <a:lnSpc>
                <a:spcPct val="90000"/>
              </a:lnSpc>
              <a:spcBef>
                <a:spcPct val="20000"/>
              </a:spcBef>
            </a:pPr>
            <a:r>
              <a:rPr kumimoji="1" lang="en-US" smtClean="0">
                <a:ea typeface="ＭＳ Ｐゴシック" pitchFamily="34" charset="-128"/>
              </a:rPr>
              <a:t>(b)(5) no student may be permitted to count 18 or more semester units or 27 or more quarter units of coursework approved pursuant to this subdivision toward satisfying the requirements for a certificate or other document evidencing completion of an educational program or towards a major for completion of an associate degree;</a:t>
            </a:r>
          </a:p>
          <a:p>
            <a:pPr eaLnBrk="1" hangingPunct="1"/>
            <a:endParaRPr lang="en-US" smtClean="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0CCEF2A5-4A21-41C8-89F1-B497A86DAAE4}" type="slidenum">
              <a:rPr lang="en-US" smtClean="0">
                <a:ea typeface="ＭＳ Ｐゴシック" pitchFamily="34" charset="-128"/>
              </a:rPr>
              <a:pPr/>
              <a:t>14</a:t>
            </a:fld>
            <a:endParaRPr lang="en-US" smtClean="0">
              <a:ea typeface="ＭＳ Ｐゴシック" pitchFamily="34" charset="-128"/>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dirty="0" smtClean="0">
                <a:ea typeface="ＭＳ Ｐゴシック" pitchFamily="34" charset="-128"/>
              </a:rPr>
              <a:t>The course may be offered in the next term following local board approval. </a:t>
            </a:r>
            <a:r>
              <a:rPr lang="en-US" b="1" dirty="0" smtClean="0">
                <a:ea typeface="ＭＳ Ｐゴシック" pitchFamily="34" charset="-128"/>
              </a:rPr>
              <a:t>By the </a:t>
            </a:r>
            <a:r>
              <a:rPr lang="en-US" b="1" u="sng" dirty="0" smtClean="0">
                <a:ea typeface="ＭＳ Ｐゴシック" pitchFamily="34" charset="-128"/>
              </a:rPr>
              <a:t>end</a:t>
            </a:r>
            <a:r>
              <a:rPr lang="en-US" b="1" dirty="0" smtClean="0">
                <a:ea typeface="ＭＳ Ｐゴシック" pitchFamily="34" charset="-128"/>
              </a:rPr>
              <a:t> of that term,</a:t>
            </a:r>
            <a:r>
              <a:rPr lang="en-US" dirty="0" smtClean="0">
                <a:ea typeface="ＭＳ Ｐゴシック" pitchFamily="34" charset="-128"/>
              </a:rPr>
              <a:t> the college must obtain a course control number through the Chancellor's Office MIS Division. This number must be used to report enrollments in the course. </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Separate training for campus authorized</a:t>
            </a:r>
            <a:r>
              <a:rPr lang="en-US" baseline="0" dirty="0" smtClean="0">
                <a:ea typeface="ＭＳ Ｐゴシック" pitchFamily="34" charset="-128"/>
              </a:rPr>
              <a:t> users on using the CCC Curriculum Inventory will be available during the academic year. The CCC-530 form is covered in the </a:t>
            </a:r>
            <a:r>
              <a:rPr lang="en-US" b="1" baseline="0" dirty="0" smtClean="0">
                <a:ea typeface="ＭＳ Ｐゴシック" pitchFamily="34" charset="-128"/>
              </a:rPr>
              <a:t>Program and Course Approval Handbook, 3</a:t>
            </a:r>
            <a:r>
              <a:rPr lang="en-US" b="1" baseline="30000" dirty="0" smtClean="0">
                <a:ea typeface="ＭＳ Ｐゴシック" pitchFamily="34" charset="-128"/>
              </a:rPr>
              <a:t>rd</a:t>
            </a:r>
            <a:r>
              <a:rPr lang="en-US" b="1" baseline="0" dirty="0" smtClean="0">
                <a:ea typeface="ＭＳ Ｐゴシック" pitchFamily="34" charset="-128"/>
              </a:rPr>
              <a:t> Edition </a:t>
            </a:r>
            <a:r>
              <a:rPr lang="en-US" baseline="0" dirty="0" smtClean="0">
                <a:ea typeface="ＭＳ Ｐゴシック" pitchFamily="34" charset="-128"/>
              </a:rPr>
              <a:t>and includes all the data elements used to describe courses throughout the California Community Colleges system.</a:t>
            </a:r>
            <a:endParaRPr lang="en-US" dirty="0" smtClean="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4E5F73DC-46EA-48D6-8130-E83EAAEAEF8D}" type="slidenum">
              <a:rPr lang="en-US" smtClean="0">
                <a:ea typeface="ＭＳ Ｐゴシック" pitchFamily="34" charset="-128"/>
              </a:rPr>
              <a:pPr/>
              <a:t>15</a:t>
            </a:fld>
            <a:endParaRPr lang="en-US" smtClean="0">
              <a:ea typeface="ＭＳ Ｐゴシック" pitchFamily="34" charset="-128"/>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n-US" dirty="0" smtClean="0">
                <a:ea typeface="ＭＳ Ｐゴシック" pitchFamily="34" charset="-128"/>
              </a:rPr>
              <a:t>§ 55100(c) allows the Chancellor's Office (as authorized by the Chancellor) to terminate a college’s certification to approve stand-alone credit courses locally. This could happen if it is determined that a college or its district is not in compliance with all the requirements in part (b).  Compliance with § 55100 will be included in California Community Colleges audit procedures. </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It is expected that colleges and districts will be advised of noncompliance and offered an opportunity to modify practices in order to become compliant. </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If a college loses its certification, then it would be required to submit new stand-alone courses to the Chancellor's Office for approval.</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511D9ADD-12F7-4103-92D2-60352203AB07}" type="slidenum">
              <a:rPr lang="en-US" smtClean="0">
                <a:ea typeface="ＭＳ Ｐゴシック" pitchFamily="34" charset="-128"/>
              </a:rPr>
              <a:pPr/>
              <a:t>16</a:t>
            </a:fld>
            <a:endParaRPr lang="en-US" smtClean="0">
              <a:ea typeface="ＭＳ Ｐゴシック" pitchFamily="34" charset="-128"/>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marL="241300" indent="-241300" eaLnBrk="1" hangingPunct="1">
              <a:lnSpc>
                <a:spcPct val="90000"/>
              </a:lnSpc>
            </a:pPr>
            <a:r>
              <a:rPr lang="en-US" sz="1100" dirty="0" smtClean="0">
                <a:ea typeface="ＭＳ Ｐゴシック" pitchFamily="34" charset="-128"/>
              </a:rPr>
              <a:t>The Chancellor's Office has developed this training to fulfill the requirements of § 55100(b)(2) using a “train-the-trainer” model. It is expected that at least one person, preferably the curriculum committee chair, completes training provided by the Chancellor's Office. More people from the same college may also attend Chancellor's Office training. It is expected that they will participate in training others on campuses.</a:t>
            </a:r>
          </a:p>
          <a:p>
            <a:pPr marL="241300" indent="-241300" eaLnBrk="1" hangingPunct="1">
              <a:lnSpc>
                <a:spcPct val="90000"/>
              </a:lnSpc>
            </a:pPr>
            <a:endParaRPr lang="en-US" sz="1100" dirty="0" smtClean="0">
              <a:ea typeface="ＭＳ Ｐゴシック" pitchFamily="34" charset="-128"/>
            </a:endParaRPr>
          </a:p>
          <a:p>
            <a:pPr marL="241300" indent="-241300" eaLnBrk="1" hangingPunct="1">
              <a:lnSpc>
                <a:spcPct val="90000"/>
              </a:lnSpc>
            </a:pPr>
            <a:r>
              <a:rPr lang="en-US" sz="1100" dirty="0" smtClean="0">
                <a:ea typeface="ＭＳ Ｐゴシック" pitchFamily="34" charset="-128"/>
              </a:rPr>
              <a:t>Those persons trained by the Chancellor's Office will conduct training on campus. </a:t>
            </a:r>
          </a:p>
          <a:p>
            <a:pPr marL="784225" lvl="1" indent="-301625" eaLnBrk="1" hangingPunct="1">
              <a:lnSpc>
                <a:spcPct val="90000"/>
              </a:lnSpc>
              <a:buFontTx/>
              <a:buChar char="•"/>
            </a:pPr>
            <a:r>
              <a:rPr lang="en-US" sz="1100" dirty="0" smtClean="0">
                <a:ea typeface="ＭＳ Ｐゴシック" pitchFamily="34" charset="-128"/>
              </a:rPr>
              <a:t>All voting members of the curriculum committee must be trained.</a:t>
            </a:r>
          </a:p>
          <a:p>
            <a:pPr marL="784225" lvl="1" indent="-301625" eaLnBrk="1" hangingPunct="1">
              <a:lnSpc>
                <a:spcPct val="90000"/>
              </a:lnSpc>
              <a:buFontTx/>
              <a:buChar char="•"/>
            </a:pPr>
            <a:r>
              <a:rPr lang="en-US" sz="1100" dirty="0" smtClean="0">
                <a:ea typeface="ＭＳ Ｐゴシック" pitchFamily="34" charset="-128"/>
              </a:rPr>
              <a:t>Ex officio members should also be trained.</a:t>
            </a:r>
          </a:p>
          <a:p>
            <a:pPr marL="784225" lvl="1" indent="-301625" eaLnBrk="1" hangingPunct="1">
              <a:lnSpc>
                <a:spcPct val="90000"/>
              </a:lnSpc>
              <a:buFontTx/>
              <a:buChar char="•"/>
            </a:pPr>
            <a:r>
              <a:rPr lang="en-US" sz="1100" dirty="0" smtClean="0">
                <a:ea typeface="ＭＳ Ｐゴシック" pitchFamily="34" charset="-128"/>
              </a:rPr>
              <a:t>Administrators and Staff who process course outlines of record or otherwise participate in the curriculum development process must also be trained.</a:t>
            </a:r>
          </a:p>
          <a:p>
            <a:pPr marL="241300" indent="-241300" eaLnBrk="1" hangingPunct="1">
              <a:lnSpc>
                <a:spcPct val="90000"/>
              </a:lnSpc>
              <a:buFontTx/>
              <a:buAutoNum type="arabicPeriod"/>
            </a:pPr>
            <a:r>
              <a:rPr lang="en-US" sz="1100" dirty="0" smtClean="0">
                <a:ea typeface="ＭＳ Ｐゴシック" pitchFamily="34" charset="-128"/>
              </a:rPr>
              <a:t>The certification form is completed and signed by the curriculum committee chair, the college’s Chief Instructional Officer and President. If the college is part of a multi-college district, the Chancellor or Superintendent must also sign the certification form.</a:t>
            </a:r>
          </a:p>
          <a:p>
            <a:pPr marL="1208088" lvl="2" indent="-241300" eaLnBrk="1" hangingPunct="1">
              <a:lnSpc>
                <a:spcPct val="90000"/>
              </a:lnSpc>
              <a:buFontTx/>
              <a:buChar char="•"/>
            </a:pPr>
            <a:r>
              <a:rPr lang="en-US" sz="1100" dirty="0" smtClean="0">
                <a:ea typeface="ＭＳ Ｐゴシック" pitchFamily="34" charset="-128"/>
              </a:rPr>
              <a:t>Submit certification form to the Chancellor's Office by </a:t>
            </a:r>
            <a:r>
              <a:rPr lang="en-US" sz="1100" b="1" dirty="0" smtClean="0">
                <a:ea typeface="ＭＳ Ｐゴシック" pitchFamily="34" charset="-128"/>
              </a:rPr>
              <a:t>September 30</a:t>
            </a:r>
            <a:r>
              <a:rPr lang="en-US" sz="1100" b="1" baseline="30000" dirty="0" smtClean="0">
                <a:ea typeface="ＭＳ Ｐゴシック" pitchFamily="34" charset="-128"/>
              </a:rPr>
              <a:t>th</a:t>
            </a:r>
            <a:r>
              <a:rPr lang="en-US" sz="1100" b="1" dirty="0" smtClean="0">
                <a:ea typeface="ＭＳ Ｐゴシック" pitchFamily="34" charset="-128"/>
              </a:rPr>
              <a:t> </a:t>
            </a:r>
            <a:r>
              <a:rPr lang="en-US" sz="1100" dirty="0" smtClean="0">
                <a:ea typeface="ＭＳ Ｐゴシック" pitchFamily="34" charset="-128"/>
              </a:rPr>
              <a:t>every year</a:t>
            </a:r>
            <a:endParaRPr lang="en-US" sz="1100" b="1" dirty="0" smtClean="0">
              <a:ea typeface="ＭＳ Ｐゴシック" pitchFamily="34" charset="-128"/>
            </a:endParaRPr>
          </a:p>
          <a:p>
            <a:pPr marL="241300" indent="-241300" eaLnBrk="1" hangingPunct="1">
              <a:lnSpc>
                <a:spcPct val="90000"/>
              </a:lnSpc>
              <a:buFontTx/>
              <a:buAutoNum type="arabicPeriod"/>
            </a:pPr>
            <a:r>
              <a:rPr lang="en-US" sz="1100" dirty="0" smtClean="0">
                <a:ea typeface="ＭＳ Ｐゴシック" pitchFamily="34" charset="-128"/>
              </a:rPr>
              <a:t> If the certification form is received on time, then the district is authorized to approve all new stand-alone courses recommended for approval by the college curriculum committee for the appropriate academic year. These courses may be offered in the term that starts </a:t>
            </a:r>
            <a:r>
              <a:rPr lang="en-US" sz="1100" b="1" u="sng" dirty="0" smtClean="0">
                <a:ea typeface="ＭＳ Ｐゴシック" pitchFamily="34" charset="-128"/>
              </a:rPr>
              <a:t>AFTER</a:t>
            </a:r>
            <a:r>
              <a:rPr lang="en-US" sz="1100" dirty="0" smtClean="0">
                <a:ea typeface="ＭＳ Ｐゴシック" pitchFamily="34" charset="-128"/>
              </a:rPr>
              <a:t> the board approval date.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6F7AA51-EAB4-4AE7-9CC7-42371D0F73A4}" type="slidenum">
              <a:rPr lang="en-US" smtClean="0">
                <a:ea typeface="ＭＳ Ｐゴシック" pitchFamily="34" charset="-128"/>
              </a:rPr>
              <a:pPr/>
              <a:t>17</a:t>
            </a:fld>
            <a:endParaRPr lang="en-US" smtClean="0">
              <a:ea typeface="ＭＳ Ｐゴシック" pitchFamily="34" charset="-128"/>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dirty="0" smtClean="0">
                <a:ea typeface="ＭＳ Ｐゴシック" pitchFamily="34" charset="-128"/>
              </a:rPr>
              <a:t>The Curriculum Reporting for the Community Colleges (CRCC) Project was conducted in 2006-2007.  During this project, colleges verified data associated with all courses that reported enrollment from all colleges since 1992. It was a </a:t>
            </a:r>
            <a:r>
              <a:rPr lang="en-US" b="1" dirty="0" smtClean="0">
                <a:ea typeface="ＭＳ Ｐゴシック" pitchFamily="34" charset="-128"/>
              </a:rPr>
              <a:t>huge</a:t>
            </a:r>
            <a:r>
              <a:rPr lang="en-US" dirty="0" smtClean="0">
                <a:ea typeface="ＭＳ Ｐゴシック" pitchFamily="34" charset="-128"/>
              </a:rPr>
              <a:t> undertaking that was necessary in order for courses to be uniquely identified with course control numbers.</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Course control numbers were assigned in August 2007 to the courses identified in the CRCC Project. Courses that were not part of the CRCC project were submitted through the Chancellor's Office MIS division in order to get course control numbers until August 1, 2010. </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The CCC Curriculum Inventory is now used to report all new</a:t>
            </a:r>
            <a:r>
              <a:rPr lang="en-US" baseline="0" dirty="0" smtClean="0">
                <a:ea typeface="ＭＳ Ｐゴシック" pitchFamily="34" charset="-128"/>
              </a:rPr>
              <a:t> credit courses, using the CCC-530 form. A bulk upload process allows the college to submit multiple new courses in a spreadsheet format. More information about the CCC-530 form is in the </a:t>
            </a:r>
            <a:r>
              <a:rPr lang="en-US" b="1" baseline="0" dirty="0" smtClean="0">
                <a:ea typeface="ＭＳ Ｐゴシック" pitchFamily="34" charset="-128"/>
              </a:rPr>
              <a:t>Program and Course Approval Handbook, 3</a:t>
            </a:r>
            <a:r>
              <a:rPr lang="en-US" b="1" baseline="30000" dirty="0" smtClean="0">
                <a:ea typeface="ＭＳ Ｐゴシック" pitchFamily="34" charset="-128"/>
              </a:rPr>
              <a:t>rd</a:t>
            </a:r>
            <a:r>
              <a:rPr lang="en-US" b="1" baseline="0" dirty="0" smtClean="0">
                <a:ea typeface="ＭＳ Ｐゴシック" pitchFamily="34" charset="-128"/>
              </a:rPr>
              <a:t> Edition</a:t>
            </a:r>
            <a:r>
              <a:rPr lang="en-US" baseline="0" dirty="0" smtClean="0">
                <a:ea typeface="ＭＳ Ｐゴシック" pitchFamily="34" charset="-128"/>
              </a:rPr>
              <a:t>, and in the </a:t>
            </a:r>
            <a:r>
              <a:rPr lang="en-US" b="1" baseline="0" dirty="0" smtClean="0">
                <a:ea typeface="ＭＳ Ｐゴシック" pitchFamily="34" charset="-128"/>
              </a:rPr>
              <a:t>User Guide </a:t>
            </a:r>
            <a:r>
              <a:rPr lang="en-US" baseline="0" dirty="0" smtClean="0">
                <a:ea typeface="ＭＳ Ｐゴシック" pitchFamily="34" charset="-128"/>
              </a:rPr>
              <a:t>for the Curriculum Inventory. </a:t>
            </a:r>
          </a:p>
          <a:p>
            <a:pPr eaLnBrk="1" hangingPunct="1"/>
            <a:endParaRPr lang="en-US" baseline="0" dirty="0" smtClean="0">
              <a:ea typeface="ＭＳ Ｐゴシック" pitchFamily="34" charset="-128"/>
            </a:endParaRPr>
          </a:p>
          <a:p>
            <a:pPr eaLnBrk="1" hangingPunct="1"/>
            <a:r>
              <a:rPr lang="en-US" baseline="0" dirty="0" smtClean="0">
                <a:ea typeface="ＭＳ Ｐゴシック" pitchFamily="34" charset="-128"/>
              </a:rPr>
              <a:t>The “Originator” is an authorized user at the campus or district who has been trained to use the Curriculum Inventory. These persons upload course and program proposals and Chancellor’s Office staff communicate with them as contacts while reviewing proposals.</a:t>
            </a:r>
            <a:endParaRPr lang="en-US" dirty="0" smtClean="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FF8BC675-490C-4A05-B20C-46558C40DC3E}" type="slidenum">
              <a:rPr lang="en-US" smtClean="0">
                <a:ea typeface="ＭＳ Ｐゴシック" pitchFamily="34" charset="-128"/>
              </a:rPr>
              <a:pPr/>
              <a:t>18</a:t>
            </a:fld>
            <a:endParaRPr lang="en-US" smtClean="0">
              <a:ea typeface="ＭＳ Ｐゴシック" pitchFamily="34" charset="-128"/>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xfrm>
            <a:off x="731838" y="4560888"/>
            <a:ext cx="5851525" cy="4319587"/>
          </a:xfrm>
          <a:noFill/>
          <a:ln/>
        </p:spPr>
        <p:txBody>
          <a:bodyPr/>
          <a:lstStyle/>
          <a:p>
            <a:pPr eaLnBrk="1" hangingPunct="1"/>
            <a:r>
              <a:rPr lang="en-US" dirty="0" smtClean="0">
                <a:ea typeface="ＭＳ Ｐゴシック" pitchFamily="34" charset="-128"/>
              </a:rPr>
              <a:t>This diagram represents the process for program and course approval.  </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All courses (credit and noncredit) are reviewed and approved by the college curriculum committee and by the local governing board. </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All types of curriculum are now submitted electronically through the CCC Curriculum Inventory. Credit stand-alone courses are on a “fast-track” through the system and are approved as soon as all</a:t>
            </a:r>
            <a:r>
              <a:rPr lang="en-US" baseline="0" dirty="0" smtClean="0">
                <a:ea typeface="ＭＳ Ｐゴシック" pitchFamily="34" charset="-128"/>
              </a:rPr>
              <a:t> the required documents are submitted. </a:t>
            </a:r>
            <a:endParaRPr lang="en-US" dirty="0" smtClean="0">
              <a:ea typeface="ＭＳ Ｐゴシック" pitchFamily="34" charset="-128"/>
            </a:endParaRP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All noncredit courses and some programs are submitted and approved by Chancellor's Office staff. The Curriculum Inventory assigns course control number and/or unique program code to approved courses and programs. </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Credit programs are submitted and approved by Chancellor's Office staff. The Curriculum Inventory assigns the unique program code. When new credit courses are program-applicable, they are submitted separately so that course control numbers are assigned </a:t>
            </a:r>
            <a:r>
              <a:rPr lang="en-US" u="sng" dirty="0" smtClean="0">
                <a:ea typeface="ＭＳ Ｐゴシック" pitchFamily="34" charset="-128"/>
              </a:rPr>
              <a:t>and</a:t>
            </a:r>
            <a:r>
              <a:rPr lang="en-US" dirty="0" smtClean="0">
                <a:ea typeface="ＭＳ Ｐゴシック" pitchFamily="34" charset="-128"/>
              </a:rPr>
              <a:t> an association between the program and required courses is established in the Curriculum Inventory.</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Stand-alone credit courses are reported by the college or district through the Curriculum Inventory</a:t>
            </a:r>
            <a:r>
              <a:rPr lang="en-US" baseline="0" dirty="0" smtClean="0">
                <a:ea typeface="ＭＳ Ｐゴシック" pitchFamily="34" charset="-128"/>
              </a:rPr>
              <a:t> </a:t>
            </a:r>
            <a:r>
              <a:rPr lang="en-US" dirty="0" smtClean="0">
                <a:ea typeface="ＭＳ Ｐゴシック" pitchFamily="34" charset="-128"/>
              </a:rPr>
              <a:t>and course control numbers are assigned.</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B90F214-B997-450F-8C56-86F0AFAD5EA4}" type="slidenum">
              <a:rPr lang="en-US" smtClean="0">
                <a:ea typeface="ＭＳ Ｐゴシック" pitchFamily="34" charset="-128"/>
              </a:rPr>
              <a:pPr/>
              <a:t>19</a:t>
            </a:fld>
            <a:endParaRPr lang="en-US" smtClean="0">
              <a:ea typeface="ＭＳ Ｐゴシック" pitchFamily="34" charset="-128"/>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US" dirty="0" smtClean="0">
                <a:ea typeface="ＭＳ Ｐゴシック" pitchFamily="34" charset="-128"/>
              </a:rPr>
              <a:t>There’s a lot to do before the September 30</a:t>
            </a:r>
            <a:r>
              <a:rPr lang="en-US" baseline="30000" dirty="0" smtClean="0">
                <a:ea typeface="ＭＳ Ｐゴシック" pitchFamily="34" charset="-128"/>
              </a:rPr>
              <a:t>th</a:t>
            </a:r>
            <a:r>
              <a:rPr lang="en-US" dirty="0" smtClean="0">
                <a:ea typeface="ＭＳ Ｐゴシック" pitchFamily="34" charset="-128"/>
              </a:rPr>
              <a:t> deadline!</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College curriculum committees, chief instructional officer, and staff need to be trained.</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Administrators must insure that all appropriate persons are trained (including the chief instructional officer).</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Certificate forms must be signed and submitted to the Chancellor's Office.</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Administrators must determine who will be responsible for reporting to Chancellor's Office and facilitate their training to use the CCC Curriculum Inventory.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C04131CC-C237-410B-B4B1-E71896D17099}" type="slidenum">
              <a:rPr lang="en-US" smtClean="0">
                <a:ea typeface="ＭＳ Ｐゴシック" pitchFamily="34" charset="-128"/>
              </a:rPr>
              <a:pPr/>
              <a:t>2</a:t>
            </a:fld>
            <a:endParaRPr lang="en-US" smtClean="0">
              <a:ea typeface="ＭＳ Ｐゴシック" pitchFamily="34" charset="-128"/>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sz="1100" dirty="0" smtClean="0">
                <a:ea typeface="ＭＳ Ｐゴシック" pitchFamily="34" charset="-128"/>
              </a:rPr>
              <a:t>Review packet materials available online at </a:t>
            </a:r>
            <a:r>
              <a:rPr lang="en-US" sz="1100" b="1" dirty="0" smtClean="0">
                <a:latin typeface="Arial" charset="0"/>
                <a:cs typeface="Arial" charset="0"/>
              </a:rPr>
              <a:t>http://www.cccco.edu » Chancellor’s Office » Divisions » Academic Affairs » Credit Program and Course Approval  » Certification for Stand-alone Credit Course Approval</a:t>
            </a:r>
            <a:endParaRPr lang="en-US" sz="1100" b="1" dirty="0" smtClean="0">
              <a:ea typeface="ＭＳ Ｐゴシック" pitchFamily="34" charset="-128"/>
            </a:endParaRPr>
          </a:p>
          <a:p>
            <a:pPr eaLnBrk="1" hangingPunct="1">
              <a:lnSpc>
                <a:spcPct val="90000"/>
              </a:lnSpc>
            </a:pPr>
            <a:endParaRPr lang="en-US" b="1" dirty="0" smtClean="0">
              <a:ea typeface="ＭＳ Ｐゴシック" pitchFamily="34" charset="-128"/>
            </a:endParaRPr>
          </a:p>
          <a:p>
            <a:pPr eaLnBrk="1" hangingPunct="1">
              <a:lnSpc>
                <a:spcPct val="90000"/>
              </a:lnSpc>
            </a:pPr>
            <a:r>
              <a:rPr lang="en-US" b="1" dirty="0" smtClean="0">
                <a:ea typeface="ＭＳ Ｐゴシック" pitchFamily="34" charset="-128"/>
              </a:rPr>
              <a:t>Handout 1</a:t>
            </a:r>
            <a:r>
              <a:rPr lang="en-US" dirty="0" smtClean="0">
                <a:ea typeface="ＭＳ Ｐゴシック" pitchFamily="34" charset="-128"/>
              </a:rPr>
              <a:t> is the text of the new section 55100 of Title 5. This presentation reviews all parts of this section.</a:t>
            </a:r>
          </a:p>
          <a:p>
            <a:pPr eaLnBrk="1" hangingPunct="1">
              <a:lnSpc>
                <a:spcPct val="90000"/>
              </a:lnSpc>
            </a:pPr>
            <a:r>
              <a:rPr lang="en-US" b="1" dirty="0" smtClean="0">
                <a:ea typeface="ＭＳ Ｐゴシック" pitchFamily="34" charset="-128"/>
              </a:rPr>
              <a:t>Handout 2</a:t>
            </a:r>
            <a:r>
              <a:rPr lang="en-US" dirty="0" smtClean="0">
                <a:ea typeface="ＭＳ Ｐゴシック" pitchFamily="34" charset="-128"/>
              </a:rPr>
              <a:t> contains Frequently Asked Questions, gathered from phone and email inquiries to the Chancellor's Office and from participants at training sessions in previous years.</a:t>
            </a:r>
          </a:p>
          <a:p>
            <a:pPr>
              <a:lnSpc>
                <a:spcPct val="90000"/>
              </a:lnSpc>
            </a:pPr>
            <a:r>
              <a:rPr lang="en-US" b="1" dirty="0" smtClean="0">
                <a:ea typeface="ＭＳ Ｐゴシック" pitchFamily="34" charset="-128"/>
              </a:rPr>
              <a:t>Handout 3</a:t>
            </a:r>
            <a:r>
              <a:rPr lang="en-US" dirty="0" smtClean="0">
                <a:ea typeface="ＭＳ Ｐゴシック" pitchFamily="34" charset="-128"/>
              </a:rPr>
              <a:t> gives some examples of stand-alone courses that were denied by the Chancellor's Office with the reasons.</a:t>
            </a:r>
          </a:p>
          <a:p>
            <a:pPr>
              <a:lnSpc>
                <a:spcPct val="90000"/>
              </a:lnSpc>
            </a:pPr>
            <a:r>
              <a:rPr lang="en-US" b="1" dirty="0" smtClean="0">
                <a:ea typeface="ＭＳ Ｐゴシック" pitchFamily="34" charset="-128"/>
              </a:rPr>
              <a:t>Handout 4</a:t>
            </a:r>
            <a:r>
              <a:rPr lang="en-US" dirty="0" smtClean="0">
                <a:ea typeface="ＭＳ Ｐゴシック" pitchFamily="34" charset="-128"/>
              </a:rPr>
              <a:t> is the text of the new section 55002 of Title 5. Some of the standards and criteria for courses and course approval are reviewed in this presentation.</a:t>
            </a:r>
          </a:p>
          <a:p>
            <a:pPr eaLnBrk="1" hangingPunct="1">
              <a:lnSpc>
                <a:spcPct val="90000"/>
              </a:lnSpc>
            </a:pPr>
            <a:endParaRPr lang="en-US" dirty="0" smtClean="0">
              <a:ea typeface="ＭＳ Ｐゴシック" pitchFamily="34" charset="-128"/>
            </a:endParaRPr>
          </a:p>
          <a:p>
            <a:pPr eaLnBrk="1" hangingPunct="1">
              <a:lnSpc>
                <a:spcPct val="90000"/>
              </a:lnSpc>
            </a:pPr>
            <a:r>
              <a:rPr lang="en-US" b="1" dirty="0" smtClean="0">
                <a:ea typeface="ＭＳ Ｐゴシック" pitchFamily="34" charset="-128"/>
              </a:rPr>
              <a:t>Along with this presentation,</a:t>
            </a:r>
            <a:r>
              <a:rPr lang="en-US" dirty="0" smtClean="0">
                <a:ea typeface="ＭＳ Ｐゴシック" pitchFamily="34" charset="-128"/>
              </a:rPr>
              <a:t> there is a PDF document containing the notes pages of this presentation, showing the script that accompanies each slide. The presenter may choose whether or not to distribute the document containing notes.</a:t>
            </a:r>
          </a:p>
          <a:p>
            <a:pPr eaLnBrk="1" hangingPunct="1">
              <a:lnSpc>
                <a:spcPct val="90000"/>
              </a:lnSpc>
            </a:pPr>
            <a:endParaRPr lang="en-US" dirty="0" smtClean="0">
              <a:ea typeface="ＭＳ Ｐゴシック" pitchFamily="34" charset="-128"/>
            </a:endParaRPr>
          </a:p>
          <a:p>
            <a:pPr eaLnBrk="1" hangingPunct="1">
              <a:lnSpc>
                <a:spcPct val="90000"/>
              </a:lnSpc>
            </a:pPr>
            <a:r>
              <a:rPr lang="en-US" dirty="0" smtClean="0">
                <a:ea typeface="ＭＳ Ｐゴシック" pitchFamily="34" charset="-128"/>
              </a:rPr>
              <a:t>Distribute a sign-in sheet or otherwise record names and titles of participants, and keep for your records.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F4ADF92A-C164-40B1-9A30-2B02F5B28B39}" type="slidenum">
              <a:rPr lang="en-US" smtClean="0">
                <a:ea typeface="ＭＳ Ｐゴシック" pitchFamily="34" charset="-128"/>
              </a:rPr>
              <a:pPr/>
              <a:t>20</a:t>
            </a:fld>
            <a:endParaRPr lang="en-US" smtClean="0">
              <a:ea typeface="ＭＳ Ｐゴシック" pitchFamily="34" charset="-128"/>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en-US" dirty="0" smtClean="0">
                <a:ea typeface="ＭＳ Ｐゴシック" pitchFamily="34" charset="-128"/>
              </a:rPr>
              <a:t>The Chancellor's Office will support colleges and districts and facilitate the implementation of local approval of stand-alone credit courses. Resources for curriculum development and approval will be developed and distributed in collaboration with the Academic Senate, CIO Executive Board and the System Advisory Committee on Curriculum (SACC).</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06C98374-E42E-4C0A-AFDD-4118DE8DD560}" type="slidenum">
              <a:rPr lang="en-US" smtClean="0">
                <a:ea typeface="ＭＳ Ｐゴシック" pitchFamily="34" charset="-128"/>
              </a:rPr>
              <a:pPr/>
              <a:t>21</a:t>
            </a:fld>
            <a:endParaRPr lang="en-US" smtClean="0">
              <a:ea typeface="ＭＳ Ｐゴシック" pitchFamily="34" charset="-128"/>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lnSpc>
                <a:spcPct val="80000"/>
              </a:lnSpc>
            </a:pPr>
            <a:r>
              <a:rPr lang="en-US" sz="1100" dirty="0" smtClean="0">
                <a:ea typeface="ＭＳ Ｐゴシック" pitchFamily="34" charset="-128"/>
              </a:rPr>
              <a:t>Refer to Handout 3 – These are examples of courses that were submitted to the Chancellor's Office for approval as stand-alone courses, which were denied for the reason in the right column.</a:t>
            </a:r>
          </a:p>
          <a:p>
            <a:pPr eaLnBrk="1" hangingPunct="1">
              <a:lnSpc>
                <a:spcPct val="80000"/>
              </a:lnSpc>
            </a:pPr>
            <a:endParaRPr lang="en-US" sz="1100" dirty="0" smtClean="0">
              <a:ea typeface="ＭＳ Ｐゴシック" pitchFamily="34" charset="-128"/>
            </a:endParaRPr>
          </a:p>
          <a:p>
            <a:pPr>
              <a:lnSpc>
                <a:spcPct val="80000"/>
              </a:lnSpc>
            </a:pPr>
            <a:r>
              <a:rPr lang="en-US" sz="1100" dirty="0" smtClean="0">
                <a:ea typeface="ＭＳ Ｐゴシック" pitchFamily="34" charset="-128"/>
              </a:rPr>
              <a:t>There are five criteria used by the Chancellor's Office (SO) that were derived from statute, regulation, intersegmental agreements, guidelines provided by transfer institutions and industry, recommendations of accrediting institutions, and the standards of good practice established in the field of curriculum design. Faculty developers and college curriculum committees are encouraged to use the same criteria throughout the course development process.</a:t>
            </a:r>
          </a:p>
          <a:p>
            <a:pPr>
              <a:lnSpc>
                <a:spcPct val="80000"/>
              </a:lnSpc>
              <a:buFontTx/>
              <a:buChar char="•"/>
            </a:pPr>
            <a:r>
              <a:rPr lang="en-US" sz="1100" b="1" dirty="0" smtClean="0">
                <a:ea typeface="ＭＳ Ｐゴシック" pitchFamily="34" charset="-128"/>
              </a:rPr>
              <a:t>Appropriateness to Mission:</a:t>
            </a:r>
            <a:r>
              <a:rPr lang="en-US" sz="1100" dirty="0" smtClean="0">
                <a:ea typeface="ＭＳ Ｐゴシック" pitchFamily="34" charset="-128"/>
              </a:rPr>
              <a:t> course must be directed at the appropriate level for community colleges; must address a valid transfer, occupational, basic skills, civic education or lifelong learning purpose; and must provide distinct instructional content and specific instructional objectives  </a:t>
            </a:r>
          </a:p>
          <a:p>
            <a:pPr>
              <a:lnSpc>
                <a:spcPct val="80000"/>
              </a:lnSpc>
              <a:buFontTx/>
              <a:buChar char="•"/>
            </a:pPr>
            <a:r>
              <a:rPr lang="en-US" sz="1100" b="1" dirty="0" smtClean="0">
                <a:ea typeface="ＭＳ Ｐゴシック" pitchFamily="34" charset="-128"/>
              </a:rPr>
              <a:t>Need:</a:t>
            </a:r>
            <a:r>
              <a:rPr lang="en-US" sz="1100" dirty="0" smtClean="0">
                <a:ea typeface="ＭＳ Ｐゴシック" pitchFamily="34" charset="-128"/>
              </a:rPr>
              <a:t> must provide evidence of need for the course in college service area</a:t>
            </a:r>
          </a:p>
          <a:p>
            <a:pPr>
              <a:lnSpc>
                <a:spcPct val="80000"/>
              </a:lnSpc>
              <a:buFontTx/>
              <a:buChar char="•"/>
            </a:pPr>
            <a:endParaRPr lang="en-US" sz="1100" dirty="0" smtClean="0">
              <a:ea typeface="ＭＳ Ｐゴシック" pitchFamily="34" charset="-128"/>
            </a:endParaRPr>
          </a:p>
          <a:p>
            <a:pPr>
              <a:lnSpc>
                <a:spcPct val="80000"/>
              </a:lnSpc>
              <a:buFontTx/>
              <a:buChar char="•"/>
            </a:pPr>
            <a:r>
              <a:rPr lang="en-US" sz="1100" b="1" dirty="0" smtClean="0">
                <a:ea typeface="ＭＳ Ｐゴシック" pitchFamily="34" charset="-128"/>
              </a:rPr>
              <a:t>Curriculum Standards:</a:t>
            </a:r>
            <a:r>
              <a:rPr lang="en-US" sz="1100" dirty="0" smtClean="0">
                <a:ea typeface="ＭＳ Ｐゴシック" pitchFamily="34" charset="-128"/>
              </a:rPr>
              <a:t> must fulfill the requirements of the local curriculum approval process, which includes careful scrutiny by faculty and administrators at the originating college; approval within the local district as well as on a regional level (occupational);  course should also be consistent with requirements of accrediting agencies. </a:t>
            </a:r>
          </a:p>
          <a:p>
            <a:pPr>
              <a:lnSpc>
                <a:spcPct val="80000"/>
              </a:lnSpc>
              <a:buFontTx/>
              <a:buChar char="•"/>
            </a:pPr>
            <a:endParaRPr lang="en-US" sz="1100" dirty="0" smtClean="0">
              <a:ea typeface="ＭＳ Ｐゴシック" pitchFamily="34" charset="-128"/>
            </a:endParaRPr>
          </a:p>
          <a:p>
            <a:pPr>
              <a:lnSpc>
                <a:spcPct val="80000"/>
              </a:lnSpc>
              <a:buFontTx/>
              <a:buChar char="•"/>
            </a:pPr>
            <a:r>
              <a:rPr lang="en-US" sz="1100" b="1" dirty="0" smtClean="0">
                <a:ea typeface="ＭＳ Ｐゴシック" pitchFamily="34" charset="-128"/>
              </a:rPr>
              <a:t>Adequate Resources:</a:t>
            </a:r>
            <a:r>
              <a:rPr lang="en-US" sz="1100" dirty="0" smtClean="0">
                <a:ea typeface="ＭＳ Ｐゴシック" pitchFamily="34" charset="-128"/>
              </a:rPr>
              <a:t> the college has the resources needed to offer the course at the level of quality described in the Outline of Record.</a:t>
            </a:r>
          </a:p>
          <a:p>
            <a:pPr>
              <a:lnSpc>
                <a:spcPct val="80000"/>
              </a:lnSpc>
              <a:buFontTx/>
              <a:buChar char="•"/>
            </a:pPr>
            <a:endParaRPr lang="en-US" sz="1100" dirty="0" smtClean="0">
              <a:ea typeface="ＭＳ Ｐゴシック" pitchFamily="34" charset="-128"/>
            </a:endParaRPr>
          </a:p>
          <a:p>
            <a:pPr>
              <a:lnSpc>
                <a:spcPct val="80000"/>
              </a:lnSpc>
              <a:buFontTx/>
              <a:buChar char="•"/>
            </a:pPr>
            <a:r>
              <a:rPr lang="en-US" sz="1100" b="1" dirty="0" smtClean="0">
                <a:ea typeface="ＭＳ Ｐゴシック" pitchFamily="34" charset="-128"/>
              </a:rPr>
              <a:t>Compliance:</a:t>
            </a:r>
            <a:r>
              <a:rPr lang="en-US" sz="1100" dirty="0" smtClean="0">
                <a:ea typeface="ＭＳ Ｐゴシック" pitchFamily="34" charset="-128"/>
              </a:rPr>
              <a:t> design of the course is not in conflict with any law, including both state and federal laws, and both statutes and regulations. </a:t>
            </a:r>
          </a:p>
          <a:p>
            <a:pPr>
              <a:lnSpc>
                <a:spcPct val="80000"/>
              </a:lnSpc>
              <a:buFontTx/>
              <a:buChar char="•"/>
            </a:pPr>
            <a:endParaRPr lang="en-US" sz="1100" dirty="0" smtClean="0">
              <a:ea typeface="ＭＳ Ｐゴシック" pitchFamily="34" charset="-128"/>
            </a:endParaRPr>
          </a:p>
          <a:p>
            <a:pPr>
              <a:lnSpc>
                <a:spcPct val="80000"/>
              </a:lnSpc>
            </a:pPr>
            <a:r>
              <a:rPr lang="en-US" sz="1100" dirty="0" smtClean="0">
                <a:ea typeface="ＭＳ Ｐゴシック" pitchFamily="34" charset="-128"/>
              </a:rPr>
              <a:t>This training focuses on COMPLIANCE.</a:t>
            </a:r>
          </a:p>
          <a:p>
            <a:pPr eaLnBrk="1" hangingPunct="1">
              <a:lnSpc>
                <a:spcPct val="80000"/>
              </a:lnSpc>
            </a:pPr>
            <a:endParaRPr lang="en-US" sz="1100" dirty="0" smtClean="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r>
              <a:rPr lang="en-US" dirty="0" smtClean="0">
                <a:ea typeface="ＭＳ Ｐゴシック" pitchFamily="34" charset="-128"/>
              </a:rPr>
              <a:t>Refer to Handout 4</a:t>
            </a:r>
          </a:p>
          <a:p>
            <a:r>
              <a:rPr lang="en-US" b="1" dirty="0" smtClean="0">
                <a:ea typeface="ＭＳ Ｐゴシック" pitchFamily="34" charset="-128"/>
              </a:rPr>
              <a:t>§ 55002. Standards and Criteria for Courses</a:t>
            </a:r>
          </a:p>
          <a:p>
            <a:endParaRPr lang="en-US" dirty="0" smtClean="0">
              <a:ea typeface="ＭＳ Ｐゴシック" pitchFamily="34" charset="-128"/>
            </a:endParaRPr>
          </a:p>
          <a:p>
            <a:r>
              <a:rPr lang="en-US" dirty="0" smtClean="0">
                <a:ea typeface="ＭＳ Ｐゴシック" pitchFamily="34" charset="-128"/>
              </a:rPr>
              <a:t>Mandates Standards for Approval of 3 types of courses: degree-applicable credit; </a:t>
            </a:r>
            <a:r>
              <a:rPr lang="en-US" dirty="0" err="1" smtClean="0">
                <a:ea typeface="ＭＳ Ｐゴシック" pitchFamily="34" charset="-128"/>
              </a:rPr>
              <a:t>nondegree</a:t>
            </a:r>
            <a:r>
              <a:rPr lang="en-US" dirty="0" smtClean="0">
                <a:ea typeface="ＭＳ Ｐゴシック" pitchFamily="34" charset="-128"/>
              </a:rPr>
              <a:t>-applicable credit; noncredit. This section also describes standards for community services offerings, for which curriculum committee and Chancellor's Office approval are </a:t>
            </a:r>
            <a:r>
              <a:rPr lang="en-US" u="sng" dirty="0" smtClean="0">
                <a:ea typeface="ＭＳ Ｐゴシック" pitchFamily="34" charset="-128"/>
              </a:rPr>
              <a:t>not</a:t>
            </a:r>
            <a:r>
              <a:rPr lang="en-US" dirty="0" smtClean="0">
                <a:ea typeface="ＭＳ Ｐゴシック" pitchFamily="34" charset="-128"/>
              </a:rPr>
              <a:t> required.</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r>
              <a:rPr lang="en-US" smtClean="0">
                <a:ea typeface="ＭＳ Ｐゴシック" pitchFamily="34" charset="-128"/>
              </a:rPr>
              <a:t>Refer to Handout 4</a:t>
            </a:r>
          </a:p>
          <a:p>
            <a:r>
              <a:rPr lang="en-US" b="1" smtClean="0">
                <a:ea typeface="ＭＳ Ｐゴシック" pitchFamily="34" charset="-128"/>
              </a:rPr>
              <a:t>§ 55002. Standards and Criteria for Courses</a:t>
            </a:r>
          </a:p>
          <a:p>
            <a:endParaRPr lang="en-US" smtClean="0">
              <a:ea typeface="ＭＳ Ｐゴシック" pitchFamily="34" charset="-128"/>
            </a:endParaRPr>
          </a:p>
          <a:p>
            <a:r>
              <a:rPr lang="en-US" smtClean="0">
                <a:ea typeface="ＭＳ Ｐゴシック" pitchFamily="34" charset="-128"/>
              </a:rPr>
              <a:t>All types of courses must provide measurement of student progress: i.e., methods of evaluation</a:t>
            </a:r>
          </a:p>
          <a:p>
            <a:endParaRPr lang="en-US" smtClean="0">
              <a:ea typeface="ＭＳ Ｐゴシック" pitchFamily="34" charset="-128"/>
            </a:endParaRPr>
          </a:p>
          <a:p>
            <a:r>
              <a:rPr lang="en-US" smtClean="0">
                <a:ea typeface="ＭＳ Ｐゴシック" pitchFamily="34" charset="-128"/>
              </a:rPr>
              <a:t>Units of credit based on minimum of 48 hours of STUDENT LEARNING (in lecture, lab and out-of-class)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F59DD66-4065-43BE-AC64-2CE665C9526B}" type="slidenum">
              <a:rPr lang="en-US" smtClean="0">
                <a:ea typeface="ＭＳ Ｐゴシック" pitchFamily="34" charset="-128"/>
              </a:rPr>
              <a:pPr/>
              <a:t>24</a:t>
            </a:fld>
            <a:endParaRPr lang="en-US" smtClean="0">
              <a:ea typeface="ＭＳ Ｐゴシック" pitchFamily="34" charset="-128"/>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b="1" smtClean="0">
                <a:ea typeface="ＭＳ Ｐゴシック" pitchFamily="34" charset="-128"/>
              </a:rPr>
              <a:t>§ 55002. Standards and Criteria for Courses</a:t>
            </a:r>
          </a:p>
          <a:p>
            <a:pPr eaLnBrk="1" hangingPunct="1"/>
            <a:endParaRPr lang="en-US" b="1" smtClean="0">
              <a:ea typeface="ＭＳ Ｐゴシック" pitchFamily="34" charset="-128"/>
            </a:endParaRPr>
          </a:p>
          <a:p>
            <a:pPr eaLnBrk="1" hangingPunct="1"/>
            <a:r>
              <a:rPr lang="en-US" smtClean="0">
                <a:ea typeface="ＭＳ Ｐゴシック" pitchFamily="34" charset="-128"/>
              </a:rPr>
              <a:t>Another section regarding course preparation, which is not  included in this training:</a:t>
            </a:r>
            <a:endParaRPr lang="en-US" b="1" smtClean="0">
              <a:ea typeface="ＭＳ Ｐゴシック" pitchFamily="34" charset="-128"/>
            </a:endParaRPr>
          </a:p>
          <a:p>
            <a:pPr eaLnBrk="1" hangingPunct="1"/>
            <a:r>
              <a:rPr lang="en-US" b="1" smtClean="0">
                <a:ea typeface="ＭＳ Ｐゴシック" pitchFamily="34" charset="-128"/>
              </a:rPr>
              <a:t>§ 55003. Policies for Prerequisites, Corequisites and Advisories on Recommended Preparation.</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9FCC39DD-3807-44C1-9092-A16379232057}" type="slidenum">
              <a:rPr lang="en-US" smtClean="0">
                <a:ea typeface="ＭＳ Ｐゴシック" pitchFamily="34" charset="-128"/>
              </a:rPr>
              <a:pPr/>
              <a:t>25</a:t>
            </a:fld>
            <a:endParaRPr lang="en-US" smtClean="0">
              <a:ea typeface="ＭＳ Ｐゴシック" pitchFamily="34" charset="-128"/>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smtClean="0">
                <a:ea typeface="ＭＳ Ｐゴシック" pitchFamily="34" charset="-128"/>
              </a:rPr>
              <a:t>Refer to Handout 4 § 55002</a:t>
            </a:r>
          </a:p>
          <a:p>
            <a:pPr eaLnBrk="1" hangingPunct="1"/>
            <a:endParaRPr lang="en-US" smtClean="0">
              <a:ea typeface="ＭＳ Ｐゴシック" pitchFamily="34" charset="-128"/>
            </a:endParaRPr>
          </a:p>
          <a:p>
            <a:pPr eaLnBrk="1" hangingPunct="1"/>
            <a:r>
              <a:rPr lang="en-US" smtClean="0">
                <a:ea typeface="ＭＳ Ｐゴシック" pitchFamily="34" charset="-128"/>
              </a:rPr>
              <a:t>Continues on next slide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2BA10219-8120-4417-8792-5B7C9021BB58}" type="slidenum">
              <a:rPr lang="en-US" smtClean="0">
                <a:ea typeface="ＭＳ Ｐゴシック" pitchFamily="34" charset="-128"/>
              </a:rPr>
              <a:pPr/>
              <a:t>26</a:t>
            </a:fld>
            <a:endParaRPr lang="en-US" smtClean="0">
              <a:ea typeface="ＭＳ Ｐゴシック" pitchFamily="34" charset="-128"/>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US" dirty="0" smtClean="0">
                <a:ea typeface="ＭＳ Ｐゴシック" pitchFamily="34" charset="-128"/>
              </a:rPr>
              <a:t>Refer to Handout 4</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Also, </a:t>
            </a:r>
            <a:r>
              <a:rPr lang="en-US" b="1" dirty="0" smtClean="0">
                <a:ea typeface="ＭＳ Ｐゴシック" pitchFamily="34" charset="-128"/>
              </a:rPr>
              <a:t>course repeatability</a:t>
            </a:r>
            <a:r>
              <a:rPr lang="en-US" dirty="0" smtClean="0">
                <a:ea typeface="ＭＳ Ｐゴシック" pitchFamily="34" charset="-128"/>
              </a:rPr>
              <a:t> should be considered for every new course. </a:t>
            </a:r>
          </a:p>
          <a:p>
            <a:pPr eaLnBrk="1" hangingPunct="1"/>
            <a:r>
              <a:rPr lang="en-US" dirty="0" smtClean="0">
                <a:ea typeface="ＭＳ Ｐゴシック" pitchFamily="34" charset="-128"/>
              </a:rPr>
              <a:t>However, course repetition is not included in this training.</a:t>
            </a:r>
          </a:p>
          <a:p>
            <a:pPr eaLnBrk="1" hangingPunct="1"/>
            <a:endParaRPr lang="en-US" dirty="0" smtClean="0">
              <a:ea typeface="ＭＳ Ｐゴシック" pitchFamily="34" charset="-128"/>
            </a:endParaRPr>
          </a:p>
          <a:p>
            <a:pPr eaLnBrk="1" hangingPunct="1"/>
            <a:r>
              <a:rPr lang="en-US" smtClean="0">
                <a:ea typeface="ＭＳ Ｐゴシック" pitchFamily="34" charset="-128"/>
              </a:rPr>
              <a:t>Title 5 contains several sections on course repetition in Chapter 6, Article 4, § 55040-55044.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r>
              <a:rPr lang="en-US" smtClean="0">
                <a:ea typeface="ＭＳ Ｐゴシック" pitchFamily="34" charset="-128"/>
              </a:rPr>
              <a:t>Compliance with § 55002 is one element of the review of courses. As problematic stand-alone courses in the past (Handout 3) demonstrated patterns of problems, these are noted here. </a:t>
            </a:r>
          </a:p>
          <a:p>
            <a:endParaRPr lang="en-US" smtClean="0">
              <a:ea typeface="ＭＳ Ｐゴシック" pitchFamily="34" charset="-128"/>
            </a:endParaRPr>
          </a:p>
          <a:p>
            <a:r>
              <a:rPr lang="en-US" smtClean="0">
                <a:ea typeface="ＭＳ Ｐゴシック" pitchFamily="34" charset="-128"/>
              </a:rPr>
              <a:t>Courses must be mission-appropriate and designed for the community college population. Registration can’t be restricted to a specific population. </a:t>
            </a:r>
          </a:p>
          <a:p>
            <a:endParaRPr lang="en-US" smtClean="0">
              <a:ea typeface="ＭＳ Ｐゴシック" pitchFamily="34" charset="-128"/>
            </a:endParaRPr>
          </a:p>
          <a:p>
            <a:r>
              <a:rPr lang="en-US" smtClean="0">
                <a:ea typeface="ＭＳ Ｐゴシック" pitchFamily="34" charset="-128"/>
              </a:rPr>
              <a:t>The curriculum committee should assist the faculty developer in determining whether the course is appropriately offered as a credit course or would better serve as a noncredit course or community services offering.</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29B43938-953E-4183-9FE1-372DA3AD1E55}" type="slidenum">
              <a:rPr lang="en-US" smtClean="0">
                <a:ea typeface="ＭＳ Ｐゴシック" pitchFamily="34" charset="-128"/>
              </a:rPr>
              <a:pPr/>
              <a:t>28</a:t>
            </a:fld>
            <a:endParaRPr lang="en-US" smtClean="0">
              <a:ea typeface="ＭＳ Ｐゴシック" pitchFamily="34"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dirty="0"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170D7050-8A1C-4672-887F-544F42181C03}" type="slidenum">
              <a:rPr lang="en-US" smtClean="0">
                <a:ea typeface="ＭＳ Ｐゴシック" pitchFamily="34" charset="-128"/>
              </a:rPr>
              <a:pPr/>
              <a:t>3</a:t>
            </a:fld>
            <a:endParaRPr lang="en-US" smtClean="0">
              <a:ea typeface="ＭＳ Ｐゴシック" pitchFamily="34" charset="-128"/>
            </a:endParaRPr>
          </a:p>
        </p:txBody>
      </p:sp>
      <p:sp>
        <p:nvSpPr>
          <p:cNvPr id="33795"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5707441C-10BF-43C1-A8FC-AB029F3E6917}" type="slidenum">
              <a:rPr lang="en-US" sz="1300">
                <a:latin typeface="Calibri" pitchFamily="34" charset="0"/>
              </a:rPr>
              <a:pPr algn="r"/>
              <a:t>3</a:t>
            </a:fld>
            <a:endParaRPr lang="en-US" sz="1300">
              <a:latin typeface="Calibri" pitchFamily="34" charset="0"/>
            </a:endParaRPr>
          </a:p>
        </p:txBody>
      </p:sp>
      <p:sp>
        <p:nvSpPr>
          <p:cNvPr id="33796" name="Rectangle 2"/>
          <p:cNvSpPr>
            <a:spLocks noGrp="1" noRot="1" noChangeAspect="1" noChangeArrowheads="1" noTextEdit="1"/>
          </p:cNvSpPr>
          <p:nvPr>
            <p:ph type="sldImg"/>
          </p:nvPr>
        </p:nvSpPr>
        <p:spPr>
          <a:solidFill>
            <a:srgbClr val="FFFFFF"/>
          </a:solidFill>
          <a:ln/>
        </p:spPr>
      </p:sp>
      <p:sp>
        <p:nvSpPr>
          <p:cNvPr id="33797" name="Rectangle 3"/>
          <p:cNvSpPr>
            <a:spLocks noGrp="1" noChangeArrowheads="1"/>
          </p:cNvSpPr>
          <p:nvPr>
            <p:ph type="body" idx="1"/>
          </p:nvPr>
        </p:nvSpPr>
        <p:spPr>
          <a:solidFill>
            <a:srgbClr val="FFFFFF"/>
          </a:solidFill>
          <a:ln>
            <a:solidFill>
              <a:srgbClr val="000000"/>
            </a:solidFill>
          </a:ln>
        </p:spPr>
        <p:txBody>
          <a:bodyPr/>
          <a:lstStyle/>
          <a:p>
            <a:pPr eaLnBrk="1" hangingPunct="1">
              <a:spcBef>
                <a:spcPct val="0"/>
              </a:spcBef>
            </a:pPr>
            <a:r>
              <a:rPr lang="en-US" dirty="0" smtClean="0">
                <a:ea typeface="ＭＳ Ｐゴシック" pitchFamily="34" charset="-128"/>
              </a:rPr>
              <a:t>Definitions:</a:t>
            </a:r>
          </a:p>
          <a:p>
            <a:pPr eaLnBrk="1" hangingPunct="1">
              <a:spcBef>
                <a:spcPct val="0"/>
              </a:spcBef>
            </a:pPr>
            <a:endParaRPr lang="en-US" b="1" dirty="0" smtClean="0">
              <a:ea typeface="ＭＳ Ｐゴシック" pitchFamily="34" charset="-128"/>
            </a:endParaRPr>
          </a:p>
          <a:p>
            <a:pPr eaLnBrk="1" hangingPunct="1">
              <a:spcBef>
                <a:spcPct val="0"/>
              </a:spcBef>
            </a:pPr>
            <a:r>
              <a:rPr lang="en-US" b="1" dirty="0" smtClean="0">
                <a:ea typeface="ＭＳ Ｐゴシック" pitchFamily="34" charset="-128"/>
              </a:rPr>
              <a:t>Program-applicable:</a:t>
            </a:r>
            <a:r>
              <a:rPr lang="en-US" dirty="0" smtClean="0">
                <a:ea typeface="ＭＳ Ｐゴシック" pitchFamily="34" charset="-128"/>
              </a:rPr>
              <a:t> The credit course is part of a certificate or degree that is approved by the Chancellor's Office. This includes credit courses that are required or restricted electives for an approved certificate or associate degree, including general education requirements. </a:t>
            </a:r>
          </a:p>
          <a:p>
            <a:pPr eaLnBrk="1" hangingPunct="1">
              <a:spcBef>
                <a:spcPct val="0"/>
              </a:spcBef>
            </a:pPr>
            <a:endParaRPr lang="en-US" dirty="0" smtClean="0">
              <a:ea typeface="ＭＳ Ｐゴシック" pitchFamily="34" charset="-128"/>
            </a:endParaRPr>
          </a:p>
          <a:p>
            <a:pPr eaLnBrk="1" hangingPunct="1">
              <a:spcBef>
                <a:spcPct val="0"/>
              </a:spcBef>
            </a:pPr>
            <a:r>
              <a:rPr lang="en-US" b="1" dirty="0" smtClean="0">
                <a:ea typeface="ＭＳ Ｐゴシック" pitchFamily="34" charset="-128"/>
              </a:rPr>
              <a:t>Restricted electives</a:t>
            </a:r>
            <a:r>
              <a:rPr lang="en-US" dirty="0" smtClean="0">
                <a:ea typeface="ＭＳ Ｐゴシック" pitchFamily="34" charset="-128"/>
              </a:rPr>
              <a:t> are specifically listed as optional courses from which students may choose to complete a specific number of units required for an approved certificate or degree.</a:t>
            </a:r>
          </a:p>
          <a:p>
            <a:pPr eaLnBrk="1" hangingPunct="1">
              <a:spcBef>
                <a:spcPct val="0"/>
              </a:spcBef>
            </a:pPr>
            <a:endParaRPr lang="en-US" b="1" dirty="0" smtClean="0">
              <a:ea typeface="ＭＳ Ｐゴシック" pitchFamily="34" charset="-128"/>
            </a:endParaRPr>
          </a:p>
          <a:p>
            <a:pPr eaLnBrk="1" hangingPunct="1">
              <a:spcBef>
                <a:spcPct val="0"/>
              </a:spcBef>
            </a:pPr>
            <a:r>
              <a:rPr lang="en-US" b="1" dirty="0" smtClean="0">
                <a:ea typeface="ＭＳ Ｐゴシック" pitchFamily="34" charset="-128"/>
              </a:rPr>
              <a:t>Stand-alone (Not program-applicable):</a:t>
            </a:r>
            <a:r>
              <a:rPr lang="en-US" dirty="0" smtClean="0">
                <a:ea typeface="ＭＳ Ｐゴシック" pitchFamily="34" charset="-128"/>
              </a:rPr>
              <a:t> The credit course is not required or a restricted elective for any credit program approved by the Chancellor’s Office. This type of course is commonly referred to as “stand-alone.”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spcBef>
                <a:spcPct val="0"/>
              </a:spcBef>
            </a:pPr>
            <a:r>
              <a:rPr lang="en-US" b="1" smtClean="0">
                <a:ea typeface="ＭＳ Ｐゴシック" pitchFamily="34" charset="-128"/>
              </a:rPr>
              <a:t>Restricted electives</a:t>
            </a:r>
            <a:r>
              <a:rPr lang="en-US" smtClean="0">
                <a:ea typeface="ＭＳ Ｐゴシック" pitchFamily="34" charset="-128"/>
              </a:rPr>
              <a:t> are specifically listed as optional courses from which students may choose to complete a specific number of units required for an approved certificate or degree.</a:t>
            </a:r>
          </a:p>
          <a:p>
            <a:endParaRPr lang="en-US" smtClean="0">
              <a:ea typeface="ＭＳ Ｐゴシック" pitchFamily="34" charset="-128"/>
            </a:endParaRPr>
          </a:p>
          <a:p>
            <a:r>
              <a:rPr lang="en-US" b="1" smtClean="0">
                <a:ea typeface="ＭＳ Ｐゴシック" pitchFamily="34" charset="-128"/>
              </a:rPr>
              <a:t>Good example of program-applicable courses:</a:t>
            </a:r>
          </a:p>
          <a:p>
            <a:r>
              <a:rPr lang="en-US" smtClean="0">
                <a:ea typeface="ＭＳ Ｐゴシック" pitchFamily="34" charset="-128"/>
              </a:rPr>
              <a:t>[following list of requirements]</a:t>
            </a:r>
          </a:p>
          <a:p>
            <a:r>
              <a:rPr lang="en-US" smtClean="0">
                <a:ea typeface="ＭＳ Ｐゴシック" pitchFamily="34" charset="-128"/>
              </a:rPr>
              <a:t>Additional 6 units from:</a:t>
            </a:r>
          </a:p>
          <a:p>
            <a:r>
              <a:rPr lang="en-US" smtClean="0">
                <a:ea typeface="ＭＳ Ｐゴシック" pitchFamily="34" charset="-128"/>
              </a:rPr>
              <a:t>	VCOM 100: 3D Modeling and Animation	(3)</a:t>
            </a:r>
          </a:p>
          <a:p>
            <a:r>
              <a:rPr lang="en-US" smtClean="0">
                <a:ea typeface="ＭＳ Ｐゴシック" pitchFamily="34" charset="-128"/>
              </a:rPr>
              <a:t>	VCOM 110: Introduction to Flash 	(3)</a:t>
            </a:r>
          </a:p>
          <a:p>
            <a:r>
              <a:rPr lang="en-US" smtClean="0">
                <a:ea typeface="ＭＳ Ｐゴシック" pitchFamily="34" charset="-128"/>
              </a:rPr>
              <a:t>	VCOM 120: Introduction to Digital Video	(3)</a:t>
            </a:r>
          </a:p>
          <a:p>
            <a:r>
              <a:rPr lang="en-US" smtClean="0">
                <a:ea typeface="ＭＳ Ｐゴシック" pitchFamily="34" charset="-128"/>
              </a:rPr>
              <a:t>	VCOM 130: Motion Graphics	(3)</a:t>
            </a:r>
          </a:p>
          <a:p>
            <a:endParaRPr lang="en-US" smtClean="0">
              <a:ea typeface="ＭＳ Ｐゴシック" pitchFamily="34" charset="-128"/>
            </a:endParaRPr>
          </a:p>
          <a:p>
            <a:r>
              <a:rPr lang="en-US" b="1" smtClean="0">
                <a:ea typeface="ＭＳ Ｐゴシック" pitchFamily="34" charset="-128"/>
              </a:rPr>
              <a:t>Not program-applicable courses (i.e. stand-alone):</a:t>
            </a:r>
          </a:p>
          <a:p>
            <a:r>
              <a:rPr lang="en-US" smtClean="0">
                <a:ea typeface="ＭＳ Ｐゴシック" pitchFamily="34" charset="-128"/>
              </a:rPr>
              <a:t>[following list of requirements]</a:t>
            </a:r>
          </a:p>
          <a:p>
            <a:r>
              <a:rPr lang="en-US" smtClean="0">
                <a:ea typeface="ＭＳ Ｐゴシック" pitchFamily="34" charset="-128"/>
              </a:rPr>
              <a:t>Complete an additional 6 units in Visual Communication courses at or above the 100-level.</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3F719052-545C-4A0C-A6B0-20300409E178}" type="slidenum">
              <a:rPr lang="en-US" smtClean="0">
                <a:ea typeface="ＭＳ Ｐゴシック" pitchFamily="34" charset="-128"/>
              </a:rPr>
              <a:pPr/>
              <a:t>5</a:t>
            </a:fld>
            <a:endParaRPr lang="en-US" smtClean="0">
              <a:ea typeface="ＭＳ Ｐゴシック" pitchFamily="34" charset="-128"/>
            </a:endParaRPr>
          </a:p>
        </p:txBody>
      </p:sp>
      <p:sp>
        <p:nvSpPr>
          <p:cNvPr id="35843"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ln/>
        </p:spPr>
        <p:txBody>
          <a:bodyPr>
            <a:normAutofit fontScale="92500" lnSpcReduction="10000"/>
          </a:bodyPr>
          <a:lstStyle/>
          <a:p>
            <a:pPr eaLnBrk="1" hangingPunct="1">
              <a:lnSpc>
                <a:spcPct val="90000"/>
              </a:lnSpc>
              <a:defRPr/>
            </a:pPr>
            <a:r>
              <a:rPr lang="en-US" sz="1100" dirty="0" smtClean="0">
                <a:ea typeface="ＭＳ Ｐゴシック" pitchFamily="34" charset="-128"/>
              </a:rPr>
              <a:t>It’s important to note that </a:t>
            </a:r>
            <a:r>
              <a:rPr lang="en-US" sz="1100" u="sng" dirty="0" smtClean="0">
                <a:ea typeface="ＭＳ Ｐゴシック" pitchFamily="34" charset="-128"/>
              </a:rPr>
              <a:t>MOST</a:t>
            </a:r>
            <a:r>
              <a:rPr lang="en-US" sz="1100" dirty="0" smtClean="0">
                <a:ea typeface="ＭＳ Ｐゴシック" pitchFamily="34" charset="-128"/>
              </a:rPr>
              <a:t> courses should </a:t>
            </a:r>
            <a:r>
              <a:rPr lang="en-US" sz="1100" u="sng" dirty="0" smtClean="0">
                <a:ea typeface="ＭＳ Ｐゴシック" pitchFamily="34" charset="-128"/>
              </a:rPr>
              <a:t>not</a:t>
            </a:r>
            <a:r>
              <a:rPr lang="en-US" sz="1100" dirty="0" smtClean="0">
                <a:ea typeface="ＭＳ Ｐゴシック" pitchFamily="34" charset="-128"/>
              </a:rPr>
              <a:t> be stand-alone (i.e. courses in these categories are not considered to be stand-alone credit courses)</a:t>
            </a:r>
          </a:p>
          <a:p>
            <a:pPr eaLnBrk="1" hangingPunct="1">
              <a:lnSpc>
                <a:spcPct val="90000"/>
              </a:lnSpc>
              <a:defRPr/>
            </a:pPr>
            <a:endParaRPr lang="en-US" sz="1100" dirty="0" smtClean="0">
              <a:ea typeface="ＭＳ Ｐゴシック" pitchFamily="34" charset="-128"/>
            </a:endParaRPr>
          </a:p>
          <a:p>
            <a:pPr eaLnBrk="1" hangingPunct="1">
              <a:lnSpc>
                <a:spcPct val="90000"/>
              </a:lnSpc>
              <a:defRPr/>
            </a:pPr>
            <a:r>
              <a:rPr lang="en-US" sz="1100" b="1" dirty="0" smtClean="0">
                <a:ea typeface="ＭＳ Ｐゴシック" pitchFamily="34" charset="-128"/>
              </a:rPr>
              <a:t>All noncredit courses</a:t>
            </a:r>
            <a:r>
              <a:rPr lang="en-US" sz="1100" dirty="0" smtClean="0">
                <a:ea typeface="ＭＳ Ｐゴシック" pitchFamily="34" charset="-128"/>
              </a:rPr>
              <a:t> must be approved by the curriculum committee, the local governing board, AND THEN submitted to the Chancellor's Office for approval. The only exception is a new noncredit course that is part of a noncredit program that was previously approved by the Chancellor's Office. These new courses are not required to be submitted for state approval.</a:t>
            </a:r>
          </a:p>
          <a:p>
            <a:pPr eaLnBrk="1" hangingPunct="1">
              <a:lnSpc>
                <a:spcPct val="90000"/>
              </a:lnSpc>
              <a:defRPr/>
            </a:pPr>
            <a:endParaRPr lang="en-US" sz="1100" dirty="0" smtClean="0">
              <a:ea typeface="ＭＳ Ｐゴシック" pitchFamily="34" charset="-128"/>
            </a:endParaRPr>
          </a:p>
          <a:p>
            <a:pPr eaLnBrk="1" hangingPunct="1">
              <a:lnSpc>
                <a:spcPct val="90000"/>
              </a:lnSpc>
              <a:defRPr/>
            </a:pPr>
            <a:r>
              <a:rPr lang="en-US" sz="1100" dirty="0" smtClean="0">
                <a:ea typeface="ＭＳ Ｐゴシック" pitchFamily="34" charset="-128"/>
              </a:rPr>
              <a:t>This slide lists types of courses that you must continue to submit to the Chancellor's Office for approval. Program-applicable courses are approved along with new program applications. After the program has been approved, then any new courses that are developed as requirements or restricted electives of the approved program do not need to be submitted to the Chancellor's Office for approval.</a:t>
            </a:r>
          </a:p>
          <a:p>
            <a:pPr eaLnBrk="1" hangingPunct="1">
              <a:lnSpc>
                <a:spcPct val="90000"/>
              </a:lnSpc>
              <a:defRPr/>
            </a:pPr>
            <a:endParaRPr lang="en-US" sz="1100" dirty="0" smtClean="0">
              <a:ea typeface="ＭＳ Ｐゴシック" pitchFamily="34" charset="-128"/>
            </a:endParaRPr>
          </a:p>
          <a:p>
            <a:pPr eaLnBrk="1" hangingPunct="1">
              <a:lnSpc>
                <a:spcPct val="90000"/>
              </a:lnSpc>
              <a:defRPr/>
            </a:pPr>
            <a:r>
              <a:rPr lang="en-US" sz="1100" dirty="0" smtClean="0">
                <a:ea typeface="ＭＳ Ｐゴシック" pitchFamily="34" charset="-128"/>
              </a:rPr>
              <a:t>Program that are </a:t>
            </a:r>
            <a:r>
              <a:rPr lang="en-US" sz="1100" b="1" dirty="0" smtClean="0">
                <a:ea typeface="ＭＳ Ｐゴシック" pitchFamily="34" charset="-128"/>
              </a:rPr>
              <a:t>approved by the Chancellor's Office</a:t>
            </a:r>
            <a:r>
              <a:rPr lang="en-US" sz="1100" dirty="0" smtClean="0">
                <a:ea typeface="ＭＳ Ｐゴシック" pitchFamily="34" charset="-128"/>
              </a:rPr>
              <a:t>:</a:t>
            </a:r>
          </a:p>
          <a:p>
            <a:pPr marL="627063" lvl="1" indent="-144463" eaLnBrk="1" hangingPunct="1">
              <a:lnSpc>
                <a:spcPct val="90000"/>
              </a:lnSpc>
              <a:buFont typeface="Arial" pitchFamily="34" charset="0"/>
              <a:buChar char="•"/>
              <a:defRPr/>
            </a:pPr>
            <a:r>
              <a:rPr lang="en-US" sz="1100" dirty="0" smtClean="0">
                <a:ea typeface="ＭＳ Ｐゴシック" pitchFamily="34" charset="-128"/>
              </a:rPr>
              <a:t> Degrees </a:t>
            </a:r>
          </a:p>
          <a:p>
            <a:pPr marL="627063" lvl="1" indent="-144463" eaLnBrk="1" hangingPunct="1">
              <a:lnSpc>
                <a:spcPct val="90000"/>
              </a:lnSpc>
              <a:buFont typeface="Arial" pitchFamily="34" charset="0"/>
              <a:buChar char="•"/>
              <a:defRPr/>
            </a:pPr>
            <a:r>
              <a:rPr lang="en-US" sz="1100" dirty="0" smtClean="0">
                <a:ea typeface="ＭＳ Ｐゴシック" pitchFamily="34" charset="-128"/>
              </a:rPr>
              <a:t>Major or area of emphasis</a:t>
            </a:r>
          </a:p>
          <a:p>
            <a:pPr marL="627063" lvl="1" indent="-144463" eaLnBrk="1" hangingPunct="1">
              <a:lnSpc>
                <a:spcPct val="90000"/>
              </a:lnSpc>
              <a:buFont typeface="Arial" pitchFamily="34" charset="0"/>
              <a:buChar char="•"/>
              <a:defRPr/>
            </a:pPr>
            <a:r>
              <a:rPr lang="en-US" sz="1100" dirty="0" smtClean="0">
                <a:ea typeface="ＭＳ Ｐゴシック" pitchFamily="34" charset="-128"/>
              </a:rPr>
              <a:t>Courses approved to fulfill general education requirements (local GE)</a:t>
            </a:r>
          </a:p>
          <a:p>
            <a:pPr marL="627063" lvl="1" indent="-144463" eaLnBrk="1" hangingPunct="1">
              <a:lnSpc>
                <a:spcPct val="90000"/>
              </a:lnSpc>
              <a:buFont typeface="Arial" pitchFamily="34" charset="0"/>
              <a:buChar char="•"/>
              <a:defRPr/>
            </a:pPr>
            <a:r>
              <a:rPr lang="en-US" sz="1100" dirty="0" smtClean="0">
                <a:ea typeface="ＭＳ Ｐゴシック" pitchFamily="34" charset="-128"/>
              </a:rPr>
              <a:t>Certificates of Achievement with 18 or more semester units (27 or more quarter units)</a:t>
            </a:r>
          </a:p>
          <a:p>
            <a:pPr marL="627063" lvl="1" indent="-144463" eaLnBrk="1" hangingPunct="1">
              <a:lnSpc>
                <a:spcPct val="90000"/>
              </a:lnSpc>
              <a:buFont typeface="Arial" pitchFamily="34" charset="0"/>
              <a:buChar char="•"/>
              <a:defRPr/>
            </a:pPr>
            <a:r>
              <a:rPr lang="en-US" sz="1100" dirty="0" smtClean="0">
                <a:ea typeface="ＭＳ Ｐゴシック" pitchFamily="34" charset="-128"/>
              </a:rPr>
              <a:t>Certificate of Achievement with 12-18 semester units (18-27 quarter units) that is approved by the Chancellor's Office.</a:t>
            </a:r>
          </a:p>
          <a:p>
            <a:pPr eaLnBrk="1" hangingPunct="1">
              <a:lnSpc>
                <a:spcPct val="90000"/>
              </a:lnSpc>
              <a:buFontTx/>
              <a:buChar char="•"/>
              <a:defRPr/>
            </a:pPr>
            <a:endParaRPr lang="en-US" sz="1100" dirty="0" smtClean="0">
              <a:ea typeface="ＭＳ Ｐゴシック" pitchFamily="34" charset="-128"/>
            </a:endParaRPr>
          </a:p>
          <a:p>
            <a:pPr eaLnBrk="1" hangingPunct="1">
              <a:lnSpc>
                <a:spcPct val="90000"/>
              </a:lnSpc>
              <a:defRPr/>
            </a:pPr>
            <a:r>
              <a:rPr lang="en-US" sz="1100" dirty="0" smtClean="0">
                <a:ea typeface="ＭＳ Ｐゴシック" pitchFamily="34" charset="-128"/>
              </a:rPr>
              <a:t>The last bullet was a new option in 2007 for certificates that colleges would like to list on student transcripts. These certificates must be submitted to the Chancellor's Office for approval as a “new credit program” and must provide the same documentation required for the approval of certificates over 18 semester units (18-27 quarter units).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71BA572-586A-4BE5-8D96-DA7E28F9FC51}" type="slidenum">
              <a:rPr lang="en-US" smtClean="0">
                <a:ea typeface="ＭＳ Ｐゴシック" pitchFamily="34" charset="-128"/>
              </a:rPr>
              <a:pPr/>
              <a:t>6</a:t>
            </a:fld>
            <a:endParaRPr lang="en-US" smtClean="0">
              <a:ea typeface="ＭＳ Ｐゴシック" pitchFamily="34" charset="-128"/>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dirty="0" smtClean="0">
                <a:ea typeface="ＭＳ Ｐゴシック" pitchFamily="34" charset="-128"/>
              </a:rPr>
              <a:t>Prior to Fall 2007, colleges were required to submit applications to the Chancellor's Office for approval of credit courses that were not part of programs. Refer to the </a:t>
            </a:r>
            <a:r>
              <a:rPr lang="en-US" b="1" dirty="0" smtClean="0">
                <a:ea typeface="ＭＳ Ｐゴシック" pitchFamily="34" charset="-128"/>
              </a:rPr>
              <a:t>Program and Course Approval Handbook, 3</a:t>
            </a:r>
            <a:r>
              <a:rPr lang="en-US" b="1" baseline="30000" dirty="0" smtClean="0">
                <a:ea typeface="ＭＳ Ｐゴシック" pitchFamily="34" charset="-128"/>
              </a:rPr>
              <a:t>rd</a:t>
            </a:r>
            <a:r>
              <a:rPr lang="en-US" b="1" dirty="0" smtClean="0">
                <a:ea typeface="ＭＳ Ｐゴシック" pitchFamily="34" charset="-128"/>
              </a:rPr>
              <a:t> Edition </a:t>
            </a:r>
            <a:r>
              <a:rPr lang="en-US" dirty="0" smtClean="0">
                <a:ea typeface="ＭＳ Ｐゴシック" pitchFamily="34" charset="-128"/>
              </a:rPr>
              <a:t>(March 2009) for further information about the approval of stand-alone credit courses.</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All types of stand-alone credit courses may now be approved locally and </a:t>
            </a:r>
            <a:r>
              <a:rPr lang="en-US" b="1" dirty="0" smtClean="0">
                <a:ea typeface="ＭＳ Ｐゴシック" pitchFamily="34" charset="-128"/>
              </a:rPr>
              <a:t>do not require</a:t>
            </a:r>
            <a:r>
              <a:rPr lang="en-US" dirty="0" smtClean="0">
                <a:ea typeface="ＭＳ Ｐゴシック" pitchFamily="34" charset="-128"/>
              </a:rPr>
              <a:t> Chancellor's Office approval. </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Under the previous system, the college and district approved the course, then submitted the course to the Chancellor's Office for approval, after which the course could be offered.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A301A19D-581A-46F4-8244-451E39834E06}" type="slidenum">
              <a:rPr lang="en-US" smtClean="0">
                <a:ea typeface="ＭＳ Ｐゴシック" pitchFamily="34" charset="-128"/>
              </a:rPr>
              <a:pPr/>
              <a:t>7</a:t>
            </a:fld>
            <a:endParaRPr lang="en-US" smtClean="0">
              <a:ea typeface="ＭＳ Ｐゴシック" pitchFamily="34" charset="-128"/>
            </a:endParaRPr>
          </a:p>
        </p:txBody>
      </p:sp>
      <p:sp>
        <p:nvSpPr>
          <p:cNvPr id="37891" name="Rectangle 1026"/>
          <p:cNvSpPr>
            <a:spLocks noGrp="1" noRot="1" noChangeAspect="1" noChangeArrowheads="1" noTextEdit="1"/>
          </p:cNvSpPr>
          <p:nvPr>
            <p:ph type="sldImg"/>
          </p:nvPr>
        </p:nvSpPr>
        <p:spPr>
          <a:ln/>
        </p:spPr>
      </p:sp>
      <p:sp>
        <p:nvSpPr>
          <p:cNvPr id="37892" name="Rectangle 1027"/>
          <p:cNvSpPr>
            <a:spLocks noGrp="1" noChangeArrowheads="1"/>
          </p:cNvSpPr>
          <p:nvPr>
            <p:ph type="body" idx="1"/>
          </p:nvPr>
        </p:nvSpPr>
        <p:spPr>
          <a:noFill/>
          <a:ln/>
        </p:spPr>
        <p:txBody>
          <a:bodyPr/>
          <a:lstStyle/>
          <a:p>
            <a:pPr eaLnBrk="1" hangingPunct="1"/>
            <a:r>
              <a:rPr lang="en-US" dirty="0" smtClean="0">
                <a:ea typeface="ＭＳ Ｐゴシック" pitchFamily="34" charset="-128"/>
              </a:rPr>
              <a:t>[Note: AB = Assembly Bill]</a:t>
            </a:r>
          </a:p>
          <a:p>
            <a:pPr eaLnBrk="1" hangingPunct="1"/>
            <a:r>
              <a:rPr lang="en-US" dirty="0" smtClean="0">
                <a:ea typeface="ＭＳ Ｐゴシック" pitchFamily="34" charset="-128"/>
              </a:rPr>
              <a:t>Briefly describe new process, which is repeated later in the presentation.</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The new regulation creates a different sequence of events:</a:t>
            </a:r>
          </a:p>
          <a:p>
            <a:pPr marL="225425" indent="-225425" eaLnBrk="1" hangingPunct="1">
              <a:buFont typeface="Arial" pitchFamily="34" charset="0"/>
              <a:buChar char="•"/>
            </a:pPr>
            <a:r>
              <a:rPr lang="en-US" dirty="0" smtClean="0">
                <a:ea typeface="ＭＳ Ｐゴシック" pitchFamily="34" charset="-128"/>
              </a:rPr>
              <a:t>Colleges complete training on course approval requirements.</a:t>
            </a:r>
          </a:p>
          <a:p>
            <a:pPr marL="225425" indent="-225425" eaLnBrk="1" hangingPunct="1">
              <a:buFont typeface="Arial" pitchFamily="34" charset="0"/>
              <a:buChar char="•"/>
            </a:pPr>
            <a:r>
              <a:rPr lang="en-US" dirty="0" smtClean="0">
                <a:ea typeface="ＭＳ Ｐゴシック" pitchFamily="34" charset="-128"/>
              </a:rPr>
              <a:t>District certifies that training has occurred.</a:t>
            </a:r>
          </a:p>
          <a:p>
            <a:pPr marL="225425" indent="-225425" eaLnBrk="1" hangingPunct="1">
              <a:buFont typeface="Arial" pitchFamily="34" charset="0"/>
              <a:buChar char="•"/>
            </a:pPr>
            <a:r>
              <a:rPr lang="en-US" dirty="0" smtClean="0">
                <a:ea typeface="ＭＳ Ｐゴシック" pitchFamily="34" charset="-128"/>
              </a:rPr>
              <a:t>The college curriculum committee will approve the new credit course,</a:t>
            </a:r>
          </a:p>
          <a:p>
            <a:pPr marL="225425" indent="-225425" eaLnBrk="1" hangingPunct="1">
              <a:buFont typeface="Arial" pitchFamily="34" charset="0"/>
              <a:buChar char="•"/>
            </a:pPr>
            <a:r>
              <a:rPr lang="en-US" dirty="0" smtClean="0">
                <a:ea typeface="ＭＳ Ｐゴシック" pitchFamily="34" charset="-128"/>
              </a:rPr>
              <a:t>Then the local governing board will approve the course, </a:t>
            </a:r>
          </a:p>
          <a:p>
            <a:pPr marL="225425" indent="-225425" eaLnBrk="1" hangingPunct="1">
              <a:buFont typeface="Arial" pitchFamily="34" charset="0"/>
              <a:buChar char="•"/>
            </a:pPr>
            <a:r>
              <a:rPr lang="en-US" dirty="0" smtClean="0">
                <a:ea typeface="ＭＳ Ｐゴシック" pitchFamily="34" charset="-128"/>
              </a:rPr>
              <a:t>And then the course can be offered in the next term.</a:t>
            </a:r>
          </a:p>
          <a:p>
            <a:pPr eaLnBrk="1" hangingPunct="1">
              <a:buFontTx/>
              <a:buChar char="•"/>
            </a:pPr>
            <a:endParaRPr lang="en-US" dirty="0" smtClean="0">
              <a:ea typeface="ＭＳ Ｐゴシック" pitchFamily="34" charset="-128"/>
            </a:endParaRPr>
          </a:p>
          <a:p>
            <a:pPr eaLnBrk="1" hangingPunct="1"/>
            <a:r>
              <a:rPr lang="en-US" dirty="0" smtClean="0">
                <a:ea typeface="ＭＳ Ｐゴシック" pitchFamily="34" charset="-128"/>
              </a:rPr>
              <a:t>By the end of the first term in which the course is offered, the college must report to the Chancellor's Office that the course has been approved, and a </a:t>
            </a:r>
            <a:r>
              <a:rPr lang="en-US" b="1" dirty="0" smtClean="0">
                <a:ea typeface="ＭＳ Ｐゴシック" pitchFamily="34" charset="-128"/>
              </a:rPr>
              <a:t>course control number</a:t>
            </a:r>
            <a:r>
              <a:rPr lang="en-US" dirty="0" smtClean="0">
                <a:ea typeface="ＭＳ Ｐゴシック" pitchFamily="34" charset="-128"/>
              </a:rPr>
              <a:t> will be assigned to the course. That number will be required in order to report enrollments at the end of the term.</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7CE592E1-5FBD-4AE5-9504-97FDE8EC9D0C}" type="slidenum">
              <a:rPr lang="en-US" smtClean="0">
                <a:ea typeface="ＭＳ Ｐゴシック" pitchFamily="34" charset="-128"/>
              </a:rPr>
              <a:pPr/>
              <a:t>8</a:t>
            </a:fld>
            <a:endParaRPr lang="en-US" smtClean="0">
              <a:ea typeface="ＭＳ Ｐゴシック" pitchFamily="34" charset="-128"/>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dirty="0" smtClean="0">
                <a:ea typeface="ＭＳ Ｐゴシック" pitchFamily="34" charset="-128"/>
              </a:rPr>
              <a:t>Refer to Handout 1 – on slides, quotations from code appear in gold boxes.</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Part (a) confirms that degree-applicable credit courses are approved locally.</a:t>
            </a:r>
          </a:p>
          <a:p>
            <a:pPr eaLnBrk="1" hangingPunct="1"/>
            <a:r>
              <a:rPr lang="en-US" dirty="0" smtClean="0">
                <a:ea typeface="ＭＳ Ｐゴシック" pitchFamily="34" charset="-128"/>
              </a:rPr>
              <a:t>Part (b) states that for a 5-year period, from Fall 2007 through Fall 2012, local approval of credit courses that are not part of an approved educational program. The Chancellor (represented by the Chancellor's Office) will allow districts to locally approve credit courses after the meets certain requirements.</a:t>
            </a:r>
          </a:p>
          <a:p>
            <a:pPr eaLnBrk="1" hangingPunct="1"/>
            <a:endParaRPr lang="en-US" dirty="0" smtClean="0">
              <a:ea typeface="ＭＳ Ｐゴシック" pitchFamily="34" charset="-128"/>
            </a:endParaRPr>
          </a:p>
          <a:p>
            <a:pPr eaLnBrk="1" hangingPunct="1"/>
            <a:r>
              <a:rPr lang="en-US" b="1" dirty="0" smtClean="0">
                <a:ea typeface="ＭＳ Ｐゴシック" pitchFamily="34" charset="-128"/>
              </a:rPr>
              <a:t>Requirements are covered on next 6 slides.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C8102D4A-05DF-4734-9E61-F811EEDBCE13}" type="slidenum">
              <a:rPr lang="en-US" smtClean="0">
                <a:ea typeface="ＭＳ Ｐゴシック" pitchFamily="34" charset="-128"/>
              </a:rPr>
              <a:pPr/>
              <a:t>9</a:t>
            </a:fld>
            <a:endParaRPr lang="en-US" smtClean="0">
              <a:ea typeface="ＭＳ Ｐゴシック" pitchFamily="34" charset="-128"/>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marL="241300" indent="-241300" eaLnBrk="1" hangingPunct="1">
              <a:lnSpc>
                <a:spcPct val="80000"/>
              </a:lnSpc>
            </a:pPr>
            <a:r>
              <a:rPr lang="en-US" sz="900" smtClean="0">
                <a:ea typeface="ＭＳ Ｐゴシック" pitchFamily="34" charset="-128"/>
              </a:rPr>
              <a:t>Section (b)(1) of </a:t>
            </a:r>
            <a:r>
              <a:rPr lang="en-US" sz="900" b="1" smtClean="0">
                <a:ea typeface="ＭＳ Ｐゴシック" pitchFamily="34" charset="-128"/>
              </a:rPr>
              <a:t>§55100 </a:t>
            </a:r>
            <a:r>
              <a:rPr lang="en-US" sz="900" smtClean="0">
                <a:ea typeface="ＭＳ Ｐゴシック" pitchFamily="34" charset="-128"/>
              </a:rPr>
              <a:t>refers to </a:t>
            </a:r>
            <a:r>
              <a:rPr lang="en-US" sz="900" b="1" smtClean="0">
                <a:ea typeface="ＭＳ Ｐゴシック" pitchFamily="34" charset="-128"/>
              </a:rPr>
              <a:t>§55002 (Handout 4):</a:t>
            </a:r>
          </a:p>
          <a:p>
            <a:pPr marL="241300" indent="-241300" eaLnBrk="1" hangingPunct="1">
              <a:lnSpc>
                <a:spcPct val="80000"/>
              </a:lnSpc>
            </a:pPr>
            <a:r>
              <a:rPr lang="en-US" sz="900" b="1" smtClean="0">
                <a:ea typeface="ＭＳ Ｐゴシック" pitchFamily="34" charset="-128"/>
              </a:rPr>
              <a:t>§55002</a:t>
            </a:r>
            <a:r>
              <a:rPr lang="en-US" sz="900" smtClean="0">
                <a:ea typeface="ＭＳ Ｐゴシック" pitchFamily="34" charset="-128"/>
              </a:rPr>
              <a:t> sets forth the requirements for colleges to establish curriculum committees in agreement with the district administration and faculty senate. It defines credit courses as </a:t>
            </a:r>
            <a:r>
              <a:rPr lang="en-US" sz="900" b="1" smtClean="0">
                <a:ea typeface="ＭＳ Ｐゴシック" pitchFamily="34" charset="-128"/>
              </a:rPr>
              <a:t>degree-applicable</a:t>
            </a:r>
            <a:r>
              <a:rPr lang="en-US" sz="900" smtClean="0">
                <a:ea typeface="ＭＳ Ｐゴシック" pitchFamily="34" charset="-128"/>
              </a:rPr>
              <a:t> or</a:t>
            </a:r>
            <a:r>
              <a:rPr lang="en-US" sz="900" b="1" smtClean="0">
                <a:ea typeface="ＭＳ Ｐゴシック" pitchFamily="34" charset="-128"/>
              </a:rPr>
              <a:t> nondegree-applicable</a:t>
            </a:r>
            <a:r>
              <a:rPr lang="en-US" sz="900" smtClean="0">
                <a:ea typeface="ＭＳ Ｐゴシック" pitchFamily="34" charset="-128"/>
              </a:rPr>
              <a:t>, and sets forth the standards for approval of each type of course including requirements for intensity, difficulty, conduct, course outline of record, and others.</a:t>
            </a:r>
          </a:p>
          <a:p>
            <a:pPr marL="241300" indent="-241300" eaLnBrk="1" hangingPunct="1">
              <a:lnSpc>
                <a:spcPct val="80000"/>
              </a:lnSpc>
            </a:pPr>
            <a:r>
              <a:rPr lang="en-US" sz="900" b="1" smtClean="0">
                <a:ea typeface="ＭＳ Ｐゴシック" pitchFamily="34" charset="-128"/>
              </a:rPr>
              <a:t>Refer to Handout 4: (partial text here)</a:t>
            </a:r>
          </a:p>
          <a:p>
            <a:pPr marL="241300" indent="-241300" eaLnBrk="1" hangingPunct="1">
              <a:lnSpc>
                <a:spcPct val="80000"/>
              </a:lnSpc>
            </a:pPr>
            <a:r>
              <a:rPr lang="en-US" sz="900" b="1" smtClean="0">
                <a:ea typeface="ＭＳ Ｐゴシック" pitchFamily="34" charset="-128"/>
              </a:rPr>
              <a:t>§ 55002.  Standards and Criteria for Courses. </a:t>
            </a:r>
          </a:p>
          <a:p>
            <a:pPr marL="241300" indent="-241300" eaLnBrk="1" hangingPunct="1">
              <a:lnSpc>
                <a:spcPct val="80000"/>
              </a:lnSpc>
            </a:pPr>
            <a:r>
              <a:rPr lang="en-US" sz="900" smtClean="0">
                <a:ea typeface="ＭＳ Ｐゴシック" pitchFamily="34" charset="-128"/>
              </a:rPr>
              <a:t>(a)  </a:t>
            </a:r>
            <a:r>
              <a:rPr lang="en-US" sz="900" b="1" smtClean="0">
                <a:ea typeface="ＭＳ Ｐゴシック" pitchFamily="34" charset="-128"/>
              </a:rPr>
              <a:t>Degree-Applicable Credit Course.</a:t>
            </a:r>
            <a:r>
              <a:rPr lang="en-US" sz="900" smtClean="0">
                <a:ea typeface="ＭＳ Ｐゴシック" pitchFamily="34" charset="-128"/>
              </a:rPr>
              <a:t> A degree-applicable credit course is a course which has been designated as appropriate to the associate degree in accordance with the requirements of section 55062, and which has been recommended by the college and/or district curriculum committee and approved by the district governing board as a collegiate course meeting the needs of the students.</a:t>
            </a:r>
          </a:p>
          <a:p>
            <a:pPr marL="784225" lvl="1" indent="-301625">
              <a:lnSpc>
                <a:spcPct val="80000"/>
              </a:lnSpc>
              <a:buFontTx/>
              <a:buAutoNum type="arabicParenBoth"/>
            </a:pPr>
            <a:r>
              <a:rPr lang="en-US" sz="900" smtClean="0">
                <a:ea typeface="ＭＳ Ｐゴシック" pitchFamily="34" charset="-128"/>
              </a:rPr>
              <a:t> Curriculum Committee.  The college and/or district curriculum committee recommending the course shall be established by the mutual agreement of the college and/or district administration and the academic senate.  The committee shall be either a committee of the academic senate or a committee that includes faculty and is otherwise comprised in a way that is mutually agreeable to the college and/or district administration and the academic senate.</a:t>
            </a:r>
          </a:p>
          <a:p>
            <a:pPr marL="784225" lvl="1" indent="-301625">
              <a:lnSpc>
                <a:spcPct val="80000"/>
              </a:lnSpc>
              <a:buFontTx/>
              <a:buAutoNum type="arabicParenBoth"/>
            </a:pPr>
            <a:r>
              <a:rPr lang="en-US" sz="900" smtClean="0">
                <a:ea typeface="ＭＳ Ｐゴシック" pitchFamily="34" charset="-128"/>
              </a:rPr>
              <a:t> Standards for Approval …</a:t>
            </a:r>
          </a:p>
          <a:p>
            <a:pPr marL="241300" indent="-241300">
              <a:lnSpc>
                <a:spcPct val="80000"/>
              </a:lnSpc>
              <a:buFontTx/>
              <a:buAutoNum type="alphaLcParenBoth" startAt="2"/>
            </a:pPr>
            <a:r>
              <a:rPr lang="en-US" sz="900" b="1" smtClean="0">
                <a:ea typeface="ＭＳ Ｐゴシック" pitchFamily="34" charset="-128"/>
              </a:rPr>
              <a:t>Nondegree-Applicable Credit Course.</a:t>
            </a:r>
            <a:r>
              <a:rPr lang="en-US" sz="900" smtClean="0">
                <a:ea typeface="ＭＳ Ｐゴシック" pitchFamily="34" charset="-128"/>
              </a:rPr>
              <a:t> A credit course designated by the governing board as not applicable to the associate degree is a course which, at a minimum, is recommended by the college and/or district curriculum committee (the committee described and established under subdivision (a)(1) of this section) and is approved by the district governing board.</a:t>
            </a:r>
          </a:p>
          <a:p>
            <a:pPr marL="784225" lvl="1" indent="-301625">
              <a:lnSpc>
                <a:spcPct val="80000"/>
              </a:lnSpc>
            </a:pPr>
            <a:r>
              <a:rPr lang="en-US" sz="900" smtClean="0">
                <a:ea typeface="ＭＳ Ｐゴシック" pitchFamily="34" charset="-128"/>
              </a:rPr>
              <a:t>(1)  Types of Courses.  Nondegree-applicable credit courses are:  </a:t>
            </a:r>
          </a:p>
          <a:p>
            <a:pPr marL="1208088" lvl="2" indent="-241300">
              <a:lnSpc>
                <a:spcPct val="80000"/>
              </a:lnSpc>
            </a:pPr>
            <a:r>
              <a:rPr lang="en-US" sz="900" smtClean="0">
                <a:ea typeface="ＭＳ Ｐゴシック" pitchFamily="34" charset="-128"/>
              </a:rPr>
              <a:t>(A)  nondegree-applicable basic skills courses as defined in subdivision (j) of section  55000;  </a:t>
            </a:r>
          </a:p>
          <a:p>
            <a:pPr marL="1208088" lvl="2" indent="-241300">
              <a:lnSpc>
                <a:spcPct val="80000"/>
              </a:lnSpc>
            </a:pPr>
            <a:r>
              <a:rPr lang="en-US" sz="900" smtClean="0">
                <a:ea typeface="ＭＳ Ｐゴシック" pitchFamily="34" charset="-128"/>
              </a:rPr>
              <a:t>(B)  courses designed to enable students to succeed in degree-applicable credit courses (including, but not limited to, college orientation and guidance courses, and discipline-specific preparatory courses such as biology, history, or electronics) that integrate basic skills instruction throughout and assign grades partly upon the demonstrated mastery of those skills;  </a:t>
            </a:r>
          </a:p>
          <a:p>
            <a:pPr marL="1208088" lvl="2" indent="-241300">
              <a:lnSpc>
                <a:spcPct val="80000"/>
              </a:lnSpc>
            </a:pPr>
            <a:r>
              <a:rPr lang="en-US" sz="900" smtClean="0">
                <a:ea typeface="ＭＳ Ｐゴシック" pitchFamily="34" charset="-128"/>
              </a:rPr>
              <a:t>(C)  precollegiate career technical preparation courses designed to provide foundation skills for students preparing for entry into degree-applicable credit career technical courses or programs;</a:t>
            </a:r>
          </a:p>
          <a:p>
            <a:pPr marL="1208088" lvl="2" indent="-241300">
              <a:lnSpc>
                <a:spcPct val="80000"/>
              </a:lnSpc>
            </a:pPr>
            <a:r>
              <a:rPr lang="en-US" sz="900" smtClean="0">
                <a:ea typeface="ＭＳ Ｐゴシック" pitchFamily="34" charset="-128"/>
              </a:rPr>
              <a:t>(D)  essential career technical instruction for which meeting the standards of  subdivision (a) is neither necessary nor required.</a:t>
            </a:r>
          </a:p>
          <a:p>
            <a:pPr marL="784225" lvl="1" indent="-301625">
              <a:lnSpc>
                <a:spcPct val="80000"/>
              </a:lnSpc>
            </a:pPr>
            <a:r>
              <a:rPr lang="en-US" sz="900" smtClean="0">
                <a:ea typeface="ＭＳ Ｐゴシック" pitchFamily="34" charset="-128"/>
              </a:rPr>
              <a:t>(2)  Standards for Approval. …</a:t>
            </a:r>
          </a:p>
          <a:p>
            <a:pPr marL="241300" indent="-241300">
              <a:lnSpc>
                <a:spcPct val="80000"/>
              </a:lnSpc>
            </a:pPr>
            <a:endParaRPr lang="en-US" sz="800"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r">
              <a:buNone/>
              <a:defRPr sz="2400">
                <a:solidFill>
                  <a:srgbClr val="1F699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©2011 California Community Colleges Chancellor's Office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©2011 California Community Colleges Chancellor's Office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May 2011</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©2011 California Community Colleges Chancellor's Office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295400" y="274638"/>
            <a:ext cx="739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1F699B"/>
                </a:solidFill>
                <a:latin typeface="Arial" pitchFamily="34" charset="0"/>
                <a:cs typeface="Arial" pitchFamily="34" charset="0"/>
              </a:defRPr>
            </a:lvl1pPr>
          </a:lstStyle>
          <a:p>
            <a:pPr>
              <a:defRPr/>
            </a:pPr>
            <a:r>
              <a:rPr lang="en-US" smtClean="0"/>
              <a:t>May 2011</a:t>
            </a:r>
            <a:endParaRPr lang="en-US" dirty="0"/>
          </a:p>
        </p:txBody>
      </p:sp>
      <p:sp>
        <p:nvSpPr>
          <p:cNvPr id="5" name="Footer Placeholder 4"/>
          <p:cNvSpPr>
            <a:spLocks noGrp="1"/>
          </p:cNvSpPr>
          <p:nvPr>
            <p:ph type="ftr" sz="quarter" idx="3"/>
          </p:nvPr>
        </p:nvSpPr>
        <p:spPr>
          <a:xfrm>
            <a:off x="4572000" y="6356350"/>
            <a:ext cx="4114800" cy="365125"/>
          </a:xfrm>
          <a:prstGeom prst="rect">
            <a:avLst/>
          </a:prstGeom>
        </p:spPr>
        <p:txBody>
          <a:bodyPr vert="horz" lIns="91440" tIns="45720" rIns="91440" bIns="45720" rtlCol="0" anchor="ctr"/>
          <a:lstStyle>
            <a:lvl1pPr algn="r">
              <a:defRPr sz="1200">
                <a:solidFill>
                  <a:srgbClr val="1F699B"/>
                </a:solidFill>
                <a:latin typeface="Arial" pitchFamily="34" charset="0"/>
                <a:cs typeface="Arial" pitchFamily="34" charset="0"/>
              </a:defRPr>
            </a:lvl1pPr>
          </a:lstStyle>
          <a:p>
            <a:pPr>
              <a:defRPr/>
            </a:pPr>
            <a:r>
              <a:rPr lang="en-US" smtClean="0"/>
              <a:t>©2011 California Community Colleges Chancellor's Office</a:t>
            </a:r>
            <a:endParaRPr lang="en-US" dirty="0"/>
          </a:p>
        </p:txBody>
      </p:sp>
      <p:pic>
        <p:nvPicPr>
          <p:cNvPr id="1030" name="Picture 7" descr="ccc_logo_wrap_text_clr.jpg"/>
          <p:cNvPicPr>
            <a:picLocks noChangeAspect="1"/>
          </p:cNvPicPr>
          <p:nvPr userDrawn="1"/>
        </p:nvPicPr>
        <p:blipFill>
          <a:blip r:embed="rId5" cstate="print"/>
          <a:srcRect/>
          <a:stretch>
            <a:fillRect/>
          </a:stretch>
        </p:blipFill>
        <p:spPr bwMode="auto">
          <a:xfrm>
            <a:off x="152400" y="152400"/>
            <a:ext cx="1162050" cy="11620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hf sldNum="0" hdr="0"/>
  <p:txStyles>
    <p:titleStyle>
      <a:lvl1pPr algn="ctr" rtl="0" eaLnBrk="0" fontAlgn="base" hangingPunct="0">
        <a:spcBef>
          <a:spcPct val="0"/>
        </a:spcBef>
        <a:spcAft>
          <a:spcPct val="0"/>
        </a:spcAft>
        <a:defRPr sz="4400" kern="1200">
          <a:solidFill>
            <a:srgbClr val="1F699B"/>
          </a:solidFill>
          <a:latin typeface="Arial" pitchFamily="34" charset="0"/>
          <a:ea typeface="+mj-ea"/>
          <a:cs typeface="Arial" pitchFamily="34" charset="0"/>
        </a:defRPr>
      </a:lvl1pPr>
      <a:lvl2pPr algn="ctr" rtl="0" eaLnBrk="0" fontAlgn="base" hangingPunct="0">
        <a:spcBef>
          <a:spcPct val="0"/>
        </a:spcBef>
        <a:spcAft>
          <a:spcPct val="0"/>
        </a:spcAft>
        <a:defRPr sz="4400">
          <a:solidFill>
            <a:srgbClr val="1F699B"/>
          </a:solidFill>
          <a:latin typeface="Arial" charset="0"/>
          <a:cs typeface="Arial" charset="0"/>
        </a:defRPr>
      </a:lvl2pPr>
      <a:lvl3pPr algn="ctr" rtl="0" eaLnBrk="0" fontAlgn="base" hangingPunct="0">
        <a:spcBef>
          <a:spcPct val="0"/>
        </a:spcBef>
        <a:spcAft>
          <a:spcPct val="0"/>
        </a:spcAft>
        <a:defRPr sz="4400">
          <a:solidFill>
            <a:srgbClr val="1F699B"/>
          </a:solidFill>
          <a:latin typeface="Arial" charset="0"/>
          <a:cs typeface="Arial" charset="0"/>
        </a:defRPr>
      </a:lvl3pPr>
      <a:lvl4pPr algn="ctr" rtl="0" eaLnBrk="0" fontAlgn="base" hangingPunct="0">
        <a:spcBef>
          <a:spcPct val="0"/>
        </a:spcBef>
        <a:spcAft>
          <a:spcPct val="0"/>
        </a:spcAft>
        <a:defRPr sz="4400">
          <a:solidFill>
            <a:srgbClr val="1F699B"/>
          </a:solidFill>
          <a:latin typeface="Arial" charset="0"/>
          <a:cs typeface="Arial" charset="0"/>
        </a:defRPr>
      </a:lvl4pPr>
      <a:lvl5pPr algn="ctr" rtl="0" eaLnBrk="0" fontAlgn="base" hangingPunct="0">
        <a:spcBef>
          <a:spcPct val="0"/>
        </a:spcBef>
        <a:spcAft>
          <a:spcPct val="0"/>
        </a:spcAft>
        <a:defRPr sz="4400">
          <a:solidFill>
            <a:srgbClr val="1F699B"/>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rgbClr val="1F699B"/>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rgbClr val="1F699B"/>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rgbClr val="1F699B"/>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rgbClr val="1F699B"/>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rgbClr val="1F699B"/>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smtClean="0">
                <a:latin typeface="Arial" charset="0"/>
                <a:cs typeface="Arial" charset="0"/>
              </a:rPr>
              <a:t> Local Approval of </a:t>
            </a:r>
            <a:br>
              <a:rPr lang="en-US" smtClean="0">
                <a:latin typeface="Arial" charset="0"/>
                <a:cs typeface="Arial" charset="0"/>
              </a:rPr>
            </a:br>
            <a:r>
              <a:rPr lang="en-US" smtClean="0">
                <a:latin typeface="Arial" charset="0"/>
                <a:cs typeface="Arial" charset="0"/>
              </a:rPr>
              <a:t> Stand-Alone Credit Courses</a:t>
            </a:r>
          </a:p>
        </p:txBody>
      </p:sp>
      <p:sp>
        <p:nvSpPr>
          <p:cNvPr id="2051" name="Rectangle 3"/>
          <p:cNvSpPr>
            <a:spLocks noGrp="1" noChangeArrowheads="1"/>
          </p:cNvSpPr>
          <p:nvPr>
            <p:ph type="subTitle" idx="1"/>
          </p:nvPr>
        </p:nvSpPr>
        <p:spPr>
          <a:xfrm>
            <a:off x="1371600" y="4419600"/>
            <a:ext cx="6400800" cy="1219200"/>
          </a:xfrm>
        </p:spPr>
        <p:txBody>
          <a:bodyPr/>
          <a:lstStyle/>
          <a:p>
            <a:pPr eaLnBrk="1" hangingPunct="1"/>
            <a:r>
              <a:rPr lang="en-US" sz="2000" smtClean="0">
                <a:latin typeface="Arial" charset="0"/>
                <a:cs typeface="Arial" charset="0"/>
              </a:rPr>
              <a:t>Training Session provided by the </a:t>
            </a:r>
          </a:p>
          <a:p>
            <a:pPr eaLnBrk="1" hangingPunct="1"/>
            <a:r>
              <a:rPr lang="en-US" sz="2000" smtClean="0">
                <a:latin typeface="Arial" charset="0"/>
                <a:cs typeface="Arial" charset="0"/>
              </a:rPr>
              <a:t>California Community Colleges Chancellor’s Office and</a:t>
            </a:r>
          </a:p>
          <a:p>
            <a:pPr eaLnBrk="1" hangingPunct="1"/>
            <a:r>
              <a:rPr lang="en-US" sz="2000" smtClean="0">
                <a:latin typeface="Arial" charset="0"/>
                <a:cs typeface="Arial" charset="0"/>
              </a:rPr>
              <a:t>System Advisory Committee on Curriculum (SACC)</a:t>
            </a:r>
          </a:p>
        </p:txBody>
      </p:sp>
      <p:sp>
        <p:nvSpPr>
          <p:cNvPr id="2052" name="Date Placeholder 5"/>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2053"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dirty="0" smtClean="0">
                <a:latin typeface="Arial" charset="0"/>
                <a:cs typeface="Arial" charset="0"/>
              </a:rPr>
              <a:t>©2011 California Community Colleges Chancellor's Office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latin typeface="Arial" charset="0"/>
                <a:cs typeface="Arial" charset="0"/>
              </a:rPr>
              <a:t>Requirements</a:t>
            </a:r>
          </a:p>
        </p:txBody>
      </p:sp>
      <p:sp>
        <p:nvSpPr>
          <p:cNvPr id="11267" name="Content Placeholder 2"/>
          <p:cNvSpPr>
            <a:spLocks noGrp="1"/>
          </p:cNvSpPr>
          <p:nvPr>
            <p:ph idx="1"/>
          </p:nvPr>
        </p:nvSpPr>
        <p:spPr/>
        <p:txBody>
          <a:bodyPr/>
          <a:lstStyle/>
          <a:p>
            <a:pPr eaLnBrk="1" hangingPunct="1"/>
            <a:r>
              <a:rPr lang="en-US" dirty="0" smtClean="0">
                <a:latin typeface="Arial" charset="0"/>
                <a:cs typeface="Arial" charset="0"/>
              </a:rPr>
              <a:t>District certifies that all faculty and staff involved in curriculum approval have completed training.</a:t>
            </a:r>
          </a:p>
          <a:p>
            <a:pPr eaLnBrk="1" hangingPunct="1"/>
            <a:r>
              <a:rPr lang="en-US" dirty="0" smtClean="0">
                <a:latin typeface="Arial" charset="0"/>
                <a:cs typeface="Arial" charset="0"/>
              </a:rPr>
              <a:t>Submit Certification form by September 30th of each year. Late certifications will not be accepted. (postmarks are not accepted)</a:t>
            </a:r>
          </a:p>
        </p:txBody>
      </p:sp>
      <p:sp>
        <p:nvSpPr>
          <p:cNvPr id="11268" name="Date Placeholder 4"/>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11269"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
        <p:nvSpPr>
          <p:cNvPr id="22532" name="Text Box 1028"/>
          <p:cNvSpPr txBox="1">
            <a:spLocks noChangeArrowheads="1"/>
          </p:cNvSpPr>
          <p:nvPr/>
        </p:nvSpPr>
        <p:spPr bwMode="auto">
          <a:xfrm>
            <a:off x="914400" y="4140200"/>
            <a:ext cx="7924800" cy="2032000"/>
          </a:xfrm>
          <a:prstGeom prst="rect">
            <a:avLst/>
          </a:prstGeom>
          <a:solidFill>
            <a:schemeClr val="accent3">
              <a:lumMod val="60000"/>
              <a:lumOff val="40000"/>
            </a:schemeClr>
          </a:solidFill>
          <a:ln w="38100" cmpd="dbl">
            <a:solidFill>
              <a:schemeClr val="tx2"/>
            </a:solidFill>
            <a:miter lim="800000"/>
            <a:headEnd/>
            <a:tailEnd/>
          </a:ln>
        </p:spPr>
        <p:txBody>
          <a:bodyPr>
            <a:spAutoFit/>
          </a:bodyPr>
          <a:lstStyle/>
          <a:p>
            <a:pPr marL="914400" lvl="1" indent="-800100">
              <a:lnSpc>
                <a:spcPct val="90000"/>
              </a:lnSpc>
              <a:spcBef>
                <a:spcPct val="20000"/>
              </a:spcBef>
              <a:defRPr/>
            </a:pPr>
            <a:r>
              <a:rPr kumimoji="1" lang="en-US" sz="2000" dirty="0">
                <a:solidFill>
                  <a:srgbClr val="1F699B"/>
                </a:solidFill>
              </a:rPr>
              <a:t>(b)(2) the district submits a certification by September 30th of each year verifying that the persons who will serve on the curriculum committee and others who will be involved in the curriculum approval process at each college within the district for that academic year have received training consistent with guidelines prescribed by the Chancellor on the review and approval of courses not part of educational programs;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p:txBody>
          <a:bodyPr/>
          <a:lstStyle/>
          <a:p>
            <a:pPr eaLnBrk="1" hangingPunct="1"/>
            <a:r>
              <a:rPr lang="en-US" smtClean="0">
                <a:latin typeface="Arial" charset="0"/>
                <a:cs typeface="Arial" charset="0"/>
              </a:rPr>
              <a:t>Requirements</a:t>
            </a:r>
          </a:p>
        </p:txBody>
      </p:sp>
      <p:sp>
        <p:nvSpPr>
          <p:cNvPr id="12291" name="Rectangle 1027"/>
          <p:cNvSpPr>
            <a:spLocks noGrp="1" noChangeArrowheads="1"/>
          </p:cNvSpPr>
          <p:nvPr>
            <p:ph idx="1"/>
          </p:nvPr>
        </p:nvSpPr>
        <p:spPr/>
        <p:txBody>
          <a:bodyPr/>
          <a:lstStyle/>
          <a:p>
            <a:pPr eaLnBrk="1" hangingPunct="1"/>
            <a:r>
              <a:rPr lang="en-US" dirty="0" smtClean="0">
                <a:latin typeface="Arial" charset="0"/>
                <a:cs typeface="Arial" charset="0"/>
              </a:rPr>
              <a:t>Courses previously denied by the Chancellor's Office must be modified before they can be approved locally.</a:t>
            </a:r>
          </a:p>
        </p:txBody>
      </p:sp>
      <p:sp>
        <p:nvSpPr>
          <p:cNvPr id="12292"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12293"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
        <p:nvSpPr>
          <p:cNvPr id="23557" name="Text Box 1029"/>
          <p:cNvSpPr txBox="1">
            <a:spLocks noChangeArrowheads="1"/>
          </p:cNvSpPr>
          <p:nvPr/>
        </p:nvSpPr>
        <p:spPr bwMode="auto">
          <a:xfrm>
            <a:off x="914400" y="4140200"/>
            <a:ext cx="7924800" cy="2032000"/>
          </a:xfrm>
          <a:prstGeom prst="rect">
            <a:avLst/>
          </a:prstGeom>
          <a:solidFill>
            <a:schemeClr val="accent3">
              <a:lumMod val="60000"/>
              <a:lumOff val="40000"/>
            </a:schemeClr>
          </a:solidFill>
          <a:ln w="38100" cmpd="dbl">
            <a:solidFill>
              <a:schemeClr val="tx2"/>
            </a:solidFill>
            <a:miter lim="800000"/>
            <a:headEnd/>
            <a:tailEnd/>
          </a:ln>
        </p:spPr>
        <p:txBody>
          <a:bodyPr>
            <a:spAutoFit/>
          </a:bodyPr>
          <a:lstStyle/>
          <a:p>
            <a:pPr marL="914400" lvl="1" indent="-800100">
              <a:lnSpc>
                <a:spcPct val="90000"/>
              </a:lnSpc>
              <a:spcBef>
                <a:spcPct val="20000"/>
              </a:spcBef>
              <a:defRPr/>
            </a:pPr>
            <a:r>
              <a:rPr kumimoji="1" lang="en-US" sz="2000" dirty="0">
                <a:solidFill>
                  <a:srgbClr val="1F699B"/>
                </a:solidFill>
              </a:rPr>
              <a:t>(b)(3) no course which has previously been denied separate approval by the Chancellor or is part of a program that has been disapproved by the Chancellor may be offered pursuant to this subdivision unless the proposed course has been modified to adequately address the reasons for denial and has been subsequently reapproved by the college curriculum committee and district governing board;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latin typeface="Arial" charset="0"/>
                <a:cs typeface="Arial" charset="0"/>
              </a:rPr>
              <a:t>Requirements</a:t>
            </a:r>
          </a:p>
        </p:txBody>
      </p:sp>
      <p:sp>
        <p:nvSpPr>
          <p:cNvPr id="13315" name="Rectangle 3"/>
          <p:cNvSpPr>
            <a:spLocks noGrp="1" noChangeArrowheads="1"/>
          </p:cNvSpPr>
          <p:nvPr>
            <p:ph idx="1"/>
          </p:nvPr>
        </p:nvSpPr>
        <p:spPr/>
        <p:txBody>
          <a:bodyPr/>
          <a:lstStyle/>
          <a:p>
            <a:pPr eaLnBrk="1" hangingPunct="1"/>
            <a:r>
              <a:rPr lang="en-US" dirty="0" smtClean="0">
                <a:latin typeface="Arial" charset="0"/>
                <a:cs typeface="Arial" charset="0"/>
              </a:rPr>
              <a:t>When 18 or more semester units (or 27 quarter units) are linked in a sequence of prerequisite or </a:t>
            </a:r>
            <a:r>
              <a:rPr lang="en-US" dirty="0" err="1" smtClean="0">
                <a:latin typeface="Arial" charset="0"/>
                <a:cs typeface="Arial" charset="0"/>
              </a:rPr>
              <a:t>corequisite</a:t>
            </a:r>
            <a:r>
              <a:rPr lang="en-US" dirty="0" smtClean="0">
                <a:latin typeface="Arial" charset="0"/>
                <a:cs typeface="Arial" charset="0"/>
              </a:rPr>
              <a:t> courses within a single 4-digit T.O.P. code:</a:t>
            </a:r>
          </a:p>
          <a:p>
            <a:pPr lvl="1" eaLnBrk="1" hangingPunct="1"/>
            <a:r>
              <a:rPr lang="en-US" dirty="0" smtClean="0">
                <a:latin typeface="Arial" charset="0"/>
                <a:cs typeface="Arial" charset="0"/>
              </a:rPr>
              <a:t> Submit courses to the Chancellor's Office for approval as a program</a:t>
            </a:r>
          </a:p>
        </p:txBody>
      </p:sp>
      <p:sp>
        <p:nvSpPr>
          <p:cNvPr id="13316"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13317"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
        <p:nvSpPr>
          <p:cNvPr id="24581" name="Text Box 4"/>
          <p:cNvSpPr txBox="1">
            <a:spLocks noChangeArrowheads="1"/>
          </p:cNvSpPr>
          <p:nvPr/>
        </p:nvSpPr>
        <p:spPr bwMode="auto">
          <a:xfrm>
            <a:off x="990600" y="4943475"/>
            <a:ext cx="7924800" cy="1228725"/>
          </a:xfrm>
          <a:prstGeom prst="rect">
            <a:avLst/>
          </a:prstGeom>
          <a:solidFill>
            <a:schemeClr val="accent3">
              <a:lumMod val="60000"/>
              <a:lumOff val="40000"/>
            </a:schemeClr>
          </a:solidFill>
          <a:ln w="38100" cmpd="dbl">
            <a:solidFill>
              <a:schemeClr val="tx2"/>
            </a:solidFill>
            <a:miter lim="800000"/>
            <a:headEnd/>
            <a:tailEnd/>
          </a:ln>
        </p:spPr>
        <p:txBody>
          <a:bodyPr>
            <a:spAutoFit/>
          </a:bodyPr>
          <a:lstStyle/>
          <a:p>
            <a:pPr marL="914400" lvl="1" indent="-800100">
              <a:lnSpc>
                <a:spcPct val="90000"/>
              </a:lnSpc>
              <a:spcBef>
                <a:spcPct val="20000"/>
              </a:spcBef>
              <a:defRPr/>
            </a:pPr>
            <a:r>
              <a:rPr kumimoji="1" lang="en-US" sz="2000" dirty="0">
                <a:solidFill>
                  <a:srgbClr val="1F699B"/>
                </a:solidFill>
              </a:rPr>
              <a:t>(b)(4) no group of courses approved pursuant to this subdivision which total 18 or more semester units or 27 or more quarter units in a single four-digit Taxonomy of Programs code may be linked to one another by means of prerequisites or </a:t>
            </a:r>
            <a:r>
              <a:rPr kumimoji="1" lang="en-US" sz="2000" dirty="0" err="1" smtClean="0">
                <a:solidFill>
                  <a:srgbClr val="1F699B"/>
                </a:solidFill>
              </a:rPr>
              <a:t>corequisites</a:t>
            </a:r>
            <a:r>
              <a:rPr kumimoji="1" lang="en-US" sz="2000" dirty="0" smtClean="0">
                <a:solidFill>
                  <a:srgbClr val="1F699B"/>
                </a:solidFill>
              </a:rPr>
              <a:t>.</a:t>
            </a:r>
            <a:endParaRPr kumimoji="1" lang="en-US" sz="2000" dirty="0">
              <a:solidFill>
                <a:srgbClr val="1F699B"/>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latin typeface="Arial" charset="0"/>
                <a:cs typeface="Arial" charset="0"/>
              </a:rPr>
              <a:t>Requirements</a:t>
            </a:r>
          </a:p>
        </p:txBody>
      </p:sp>
      <p:sp>
        <p:nvSpPr>
          <p:cNvPr id="14339" name="Rectangle 3"/>
          <p:cNvSpPr>
            <a:spLocks noGrp="1" noChangeArrowheads="1"/>
          </p:cNvSpPr>
          <p:nvPr>
            <p:ph idx="1"/>
          </p:nvPr>
        </p:nvSpPr>
        <p:spPr/>
        <p:txBody>
          <a:bodyPr/>
          <a:lstStyle/>
          <a:p>
            <a:pPr eaLnBrk="1" hangingPunct="1"/>
            <a:r>
              <a:rPr lang="en-US" dirty="0" smtClean="0">
                <a:latin typeface="Arial" charset="0"/>
                <a:cs typeface="Arial" charset="0"/>
              </a:rPr>
              <a:t>Students may not count more than 18 semester units (27 quarter units) of stand-alone courses to fulfill the requirements of a degree, major or certificate</a:t>
            </a:r>
          </a:p>
        </p:txBody>
      </p:sp>
      <p:sp>
        <p:nvSpPr>
          <p:cNvPr id="1434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14341"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
        <p:nvSpPr>
          <p:cNvPr id="25605" name="Text Box 4"/>
          <p:cNvSpPr txBox="1">
            <a:spLocks noChangeArrowheads="1"/>
          </p:cNvSpPr>
          <p:nvPr/>
        </p:nvSpPr>
        <p:spPr bwMode="auto">
          <a:xfrm>
            <a:off x="914400" y="4668838"/>
            <a:ext cx="7924800" cy="1503362"/>
          </a:xfrm>
          <a:prstGeom prst="rect">
            <a:avLst/>
          </a:prstGeom>
          <a:solidFill>
            <a:schemeClr val="accent3">
              <a:lumMod val="60000"/>
              <a:lumOff val="40000"/>
            </a:schemeClr>
          </a:solidFill>
          <a:ln w="38100" cmpd="dbl">
            <a:solidFill>
              <a:schemeClr val="tx2"/>
            </a:solidFill>
            <a:miter lim="800000"/>
            <a:headEnd/>
            <a:tailEnd/>
          </a:ln>
        </p:spPr>
        <p:txBody>
          <a:bodyPr>
            <a:spAutoFit/>
          </a:bodyPr>
          <a:lstStyle/>
          <a:p>
            <a:pPr marL="914400" lvl="1" indent="-800100">
              <a:lnSpc>
                <a:spcPct val="90000"/>
              </a:lnSpc>
              <a:spcBef>
                <a:spcPct val="20000"/>
              </a:spcBef>
              <a:defRPr/>
            </a:pPr>
            <a:r>
              <a:rPr kumimoji="1" lang="en-US" sz="2000" dirty="0">
                <a:solidFill>
                  <a:srgbClr val="1F699B"/>
                </a:solidFill>
              </a:rPr>
              <a:t>(b)(5) no student may be permitted to count 18 or more semester units or 27 or more quarter units of coursework approved pursuant to this subdivision toward satisfying the requirements for a certificate or other document evidencing completion of an educational program or towards a major for completion of an associate </a:t>
            </a:r>
            <a:r>
              <a:rPr kumimoji="1" lang="en-US" sz="2000" dirty="0" smtClean="0">
                <a:solidFill>
                  <a:srgbClr val="1F699B"/>
                </a:solidFill>
              </a:rPr>
              <a:t>degree.</a:t>
            </a:r>
            <a:endParaRPr kumimoji="1" lang="en-US" sz="2000" dirty="0">
              <a:solidFill>
                <a:srgbClr val="1F699B"/>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title"/>
          </p:nvPr>
        </p:nvSpPr>
        <p:spPr/>
        <p:txBody>
          <a:bodyPr/>
          <a:lstStyle/>
          <a:p>
            <a:pPr eaLnBrk="1" hangingPunct="1"/>
            <a:r>
              <a:rPr lang="en-US" smtClean="0">
                <a:latin typeface="Arial" charset="0"/>
                <a:cs typeface="Arial" charset="0"/>
              </a:rPr>
              <a:t>Requirements</a:t>
            </a:r>
          </a:p>
        </p:txBody>
      </p:sp>
      <p:sp>
        <p:nvSpPr>
          <p:cNvPr id="15363" name="Rectangle 3"/>
          <p:cNvSpPr>
            <a:spLocks noGrp="1" noChangeArrowheads="1"/>
          </p:cNvSpPr>
          <p:nvPr>
            <p:ph idx="1"/>
          </p:nvPr>
        </p:nvSpPr>
        <p:spPr/>
        <p:txBody>
          <a:bodyPr/>
          <a:lstStyle/>
          <a:p>
            <a:pPr eaLnBrk="1" hangingPunct="1"/>
            <a:r>
              <a:rPr lang="en-US" dirty="0" smtClean="0">
                <a:latin typeface="Arial" charset="0"/>
                <a:cs typeface="Arial" charset="0"/>
              </a:rPr>
              <a:t>Report approved courses to Chancellor's Office:</a:t>
            </a:r>
          </a:p>
          <a:p>
            <a:pPr lvl="1" eaLnBrk="1" hangingPunct="1"/>
            <a:r>
              <a:rPr lang="en-US" dirty="0" smtClean="0">
                <a:latin typeface="Arial" charset="0"/>
                <a:cs typeface="Arial" charset="0"/>
              </a:rPr>
              <a:t>* Now submitted electronically via the CCC Curriculum Inventory	</a:t>
            </a:r>
          </a:p>
          <a:p>
            <a:pPr lvl="1" eaLnBrk="1" hangingPunct="1"/>
            <a:r>
              <a:rPr lang="en-US" dirty="0" smtClean="0">
                <a:latin typeface="Arial" charset="0"/>
                <a:cs typeface="Arial" charset="0"/>
              </a:rPr>
              <a:t>CCC530 New Credit Course form</a:t>
            </a:r>
          </a:p>
          <a:p>
            <a:pPr lvl="1" eaLnBrk="1" hangingPunct="1"/>
            <a:r>
              <a:rPr lang="en-US" dirty="0" smtClean="0">
                <a:latin typeface="Arial" charset="0"/>
                <a:cs typeface="Arial" charset="0"/>
              </a:rPr>
              <a:t>Bulk upload of multiple new courses is available</a:t>
            </a:r>
          </a:p>
          <a:p>
            <a:pPr lvl="1" eaLnBrk="1" hangingPunct="1"/>
            <a:r>
              <a:rPr lang="en-US" dirty="0" smtClean="0">
                <a:latin typeface="Arial" charset="0"/>
                <a:cs typeface="Arial" charset="0"/>
              </a:rPr>
              <a:t>Refer to CCC Curriculum Inventory training for authorized users</a:t>
            </a:r>
          </a:p>
        </p:txBody>
      </p:sp>
      <p:sp>
        <p:nvSpPr>
          <p:cNvPr id="15364"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15365"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
        <p:nvSpPr>
          <p:cNvPr id="26629" name="Text Box 4"/>
          <p:cNvSpPr txBox="1">
            <a:spLocks noChangeArrowheads="1"/>
          </p:cNvSpPr>
          <p:nvPr/>
        </p:nvSpPr>
        <p:spPr bwMode="auto">
          <a:xfrm>
            <a:off x="1295400" y="5199966"/>
            <a:ext cx="7543800" cy="923330"/>
          </a:xfrm>
          <a:prstGeom prst="rect">
            <a:avLst/>
          </a:prstGeom>
          <a:solidFill>
            <a:schemeClr val="accent3">
              <a:lumMod val="60000"/>
              <a:lumOff val="40000"/>
            </a:schemeClr>
          </a:solidFill>
          <a:ln w="38100" cmpd="dbl">
            <a:solidFill>
              <a:schemeClr val="tx2"/>
            </a:solidFill>
            <a:miter lim="800000"/>
            <a:headEnd/>
            <a:tailEnd/>
          </a:ln>
        </p:spPr>
        <p:txBody>
          <a:bodyPr wrap="square">
            <a:spAutoFit/>
          </a:bodyPr>
          <a:lstStyle/>
          <a:p>
            <a:pPr marL="914400" lvl="1" indent="-800100">
              <a:lnSpc>
                <a:spcPct val="90000"/>
              </a:lnSpc>
              <a:spcBef>
                <a:spcPct val="20000"/>
              </a:spcBef>
              <a:defRPr/>
            </a:pPr>
            <a:r>
              <a:rPr kumimoji="1" lang="en-US" sz="2000" dirty="0">
                <a:solidFill>
                  <a:srgbClr val="1F699B"/>
                </a:solidFill>
              </a:rPr>
              <a:t>(b)(6) </a:t>
            </a:r>
            <a:r>
              <a:rPr kumimoji="1" lang="en-US" sz="2000" dirty="0" smtClean="0">
                <a:solidFill>
                  <a:srgbClr val="1F699B"/>
                </a:solidFill>
              </a:rPr>
              <a:t>	the </a:t>
            </a:r>
            <a:r>
              <a:rPr kumimoji="1" lang="en-US" sz="2000" dirty="0">
                <a:solidFill>
                  <a:srgbClr val="1F699B"/>
                </a:solidFill>
              </a:rPr>
              <a:t>district promptly reports all courses approved pursuant to this subdivision to the Chancellor through the Chancellor's Office Management Information System</a:t>
            </a:r>
            <a:r>
              <a:rPr kumimoji="1" lang="en-US" sz="2000" dirty="0" smtClean="0">
                <a:solidFill>
                  <a:srgbClr val="1F699B"/>
                </a:solidFill>
              </a:rPr>
              <a:t>. *</a:t>
            </a:r>
            <a:endParaRPr kumimoji="1" lang="en-US" sz="2000" dirty="0">
              <a:solidFill>
                <a:srgbClr val="1F699B"/>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latin typeface="Arial" charset="0"/>
                <a:cs typeface="Arial" charset="0"/>
              </a:rPr>
              <a:t>Compliance </a:t>
            </a:r>
          </a:p>
        </p:txBody>
      </p:sp>
      <p:sp>
        <p:nvSpPr>
          <p:cNvPr id="16387" name="Rectangle 3"/>
          <p:cNvSpPr>
            <a:spLocks noGrp="1" noChangeArrowheads="1"/>
          </p:cNvSpPr>
          <p:nvPr>
            <p:ph idx="1"/>
          </p:nvPr>
        </p:nvSpPr>
        <p:spPr/>
        <p:txBody>
          <a:bodyPr/>
          <a:lstStyle/>
          <a:p>
            <a:pPr eaLnBrk="1" hangingPunct="1"/>
            <a:r>
              <a:rPr lang="en-US" dirty="0" smtClean="0">
                <a:latin typeface="Arial" charset="0"/>
                <a:cs typeface="Arial" charset="0"/>
              </a:rPr>
              <a:t>Local district annually certifies that training has occurred at each college.</a:t>
            </a:r>
          </a:p>
          <a:p>
            <a:pPr lvl="1" eaLnBrk="1" hangingPunct="1"/>
            <a:r>
              <a:rPr lang="en-US" dirty="0" smtClean="0">
                <a:latin typeface="Arial" charset="0"/>
                <a:cs typeface="Arial" charset="0"/>
              </a:rPr>
              <a:t>Certification Form submit by </a:t>
            </a:r>
            <a:r>
              <a:rPr lang="en-US" b="1" dirty="0" smtClean="0">
                <a:latin typeface="Arial" charset="0"/>
                <a:cs typeface="Arial" charset="0"/>
              </a:rPr>
              <a:t>September 30</a:t>
            </a:r>
            <a:r>
              <a:rPr lang="en-US" b="1" baseline="30000" dirty="0" smtClean="0">
                <a:latin typeface="Arial" charset="0"/>
                <a:cs typeface="Arial" charset="0"/>
              </a:rPr>
              <a:t>th </a:t>
            </a:r>
            <a:endParaRPr lang="en-US" b="1" dirty="0" smtClean="0">
              <a:latin typeface="Arial" charset="0"/>
              <a:cs typeface="Arial" charset="0"/>
            </a:endParaRPr>
          </a:p>
          <a:p>
            <a:pPr eaLnBrk="1" hangingPunct="1"/>
            <a:r>
              <a:rPr lang="en-US" dirty="0" smtClean="0">
                <a:latin typeface="Arial" charset="0"/>
                <a:cs typeface="Arial" charset="0"/>
              </a:rPr>
              <a:t>Local approval may be terminated if district fails to comply with all of the requirements.</a:t>
            </a:r>
          </a:p>
        </p:txBody>
      </p:sp>
      <p:sp>
        <p:nvSpPr>
          <p:cNvPr id="16388"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16389"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
        <p:nvSpPr>
          <p:cNvPr id="27653" name="Text Box 5"/>
          <p:cNvSpPr txBox="1">
            <a:spLocks noChangeArrowheads="1"/>
          </p:cNvSpPr>
          <p:nvPr/>
        </p:nvSpPr>
        <p:spPr bwMode="auto">
          <a:xfrm>
            <a:off x="914400" y="4418013"/>
            <a:ext cx="7696200" cy="1754187"/>
          </a:xfrm>
          <a:prstGeom prst="rect">
            <a:avLst/>
          </a:prstGeom>
          <a:solidFill>
            <a:schemeClr val="accent3">
              <a:lumMod val="60000"/>
              <a:lumOff val="40000"/>
            </a:schemeClr>
          </a:solidFill>
          <a:ln w="38100" cmpd="dbl">
            <a:solidFill>
              <a:schemeClr val="tx2"/>
            </a:solidFill>
            <a:miter lim="800000"/>
            <a:headEnd/>
            <a:tailEnd/>
          </a:ln>
        </p:spPr>
        <p:txBody>
          <a:bodyPr>
            <a:spAutoFit/>
          </a:bodyPr>
          <a:lstStyle/>
          <a:p>
            <a:pPr marL="914400" lvl="1" indent="-800100">
              <a:lnSpc>
                <a:spcPct val="90000"/>
              </a:lnSpc>
              <a:spcBef>
                <a:spcPct val="20000"/>
              </a:spcBef>
              <a:defRPr/>
            </a:pPr>
            <a:r>
              <a:rPr kumimoji="1" lang="en-US" sz="2000" dirty="0">
                <a:solidFill>
                  <a:srgbClr val="1F699B"/>
                </a:solidFill>
              </a:rPr>
              <a:t>(c)	The Chancellor may, at any time, terminate the ability of a district to offer courses pursuant to subdivision (b) if he or she determines that a district has failed to comply with all of the conditions set forth in that subdivision.  In that event, the district will become immediately subject to the requirements of subdivision (d).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ChangeArrowheads="1"/>
          </p:cNvSpPr>
          <p:nvPr>
            <p:ph type="title"/>
          </p:nvPr>
        </p:nvSpPr>
        <p:spPr/>
        <p:txBody>
          <a:bodyPr/>
          <a:lstStyle/>
          <a:p>
            <a:pPr eaLnBrk="1" hangingPunct="1"/>
            <a:r>
              <a:rPr lang="en-US" smtClean="0">
                <a:latin typeface="Arial" charset="0"/>
                <a:cs typeface="Arial" charset="0"/>
              </a:rPr>
              <a:t>Training Certification Process</a:t>
            </a:r>
          </a:p>
        </p:txBody>
      </p:sp>
      <p:sp>
        <p:nvSpPr>
          <p:cNvPr id="17411" name="Rectangle 1027"/>
          <p:cNvSpPr>
            <a:spLocks noGrp="1" noChangeArrowheads="1"/>
          </p:cNvSpPr>
          <p:nvPr>
            <p:ph idx="1"/>
          </p:nvPr>
        </p:nvSpPr>
        <p:spPr/>
        <p:txBody>
          <a:bodyPr/>
          <a:lstStyle/>
          <a:p>
            <a:pPr marL="514350" indent="-514350" eaLnBrk="1" hangingPunct="1">
              <a:buFont typeface="Calibri" pitchFamily="34" charset="0"/>
              <a:buAutoNum type="arabicPeriod"/>
            </a:pPr>
            <a:r>
              <a:rPr lang="en-US" dirty="0" smtClean="0">
                <a:latin typeface="Arial" charset="0"/>
                <a:cs typeface="Arial" charset="0"/>
              </a:rPr>
              <a:t>Curriculum chair</a:t>
            </a:r>
            <a:r>
              <a:rPr lang="en-US" dirty="0" smtClean="0">
                <a:solidFill>
                  <a:srgbClr val="FF0000"/>
                </a:solidFill>
                <a:latin typeface="Arial" charset="0"/>
                <a:cs typeface="Arial" charset="0"/>
              </a:rPr>
              <a:t>*</a:t>
            </a:r>
            <a:r>
              <a:rPr lang="en-US" dirty="0" smtClean="0">
                <a:latin typeface="Arial" charset="0"/>
                <a:cs typeface="Arial" charset="0"/>
              </a:rPr>
              <a:t> is trained on regulations.</a:t>
            </a:r>
          </a:p>
          <a:p>
            <a:pPr marL="914400" lvl="1" indent="-457200" eaLnBrk="1" hangingPunct="1"/>
            <a:r>
              <a:rPr lang="en-US" dirty="0" smtClean="0">
                <a:latin typeface="Arial" charset="0"/>
                <a:cs typeface="Arial" charset="0"/>
              </a:rPr>
              <a:t>in person or via distance learning </a:t>
            </a:r>
          </a:p>
          <a:p>
            <a:pPr marL="514350" indent="-514350" eaLnBrk="1" hangingPunct="1">
              <a:buFont typeface="Calibri" pitchFamily="34" charset="0"/>
              <a:buAutoNum type="arabicPeriod"/>
            </a:pPr>
            <a:r>
              <a:rPr lang="en-US" dirty="0" smtClean="0">
                <a:latin typeface="Arial" charset="0"/>
                <a:cs typeface="Arial" charset="0"/>
              </a:rPr>
              <a:t>Curriculum chair</a:t>
            </a:r>
            <a:r>
              <a:rPr lang="en-US" dirty="0" smtClean="0">
                <a:solidFill>
                  <a:srgbClr val="FF0000"/>
                </a:solidFill>
                <a:latin typeface="Arial" charset="0"/>
                <a:cs typeface="Arial" charset="0"/>
              </a:rPr>
              <a:t>*</a:t>
            </a:r>
            <a:r>
              <a:rPr lang="en-US" dirty="0" smtClean="0">
                <a:latin typeface="Arial" charset="0"/>
                <a:cs typeface="Arial" charset="0"/>
              </a:rPr>
              <a:t> trains others on campus: </a:t>
            </a:r>
          </a:p>
          <a:p>
            <a:pPr marL="914400" lvl="1" indent="-457200" eaLnBrk="1" hangingPunct="1"/>
            <a:r>
              <a:rPr lang="en-US" dirty="0" smtClean="0">
                <a:latin typeface="Arial" charset="0"/>
                <a:cs typeface="Arial" charset="0"/>
              </a:rPr>
              <a:t>curriculum committee, CIO, staff</a:t>
            </a:r>
          </a:p>
          <a:p>
            <a:pPr marL="514350" indent="-514350" eaLnBrk="1" hangingPunct="1">
              <a:buFont typeface="Calibri" pitchFamily="34" charset="0"/>
              <a:buAutoNum type="arabicPeriod"/>
            </a:pPr>
            <a:r>
              <a:rPr lang="en-US" dirty="0" smtClean="0">
                <a:latin typeface="Arial" charset="0"/>
                <a:cs typeface="Arial" charset="0"/>
              </a:rPr>
              <a:t>Sign certification form and submit to Chancellor's Office by September 30</a:t>
            </a:r>
            <a:r>
              <a:rPr lang="en-US" baseline="30000" dirty="0" smtClean="0">
                <a:latin typeface="Arial" charset="0"/>
                <a:cs typeface="Arial" charset="0"/>
              </a:rPr>
              <a:t>th </a:t>
            </a:r>
            <a:r>
              <a:rPr lang="en-US" dirty="0" smtClean="0">
                <a:latin typeface="Arial" charset="0"/>
                <a:cs typeface="Arial" charset="0"/>
              </a:rPr>
              <a:t> </a:t>
            </a:r>
          </a:p>
          <a:p>
            <a:pPr marL="914400" lvl="1" indent="-514350" eaLnBrk="1" hangingPunct="1">
              <a:buNone/>
            </a:pPr>
            <a:r>
              <a:rPr lang="en-US" dirty="0" smtClean="0">
                <a:latin typeface="Arial" charset="0"/>
                <a:cs typeface="Arial" charset="0"/>
              </a:rPr>
              <a:t>	</a:t>
            </a:r>
            <a:r>
              <a:rPr lang="en-US" b="1" dirty="0" smtClean="0">
                <a:latin typeface="Arial" charset="0"/>
                <a:cs typeface="Arial" charset="0"/>
              </a:rPr>
              <a:t>Late submissions will not be accepted. </a:t>
            </a:r>
          </a:p>
          <a:p>
            <a:pPr marL="514350" indent="-514350" eaLnBrk="1" hangingPunct="1">
              <a:buFont typeface="Calibri" pitchFamily="34" charset="0"/>
              <a:buAutoNum type="arabicPeriod"/>
            </a:pPr>
            <a:r>
              <a:rPr lang="en-US" dirty="0" smtClean="0">
                <a:latin typeface="Arial" charset="0"/>
                <a:cs typeface="Arial" charset="0"/>
              </a:rPr>
              <a:t>College may offer new stand-alone courses.</a:t>
            </a:r>
          </a:p>
        </p:txBody>
      </p:sp>
      <p:sp>
        <p:nvSpPr>
          <p:cNvPr id="17412"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17413"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
        <p:nvSpPr>
          <p:cNvPr id="17414" name="Text Box 1028"/>
          <p:cNvSpPr txBox="1">
            <a:spLocks noChangeArrowheads="1"/>
          </p:cNvSpPr>
          <p:nvPr/>
        </p:nvSpPr>
        <p:spPr bwMode="auto">
          <a:xfrm>
            <a:off x="2819400" y="5334000"/>
            <a:ext cx="6324600" cy="396875"/>
          </a:xfrm>
          <a:prstGeom prst="rect">
            <a:avLst/>
          </a:prstGeom>
          <a:noFill/>
          <a:ln w="9525">
            <a:noFill/>
            <a:miter lim="800000"/>
            <a:headEnd/>
            <a:tailEnd/>
          </a:ln>
        </p:spPr>
        <p:txBody>
          <a:bodyPr>
            <a:spAutoFit/>
          </a:bodyPr>
          <a:lstStyle/>
          <a:p>
            <a:pPr eaLnBrk="0" hangingPunct="0">
              <a:spcBef>
                <a:spcPct val="50000"/>
              </a:spcBef>
            </a:pPr>
            <a:r>
              <a:rPr lang="en-US" sz="2000" b="1">
                <a:solidFill>
                  <a:srgbClr val="FF0000"/>
                </a:solidFill>
                <a:latin typeface="Arial" charset="0"/>
              </a:rPr>
              <a:t>*</a:t>
            </a:r>
            <a:r>
              <a:rPr lang="en-US" sz="2000">
                <a:latin typeface="Arial" charset="0"/>
              </a:rPr>
              <a:t> </a:t>
            </a:r>
            <a:r>
              <a:rPr lang="en-US" sz="2000">
                <a:solidFill>
                  <a:srgbClr val="1F699B"/>
                </a:solidFill>
                <a:latin typeface="Arial" charset="0"/>
              </a:rPr>
              <a:t>CIO may designate others to be trained as trainers.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3600" dirty="0" smtClean="0">
                <a:latin typeface="Arial" charset="0"/>
                <a:cs typeface="Arial" charset="0"/>
              </a:rPr>
              <a:t>Reporting New Approved Courses</a:t>
            </a:r>
          </a:p>
        </p:txBody>
      </p:sp>
      <p:sp>
        <p:nvSpPr>
          <p:cNvPr id="18435" name="Rectangle 3"/>
          <p:cNvSpPr>
            <a:spLocks noGrp="1" noChangeArrowheads="1"/>
          </p:cNvSpPr>
          <p:nvPr>
            <p:ph idx="1"/>
          </p:nvPr>
        </p:nvSpPr>
        <p:spPr/>
        <p:txBody>
          <a:bodyPr/>
          <a:lstStyle/>
          <a:p>
            <a:pPr eaLnBrk="1" hangingPunct="1"/>
            <a:r>
              <a:rPr lang="en-US" dirty="0" smtClean="0">
                <a:latin typeface="Arial" charset="0"/>
                <a:cs typeface="Arial" charset="0"/>
              </a:rPr>
              <a:t>Course control numbers </a:t>
            </a:r>
          </a:p>
          <a:p>
            <a:pPr lvl="1" eaLnBrk="1" hangingPunct="1"/>
            <a:r>
              <a:rPr lang="en-US" dirty="0" smtClean="0">
                <a:latin typeface="Arial" charset="0"/>
                <a:cs typeface="Arial" charset="0"/>
              </a:rPr>
              <a:t>Courses are submitted on the CCC-530 form electronically via the CCC Curriculum Inventory</a:t>
            </a:r>
          </a:p>
          <a:p>
            <a:pPr lvl="1" eaLnBrk="1" hangingPunct="1"/>
            <a:r>
              <a:rPr lang="en-US" dirty="0" smtClean="0">
                <a:latin typeface="Arial" charset="0"/>
                <a:cs typeface="Arial" charset="0"/>
              </a:rPr>
              <a:t>Course control numbers are generated and sent to CIO and Originator</a:t>
            </a:r>
          </a:p>
          <a:p>
            <a:pPr lvl="1" eaLnBrk="1" hangingPunct="1"/>
            <a:r>
              <a:rPr lang="en-US" dirty="0" smtClean="0">
                <a:latin typeface="Arial" charset="0"/>
                <a:cs typeface="Arial" charset="0"/>
              </a:rPr>
              <a:t>Changing courses from Stand-Alone to Program- Applicable is done on the CCC-580 form</a:t>
            </a:r>
          </a:p>
          <a:p>
            <a:pPr lvl="1" eaLnBrk="1" hangingPunct="1"/>
            <a:r>
              <a:rPr lang="en-US" dirty="0" smtClean="0">
                <a:latin typeface="Arial" charset="0"/>
                <a:cs typeface="Arial" charset="0"/>
              </a:rPr>
              <a:t>Courses that become Program-Applicable should be added to the applicable program’s Program Courses section via the CCC-511 form</a:t>
            </a:r>
          </a:p>
          <a:p>
            <a:pPr lvl="1" eaLnBrk="1" hangingPunct="1">
              <a:buNone/>
            </a:pPr>
            <a:endParaRPr lang="en-US" dirty="0" smtClean="0">
              <a:latin typeface="Arial" charset="0"/>
              <a:cs typeface="Arial" charset="0"/>
            </a:endParaRPr>
          </a:p>
        </p:txBody>
      </p:sp>
      <p:sp>
        <p:nvSpPr>
          <p:cNvPr id="18436"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18437"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9459" name="Group 5"/>
          <p:cNvGrpSpPr>
            <a:grpSpLocks/>
          </p:cNvGrpSpPr>
          <p:nvPr/>
        </p:nvGrpSpPr>
        <p:grpSpPr bwMode="auto">
          <a:xfrm>
            <a:off x="3224213" y="1050925"/>
            <a:ext cx="2695575" cy="476250"/>
            <a:chOff x="720" y="336"/>
            <a:chExt cx="1296" cy="576"/>
          </a:xfrm>
        </p:grpSpPr>
        <p:sp>
          <p:nvSpPr>
            <p:cNvPr id="19506" name="AutoShape 6"/>
            <p:cNvSpPr>
              <a:spLocks noChangeArrowheads="1"/>
            </p:cNvSpPr>
            <p:nvPr/>
          </p:nvSpPr>
          <p:spPr bwMode="auto">
            <a:xfrm>
              <a:off x="720" y="336"/>
              <a:ext cx="1296" cy="576"/>
            </a:xfrm>
            <a:prstGeom prst="flowChartProcess">
              <a:avLst/>
            </a:prstGeom>
            <a:noFill/>
            <a:ln w="9525">
              <a:solidFill>
                <a:schemeClr val="tx1"/>
              </a:solidFill>
              <a:miter lim="800000"/>
              <a:headEnd/>
              <a:tailEnd/>
            </a:ln>
          </p:spPr>
          <p:txBody>
            <a:bodyPr wrap="none" anchor="ctr"/>
            <a:lstStyle/>
            <a:p>
              <a:pPr eaLnBrk="0" hangingPunct="0"/>
              <a:endParaRPr lang="en-US">
                <a:latin typeface="Arial" charset="0"/>
              </a:endParaRPr>
            </a:p>
          </p:txBody>
        </p:sp>
        <p:sp>
          <p:nvSpPr>
            <p:cNvPr id="19507" name="Text Box 7"/>
            <p:cNvSpPr txBox="1">
              <a:spLocks noChangeArrowheads="1"/>
            </p:cNvSpPr>
            <p:nvPr/>
          </p:nvSpPr>
          <p:spPr bwMode="auto">
            <a:xfrm>
              <a:off x="815" y="432"/>
              <a:ext cx="1153" cy="407"/>
            </a:xfrm>
            <a:prstGeom prst="rect">
              <a:avLst/>
            </a:prstGeom>
            <a:noFill/>
            <a:ln w="9525">
              <a:noFill/>
              <a:miter lim="800000"/>
              <a:headEnd/>
              <a:tailEnd/>
            </a:ln>
          </p:spPr>
          <p:txBody>
            <a:bodyPr>
              <a:spAutoFit/>
            </a:bodyPr>
            <a:lstStyle/>
            <a:p>
              <a:pPr algn="ctr">
                <a:spcBef>
                  <a:spcPct val="50000"/>
                </a:spcBef>
              </a:pPr>
              <a:r>
                <a:rPr lang="en-US" sz="1600">
                  <a:latin typeface="Arial" charset="0"/>
                </a:rPr>
                <a:t>Curriculum Committee</a:t>
              </a:r>
            </a:p>
          </p:txBody>
        </p:sp>
      </p:grpSp>
      <p:grpSp>
        <p:nvGrpSpPr>
          <p:cNvPr id="19460" name="Group 8"/>
          <p:cNvGrpSpPr>
            <a:grpSpLocks/>
          </p:cNvGrpSpPr>
          <p:nvPr/>
        </p:nvGrpSpPr>
        <p:grpSpPr bwMode="auto">
          <a:xfrm>
            <a:off x="5410200" y="3505200"/>
            <a:ext cx="1219200" cy="533400"/>
            <a:chOff x="2160" y="960"/>
            <a:chExt cx="1152" cy="528"/>
          </a:xfrm>
          <a:solidFill>
            <a:schemeClr val="accent4">
              <a:lumMod val="60000"/>
              <a:lumOff val="40000"/>
            </a:schemeClr>
          </a:solidFill>
        </p:grpSpPr>
        <p:sp>
          <p:nvSpPr>
            <p:cNvPr id="19504" name="AutoShape 9"/>
            <p:cNvSpPr>
              <a:spLocks noChangeArrowheads="1"/>
            </p:cNvSpPr>
            <p:nvPr/>
          </p:nvSpPr>
          <p:spPr bwMode="auto">
            <a:xfrm>
              <a:off x="2160" y="960"/>
              <a:ext cx="1152" cy="528"/>
            </a:xfrm>
            <a:prstGeom prst="rect">
              <a:avLst/>
            </a:prstGeom>
            <a:grpFill/>
            <a:ln w="9525">
              <a:solidFill>
                <a:schemeClr val="tx1"/>
              </a:solidFill>
              <a:miter lim="800000"/>
              <a:headEnd/>
              <a:tailEnd/>
            </a:ln>
          </p:spPr>
          <p:txBody>
            <a:bodyPr wrap="none" anchor="ctr"/>
            <a:lstStyle/>
            <a:p>
              <a:pPr eaLnBrk="0" hangingPunct="0"/>
              <a:endParaRPr lang="en-US">
                <a:latin typeface="Arial" charset="0"/>
              </a:endParaRPr>
            </a:p>
          </p:txBody>
        </p:sp>
        <p:sp>
          <p:nvSpPr>
            <p:cNvPr id="19505" name="Text Box 10"/>
            <p:cNvSpPr txBox="1">
              <a:spLocks noChangeArrowheads="1"/>
            </p:cNvSpPr>
            <p:nvPr/>
          </p:nvSpPr>
          <p:spPr bwMode="auto">
            <a:xfrm>
              <a:off x="2225" y="1104"/>
              <a:ext cx="991" cy="237"/>
            </a:xfrm>
            <a:prstGeom prst="rect">
              <a:avLst/>
            </a:prstGeom>
            <a:grpFill/>
            <a:ln w="9525">
              <a:noFill/>
              <a:miter lim="800000"/>
              <a:headEnd/>
              <a:tailEnd/>
            </a:ln>
          </p:spPr>
          <p:txBody>
            <a:bodyPr wrap="square">
              <a:spAutoFit/>
            </a:bodyPr>
            <a:lstStyle/>
            <a:p>
              <a:pPr>
                <a:spcBef>
                  <a:spcPct val="50000"/>
                </a:spcBef>
              </a:pPr>
              <a:r>
                <a:rPr lang="en-US" sz="1400" dirty="0">
                  <a:latin typeface="Arial" charset="0"/>
                </a:rPr>
                <a:t>Noncredit</a:t>
              </a:r>
              <a:r>
                <a:rPr lang="en-US" sz="1400" dirty="0" smtClean="0">
                  <a:latin typeface="Arial" charset="0"/>
                </a:rPr>
                <a:t>?</a:t>
              </a:r>
            </a:p>
          </p:txBody>
        </p:sp>
      </p:grpSp>
      <p:grpSp>
        <p:nvGrpSpPr>
          <p:cNvPr id="591" name="Group 590"/>
          <p:cNvGrpSpPr/>
          <p:nvPr/>
        </p:nvGrpSpPr>
        <p:grpSpPr>
          <a:xfrm>
            <a:off x="2438400" y="4248090"/>
            <a:ext cx="4267200" cy="400110"/>
            <a:chOff x="2438400" y="4248090"/>
            <a:chExt cx="4267200" cy="400110"/>
          </a:xfrm>
        </p:grpSpPr>
        <p:sp>
          <p:nvSpPr>
            <p:cNvPr id="590" name="Rectangle 589"/>
            <p:cNvSpPr/>
            <p:nvPr/>
          </p:nvSpPr>
          <p:spPr>
            <a:xfrm>
              <a:off x="2438400" y="4267200"/>
              <a:ext cx="42672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01" name="Text Box 16"/>
            <p:cNvSpPr txBox="1">
              <a:spLocks noChangeArrowheads="1"/>
            </p:cNvSpPr>
            <p:nvPr/>
          </p:nvSpPr>
          <p:spPr bwMode="auto">
            <a:xfrm>
              <a:off x="2476500" y="4248090"/>
              <a:ext cx="4191000" cy="400110"/>
            </a:xfrm>
            <a:prstGeom prst="rect">
              <a:avLst/>
            </a:prstGeom>
            <a:solidFill>
              <a:schemeClr val="accent3">
                <a:lumMod val="40000"/>
                <a:lumOff val="60000"/>
              </a:schemeClr>
            </a:solidFill>
            <a:ln w="12700">
              <a:solidFill>
                <a:schemeClr val="tx1"/>
              </a:solidFill>
              <a:miter lim="800000"/>
              <a:headEnd/>
              <a:tailEnd/>
            </a:ln>
            <a:effectLst>
              <a:outerShdw blurRad="50800" dist="38100" dir="5400000" algn="t" rotWithShape="0">
                <a:prstClr val="black">
                  <a:alpha val="40000"/>
                </a:prstClr>
              </a:outerShdw>
            </a:effectLst>
          </p:spPr>
          <p:txBody>
            <a:bodyPr wrap="square">
              <a:spAutoFit/>
            </a:bodyPr>
            <a:lstStyle/>
            <a:p>
              <a:pPr algn="ctr"/>
              <a:r>
                <a:rPr lang="en-US" sz="2000" dirty="0" smtClean="0">
                  <a:latin typeface="Arial" charset="0"/>
                </a:rPr>
                <a:t>CCC Curriculum Inventory</a:t>
              </a:r>
            </a:p>
          </p:txBody>
        </p:sp>
      </p:grpSp>
      <p:grpSp>
        <p:nvGrpSpPr>
          <p:cNvPr id="19463" name="Group 17"/>
          <p:cNvGrpSpPr>
            <a:grpSpLocks/>
          </p:cNvGrpSpPr>
          <p:nvPr/>
        </p:nvGrpSpPr>
        <p:grpSpPr bwMode="auto">
          <a:xfrm>
            <a:off x="4914900" y="2514600"/>
            <a:ext cx="1181100" cy="762000"/>
            <a:chOff x="2080" y="1848"/>
            <a:chExt cx="1008" cy="600"/>
          </a:xfrm>
        </p:grpSpPr>
        <p:sp>
          <p:nvSpPr>
            <p:cNvPr id="19498" name="AutoShape 18"/>
            <p:cNvSpPr>
              <a:spLocks noChangeArrowheads="1"/>
            </p:cNvSpPr>
            <p:nvPr/>
          </p:nvSpPr>
          <p:spPr bwMode="auto">
            <a:xfrm>
              <a:off x="2080" y="1848"/>
              <a:ext cx="1008" cy="600"/>
            </a:xfrm>
            <a:prstGeom prst="flowChartDecision">
              <a:avLst/>
            </a:prstGeom>
            <a:solidFill>
              <a:schemeClr val="accent1"/>
            </a:solidFill>
            <a:ln w="9525">
              <a:solidFill>
                <a:schemeClr val="tx1"/>
              </a:solidFill>
              <a:miter lim="800000"/>
              <a:headEnd/>
              <a:tailEnd/>
            </a:ln>
          </p:spPr>
          <p:txBody>
            <a:bodyPr wrap="none" anchor="ctr"/>
            <a:lstStyle/>
            <a:p>
              <a:pPr eaLnBrk="0" hangingPunct="0"/>
              <a:endParaRPr lang="en-US">
                <a:latin typeface="Arial" charset="0"/>
              </a:endParaRPr>
            </a:p>
          </p:txBody>
        </p:sp>
        <p:sp>
          <p:nvSpPr>
            <p:cNvPr id="19499" name="Text Box 19"/>
            <p:cNvSpPr txBox="1">
              <a:spLocks noChangeArrowheads="1"/>
            </p:cNvSpPr>
            <p:nvPr/>
          </p:nvSpPr>
          <p:spPr bwMode="auto">
            <a:xfrm>
              <a:off x="2207" y="2041"/>
              <a:ext cx="865" cy="240"/>
            </a:xfrm>
            <a:prstGeom prst="rect">
              <a:avLst/>
            </a:prstGeom>
            <a:noFill/>
            <a:ln w="9525">
              <a:noFill/>
              <a:miter lim="800000"/>
              <a:headEnd/>
              <a:tailEnd/>
            </a:ln>
          </p:spPr>
          <p:txBody>
            <a:bodyPr>
              <a:spAutoFit/>
            </a:bodyPr>
            <a:lstStyle/>
            <a:p>
              <a:pPr>
                <a:spcBef>
                  <a:spcPct val="50000"/>
                </a:spcBef>
              </a:pPr>
              <a:r>
                <a:rPr lang="en-US" sz="1400">
                  <a:latin typeface="Arial" charset="0"/>
                </a:rPr>
                <a:t>Program?</a:t>
              </a:r>
            </a:p>
          </p:txBody>
        </p:sp>
      </p:grpSp>
      <p:grpSp>
        <p:nvGrpSpPr>
          <p:cNvPr id="19466" name="Group 62"/>
          <p:cNvGrpSpPr>
            <a:grpSpLocks/>
          </p:cNvGrpSpPr>
          <p:nvPr/>
        </p:nvGrpSpPr>
        <p:grpSpPr bwMode="auto">
          <a:xfrm>
            <a:off x="5334000" y="5249862"/>
            <a:ext cx="1828800" cy="635000"/>
            <a:chOff x="1968" y="3024"/>
            <a:chExt cx="1104" cy="432"/>
          </a:xfrm>
        </p:grpSpPr>
        <p:sp>
          <p:nvSpPr>
            <p:cNvPr id="19492" name="AutoShape 25"/>
            <p:cNvSpPr>
              <a:spLocks noChangeArrowheads="1"/>
            </p:cNvSpPr>
            <p:nvPr/>
          </p:nvSpPr>
          <p:spPr bwMode="auto">
            <a:xfrm>
              <a:off x="1968" y="3024"/>
              <a:ext cx="1104" cy="432"/>
            </a:xfrm>
            <a:prstGeom prst="flowChartTerminator">
              <a:avLst/>
            </a:prstGeom>
            <a:solidFill>
              <a:srgbClr val="FFFF99"/>
            </a:solidFill>
            <a:ln w="9525">
              <a:solidFill>
                <a:schemeClr val="tx1"/>
              </a:solidFill>
              <a:miter lim="800000"/>
              <a:headEnd/>
              <a:tailEnd/>
            </a:ln>
          </p:spPr>
          <p:txBody>
            <a:bodyPr wrap="none" anchor="ctr"/>
            <a:lstStyle/>
            <a:p>
              <a:pPr eaLnBrk="0" hangingPunct="0"/>
              <a:endParaRPr lang="en-US">
                <a:latin typeface="Arial" charset="0"/>
              </a:endParaRPr>
            </a:p>
          </p:txBody>
        </p:sp>
        <p:sp>
          <p:nvSpPr>
            <p:cNvPr id="19493" name="Text Box 26"/>
            <p:cNvSpPr txBox="1">
              <a:spLocks noChangeArrowheads="1"/>
            </p:cNvSpPr>
            <p:nvPr/>
          </p:nvSpPr>
          <p:spPr bwMode="auto">
            <a:xfrm>
              <a:off x="2064" y="3072"/>
              <a:ext cx="912" cy="356"/>
            </a:xfrm>
            <a:prstGeom prst="rect">
              <a:avLst/>
            </a:prstGeom>
            <a:noFill/>
            <a:ln w="9525">
              <a:noFill/>
              <a:miter lim="800000"/>
              <a:headEnd/>
              <a:tailEnd/>
            </a:ln>
          </p:spPr>
          <p:txBody>
            <a:bodyPr>
              <a:spAutoFit/>
            </a:bodyPr>
            <a:lstStyle/>
            <a:p>
              <a:pPr algn="ctr"/>
              <a:r>
                <a:rPr lang="en-US" sz="1400" dirty="0" smtClean="0">
                  <a:latin typeface="Arial" charset="0"/>
                </a:rPr>
                <a:t>Program Control Number</a:t>
              </a:r>
            </a:p>
          </p:txBody>
        </p:sp>
      </p:grpSp>
      <p:sp>
        <p:nvSpPr>
          <p:cNvPr id="30732" name="Text Box 33"/>
          <p:cNvSpPr txBox="1">
            <a:spLocks noChangeArrowheads="1"/>
          </p:cNvSpPr>
          <p:nvPr/>
        </p:nvSpPr>
        <p:spPr bwMode="auto">
          <a:xfrm>
            <a:off x="0" y="304800"/>
            <a:ext cx="9144000" cy="461963"/>
          </a:xfrm>
          <a:prstGeom prst="rect">
            <a:avLst/>
          </a:prstGeom>
          <a:noFill/>
          <a:ln w="9525">
            <a:noFill/>
            <a:miter lim="800000"/>
            <a:headEnd/>
            <a:tailEnd/>
          </a:ln>
        </p:spPr>
        <p:txBody>
          <a:bodyPr>
            <a:spAutoFit/>
          </a:bodyPr>
          <a:lstStyle/>
          <a:p>
            <a:pPr algn="ctr">
              <a:defRPr/>
            </a:pPr>
            <a:r>
              <a:rPr lang="en-US" dirty="0">
                <a:solidFill>
                  <a:srgbClr val="1F699B"/>
                </a:solidFill>
                <a:latin typeface="Arial" pitchFamily="34" charset="0"/>
                <a:ea typeface="+mj-ea"/>
                <a:cs typeface="Arial" pitchFamily="34" charset="0"/>
              </a:rPr>
              <a:t>Program and Course Approval and Reporting Processes</a:t>
            </a:r>
          </a:p>
        </p:txBody>
      </p:sp>
      <p:grpSp>
        <p:nvGrpSpPr>
          <p:cNvPr id="19471" name="Group 37"/>
          <p:cNvGrpSpPr>
            <a:grpSpLocks/>
          </p:cNvGrpSpPr>
          <p:nvPr/>
        </p:nvGrpSpPr>
        <p:grpSpPr bwMode="auto">
          <a:xfrm>
            <a:off x="3124200" y="2514600"/>
            <a:ext cx="1181100" cy="762000"/>
            <a:chOff x="2080" y="1848"/>
            <a:chExt cx="1008" cy="600"/>
          </a:xfrm>
        </p:grpSpPr>
        <p:sp>
          <p:nvSpPr>
            <p:cNvPr id="19490" name="AutoShape 38"/>
            <p:cNvSpPr>
              <a:spLocks noChangeArrowheads="1"/>
            </p:cNvSpPr>
            <p:nvPr/>
          </p:nvSpPr>
          <p:spPr bwMode="auto">
            <a:xfrm>
              <a:off x="2080" y="1848"/>
              <a:ext cx="1008" cy="600"/>
            </a:xfrm>
            <a:prstGeom prst="flowChartDecision">
              <a:avLst/>
            </a:prstGeom>
            <a:solidFill>
              <a:schemeClr val="accent1"/>
            </a:solidFill>
            <a:ln w="9525">
              <a:solidFill>
                <a:schemeClr val="tx1"/>
              </a:solidFill>
              <a:miter lim="800000"/>
              <a:headEnd/>
              <a:tailEnd/>
            </a:ln>
          </p:spPr>
          <p:txBody>
            <a:bodyPr wrap="none" anchor="ctr"/>
            <a:lstStyle/>
            <a:p>
              <a:pPr eaLnBrk="0" hangingPunct="0"/>
              <a:endParaRPr lang="en-US">
                <a:latin typeface="Arial" charset="0"/>
              </a:endParaRPr>
            </a:p>
          </p:txBody>
        </p:sp>
        <p:sp>
          <p:nvSpPr>
            <p:cNvPr id="19491" name="Text Box 39"/>
            <p:cNvSpPr txBox="1">
              <a:spLocks noChangeArrowheads="1"/>
            </p:cNvSpPr>
            <p:nvPr/>
          </p:nvSpPr>
          <p:spPr bwMode="auto">
            <a:xfrm>
              <a:off x="2207" y="2041"/>
              <a:ext cx="865" cy="240"/>
            </a:xfrm>
            <a:prstGeom prst="rect">
              <a:avLst/>
            </a:prstGeom>
            <a:noFill/>
            <a:ln w="9525">
              <a:noFill/>
              <a:miter lim="800000"/>
              <a:headEnd/>
              <a:tailEnd/>
            </a:ln>
          </p:spPr>
          <p:txBody>
            <a:bodyPr>
              <a:spAutoFit/>
            </a:bodyPr>
            <a:lstStyle/>
            <a:p>
              <a:pPr algn="ctr">
                <a:spcBef>
                  <a:spcPct val="50000"/>
                </a:spcBef>
              </a:pPr>
              <a:r>
                <a:rPr lang="en-US" sz="1400">
                  <a:latin typeface="Arial" charset="0"/>
                </a:rPr>
                <a:t>Course?</a:t>
              </a:r>
            </a:p>
          </p:txBody>
        </p:sp>
      </p:grpSp>
      <p:cxnSp>
        <p:nvCxnSpPr>
          <p:cNvPr id="19479" name="AutoShape 58"/>
          <p:cNvCxnSpPr>
            <a:cxnSpLocks noChangeShapeType="1"/>
            <a:stCxn id="19501" idx="2"/>
            <a:endCxn id="19492" idx="0"/>
          </p:cNvCxnSpPr>
          <p:nvPr/>
        </p:nvCxnSpPr>
        <p:spPr bwMode="auto">
          <a:xfrm rot="16200000" flipH="1">
            <a:off x="5109369" y="4110831"/>
            <a:ext cx="601662" cy="1676400"/>
          </a:xfrm>
          <a:prstGeom prst="bentConnector3">
            <a:avLst>
              <a:gd name="adj1" fmla="val 50000"/>
            </a:avLst>
          </a:prstGeom>
          <a:noFill/>
          <a:ln w="38100">
            <a:solidFill>
              <a:schemeClr val="tx1"/>
            </a:solidFill>
            <a:miter lim="800000"/>
            <a:headEnd/>
            <a:tailEnd type="triangle" w="med" len="med"/>
          </a:ln>
        </p:spPr>
      </p:cxnSp>
      <p:sp>
        <p:nvSpPr>
          <p:cNvPr id="19484" name="Date Placeholder 51"/>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19485" name="Footer Placeholder 52"/>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grpSp>
        <p:nvGrpSpPr>
          <p:cNvPr id="62" name="Group 62"/>
          <p:cNvGrpSpPr>
            <a:grpSpLocks/>
          </p:cNvGrpSpPr>
          <p:nvPr/>
        </p:nvGrpSpPr>
        <p:grpSpPr bwMode="auto">
          <a:xfrm>
            <a:off x="2057400" y="5254008"/>
            <a:ext cx="1828800" cy="635000"/>
            <a:chOff x="1968" y="3024"/>
            <a:chExt cx="1104" cy="432"/>
          </a:xfrm>
        </p:grpSpPr>
        <p:sp>
          <p:nvSpPr>
            <p:cNvPr id="63" name="AutoShape 25"/>
            <p:cNvSpPr>
              <a:spLocks noChangeArrowheads="1"/>
            </p:cNvSpPr>
            <p:nvPr/>
          </p:nvSpPr>
          <p:spPr bwMode="auto">
            <a:xfrm>
              <a:off x="1968" y="3024"/>
              <a:ext cx="1104" cy="432"/>
            </a:xfrm>
            <a:prstGeom prst="flowChartTerminator">
              <a:avLst/>
            </a:prstGeom>
            <a:solidFill>
              <a:srgbClr val="FFFF99"/>
            </a:solidFill>
            <a:ln w="9525">
              <a:solidFill>
                <a:schemeClr val="tx1"/>
              </a:solidFill>
              <a:miter lim="800000"/>
              <a:headEnd/>
              <a:tailEnd/>
            </a:ln>
          </p:spPr>
          <p:txBody>
            <a:bodyPr wrap="none" anchor="ctr"/>
            <a:lstStyle/>
            <a:p>
              <a:pPr eaLnBrk="0" hangingPunct="0"/>
              <a:endParaRPr lang="en-US">
                <a:latin typeface="Arial" charset="0"/>
              </a:endParaRPr>
            </a:p>
          </p:txBody>
        </p:sp>
        <p:sp>
          <p:nvSpPr>
            <p:cNvPr id="64" name="Text Box 26"/>
            <p:cNvSpPr txBox="1">
              <a:spLocks noChangeArrowheads="1"/>
            </p:cNvSpPr>
            <p:nvPr/>
          </p:nvSpPr>
          <p:spPr bwMode="auto">
            <a:xfrm>
              <a:off x="2064" y="3072"/>
              <a:ext cx="912" cy="356"/>
            </a:xfrm>
            <a:prstGeom prst="rect">
              <a:avLst/>
            </a:prstGeom>
            <a:noFill/>
            <a:ln w="9525">
              <a:noFill/>
              <a:miter lim="800000"/>
              <a:headEnd/>
              <a:tailEnd/>
            </a:ln>
          </p:spPr>
          <p:txBody>
            <a:bodyPr>
              <a:spAutoFit/>
            </a:bodyPr>
            <a:lstStyle/>
            <a:p>
              <a:pPr algn="ctr"/>
              <a:r>
                <a:rPr lang="en-US" sz="1400" dirty="0" smtClean="0">
                  <a:latin typeface="Arial" charset="0"/>
                </a:rPr>
                <a:t>Course Control Number</a:t>
              </a:r>
            </a:p>
          </p:txBody>
        </p:sp>
      </p:grpSp>
      <p:cxnSp>
        <p:nvCxnSpPr>
          <p:cNvPr id="66" name="Elbow Connector 65"/>
          <p:cNvCxnSpPr>
            <a:stCxn id="19506" idx="2"/>
            <a:endCxn id="19508" idx="0"/>
          </p:cNvCxnSpPr>
          <p:nvPr/>
        </p:nvCxnSpPr>
        <p:spPr>
          <a:xfrm rot="5400000">
            <a:off x="4383089" y="1716087"/>
            <a:ext cx="377825" cy="1"/>
          </a:xfrm>
          <a:prstGeom prst="bentConnector3">
            <a:avLst>
              <a:gd name="adj1" fmla="val 50000"/>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80" name="Group 8"/>
          <p:cNvGrpSpPr>
            <a:grpSpLocks/>
          </p:cNvGrpSpPr>
          <p:nvPr/>
        </p:nvGrpSpPr>
        <p:grpSpPr bwMode="auto">
          <a:xfrm>
            <a:off x="2514600" y="3505200"/>
            <a:ext cx="1219200" cy="533400"/>
            <a:chOff x="2160" y="960"/>
            <a:chExt cx="1152" cy="528"/>
          </a:xfrm>
          <a:solidFill>
            <a:schemeClr val="accent4">
              <a:lumMod val="60000"/>
              <a:lumOff val="40000"/>
            </a:schemeClr>
          </a:solidFill>
        </p:grpSpPr>
        <p:sp>
          <p:nvSpPr>
            <p:cNvPr id="81" name="AutoShape 9"/>
            <p:cNvSpPr>
              <a:spLocks noChangeArrowheads="1"/>
            </p:cNvSpPr>
            <p:nvPr/>
          </p:nvSpPr>
          <p:spPr bwMode="auto">
            <a:xfrm>
              <a:off x="2160" y="960"/>
              <a:ext cx="1152" cy="528"/>
            </a:xfrm>
            <a:prstGeom prst="rect">
              <a:avLst/>
            </a:prstGeom>
            <a:grpFill/>
            <a:ln w="9525">
              <a:solidFill>
                <a:schemeClr val="tx1"/>
              </a:solidFill>
              <a:miter lim="800000"/>
              <a:headEnd/>
              <a:tailEnd/>
            </a:ln>
          </p:spPr>
          <p:txBody>
            <a:bodyPr wrap="none" anchor="ctr"/>
            <a:lstStyle/>
            <a:p>
              <a:pPr eaLnBrk="0" hangingPunct="0"/>
              <a:endParaRPr lang="en-US">
                <a:latin typeface="Arial" charset="0"/>
              </a:endParaRPr>
            </a:p>
          </p:txBody>
        </p:sp>
        <p:sp>
          <p:nvSpPr>
            <p:cNvPr id="82" name="Text Box 10"/>
            <p:cNvSpPr txBox="1">
              <a:spLocks noChangeArrowheads="1"/>
            </p:cNvSpPr>
            <p:nvPr/>
          </p:nvSpPr>
          <p:spPr bwMode="auto">
            <a:xfrm>
              <a:off x="2376" y="1104"/>
              <a:ext cx="840" cy="305"/>
            </a:xfrm>
            <a:prstGeom prst="rect">
              <a:avLst/>
            </a:prstGeom>
            <a:grpFill/>
            <a:ln w="9525">
              <a:noFill/>
              <a:miter lim="800000"/>
              <a:headEnd/>
              <a:tailEnd/>
            </a:ln>
          </p:spPr>
          <p:txBody>
            <a:bodyPr wrap="square">
              <a:spAutoFit/>
            </a:bodyPr>
            <a:lstStyle/>
            <a:p>
              <a:pPr>
                <a:spcBef>
                  <a:spcPct val="50000"/>
                </a:spcBef>
              </a:pPr>
              <a:r>
                <a:rPr lang="en-US" sz="1400" dirty="0" smtClean="0">
                  <a:latin typeface="Arial" charset="0"/>
                </a:rPr>
                <a:t>Credit?</a:t>
              </a:r>
            </a:p>
          </p:txBody>
        </p:sp>
      </p:grpSp>
      <p:sp>
        <p:nvSpPr>
          <p:cNvPr id="83" name="TextBox 82"/>
          <p:cNvSpPr txBox="1"/>
          <p:nvPr/>
        </p:nvSpPr>
        <p:spPr>
          <a:xfrm>
            <a:off x="7315200" y="2971800"/>
            <a:ext cx="1447800" cy="646331"/>
          </a:xfrm>
          <a:prstGeom prst="rect">
            <a:avLst/>
          </a:prstGeom>
          <a:noFill/>
          <a:ln>
            <a:solidFill>
              <a:schemeClr val="tx1"/>
            </a:solidFill>
            <a:prstDash val="lgDash"/>
          </a:ln>
        </p:spPr>
        <p:txBody>
          <a:bodyPr wrap="square" rtlCol="0">
            <a:spAutoFit/>
          </a:bodyPr>
          <a:lstStyle/>
          <a:p>
            <a:r>
              <a:rPr lang="en-US" sz="1200" dirty="0" smtClean="0">
                <a:latin typeface="Arial" pitchFamily="34" charset="0"/>
                <a:cs typeface="Arial" pitchFamily="34" charset="0"/>
              </a:rPr>
              <a:t>Noncredit proposal forms are numbered </a:t>
            </a:r>
            <a:r>
              <a:rPr lang="en-US" sz="1200" b="1" dirty="0" smtClean="0">
                <a:latin typeface="Arial" pitchFamily="34" charset="0"/>
                <a:cs typeface="Arial" pitchFamily="34" charset="0"/>
              </a:rPr>
              <a:t>4xx</a:t>
            </a:r>
            <a:endParaRPr lang="en-US" sz="1200" b="1" dirty="0">
              <a:latin typeface="Arial" pitchFamily="34" charset="0"/>
              <a:cs typeface="Arial" pitchFamily="34" charset="0"/>
            </a:endParaRPr>
          </a:p>
        </p:txBody>
      </p:sp>
      <p:sp>
        <p:nvSpPr>
          <p:cNvPr id="84" name="TextBox 83"/>
          <p:cNvSpPr txBox="1"/>
          <p:nvPr/>
        </p:nvSpPr>
        <p:spPr>
          <a:xfrm>
            <a:off x="457200" y="2971800"/>
            <a:ext cx="1447800" cy="646331"/>
          </a:xfrm>
          <a:prstGeom prst="rect">
            <a:avLst/>
          </a:prstGeom>
          <a:noFill/>
          <a:ln>
            <a:solidFill>
              <a:schemeClr val="tx1"/>
            </a:solidFill>
            <a:prstDash val="lgDash"/>
          </a:ln>
        </p:spPr>
        <p:txBody>
          <a:bodyPr wrap="square" rtlCol="0">
            <a:spAutoFit/>
          </a:bodyPr>
          <a:lstStyle/>
          <a:p>
            <a:r>
              <a:rPr lang="en-US" sz="1200" dirty="0" smtClean="0">
                <a:latin typeface="Arial" pitchFamily="34" charset="0"/>
                <a:cs typeface="Arial" pitchFamily="34" charset="0"/>
              </a:rPr>
              <a:t>Credit </a:t>
            </a:r>
          </a:p>
          <a:p>
            <a:r>
              <a:rPr lang="en-US" sz="1200" dirty="0" smtClean="0">
                <a:latin typeface="Arial" pitchFamily="34" charset="0"/>
                <a:cs typeface="Arial" pitchFamily="34" charset="0"/>
              </a:rPr>
              <a:t>proposal forms are numbered </a:t>
            </a:r>
            <a:r>
              <a:rPr lang="en-US" sz="1200" b="1" dirty="0" smtClean="0">
                <a:latin typeface="Arial" pitchFamily="34" charset="0"/>
                <a:cs typeface="Arial" pitchFamily="34" charset="0"/>
              </a:rPr>
              <a:t>5xx</a:t>
            </a:r>
            <a:endParaRPr lang="en-US" sz="1200" b="1" dirty="0">
              <a:latin typeface="Arial" pitchFamily="34" charset="0"/>
              <a:cs typeface="Arial" pitchFamily="34" charset="0"/>
            </a:endParaRPr>
          </a:p>
        </p:txBody>
      </p:sp>
      <p:cxnSp>
        <p:nvCxnSpPr>
          <p:cNvPr id="86" name="Elbow Connector 85"/>
          <p:cNvCxnSpPr>
            <a:stCxn id="19508" idx="2"/>
            <a:endCxn id="19501" idx="0"/>
          </p:cNvCxnSpPr>
          <p:nvPr/>
        </p:nvCxnSpPr>
        <p:spPr>
          <a:xfrm rot="5400000">
            <a:off x="3650487" y="3326576"/>
            <a:ext cx="1843027" cy="1588"/>
          </a:xfrm>
          <a:prstGeom prst="bentConnector3">
            <a:avLst>
              <a:gd name="adj1" fmla="val 50000"/>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23" name="AutoShape 58"/>
          <p:cNvCxnSpPr>
            <a:cxnSpLocks noChangeShapeType="1"/>
            <a:stCxn id="19501" idx="2"/>
            <a:endCxn id="63" idx="0"/>
          </p:cNvCxnSpPr>
          <p:nvPr/>
        </p:nvCxnSpPr>
        <p:spPr bwMode="auto">
          <a:xfrm rot="5400000">
            <a:off x="3468996" y="4151004"/>
            <a:ext cx="605808" cy="1600200"/>
          </a:xfrm>
          <a:prstGeom prst="bentConnector3">
            <a:avLst>
              <a:gd name="adj1" fmla="val 50000"/>
            </a:avLst>
          </a:prstGeom>
          <a:noFill/>
          <a:ln w="38100">
            <a:solidFill>
              <a:schemeClr val="tx1"/>
            </a:solidFill>
            <a:miter lim="800000"/>
            <a:headEnd/>
            <a:tailEnd type="triangle" w="med" len="med"/>
          </a:ln>
        </p:spPr>
      </p:cxnSp>
      <p:cxnSp>
        <p:nvCxnSpPr>
          <p:cNvPr id="627" name="Straight Connector 626"/>
          <p:cNvCxnSpPr>
            <a:stCxn id="19490" idx="3"/>
            <a:endCxn id="19498" idx="1"/>
          </p:cNvCxnSpPr>
          <p:nvPr/>
        </p:nvCxnSpPr>
        <p:spPr>
          <a:xfrm>
            <a:off x="4305300" y="2895600"/>
            <a:ext cx="609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2" name="Shape 631"/>
          <p:cNvCxnSpPr>
            <a:stCxn id="19506" idx="2"/>
            <a:endCxn id="19491" idx="3"/>
          </p:cNvCxnSpPr>
          <p:nvPr/>
        </p:nvCxnSpPr>
        <p:spPr>
          <a:xfrm rot="5400000">
            <a:off x="3736810" y="2076918"/>
            <a:ext cx="1384935" cy="285449"/>
          </a:xfrm>
          <a:prstGeom prst="bentConnector2">
            <a:avLst/>
          </a:prstGeom>
          <a:ln w="38100">
            <a:solidFill>
              <a:srgbClr val="C0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628" name="Straight Connector 627"/>
          <p:cNvCxnSpPr>
            <a:stCxn id="81" idx="3"/>
            <a:endCxn id="19504" idx="1"/>
          </p:cNvCxnSpPr>
          <p:nvPr/>
        </p:nvCxnSpPr>
        <p:spPr>
          <a:xfrm>
            <a:off x="3733800" y="3771900"/>
            <a:ext cx="1676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8" name="Straight Arrow Connector 637"/>
          <p:cNvCxnSpPr/>
          <p:nvPr/>
        </p:nvCxnSpPr>
        <p:spPr>
          <a:xfrm rot="5400000">
            <a:off x="2211696" y="4493904"/>
            <a:ext cx="1215408" cy="304800"/>
          </a:xfrm>
          <a:prstGeom prst="straightConnector1">
            <a:avLst/>
          </a:prstGeom>
          <a:ln w="38100">
            <a:solidFill>
              <a:srgbClr val="C0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640" name="Straight Arrow Connector 639"/>
          <p:cNvCxnSpPr>
            <a:endCxn id="81" idx="0"/>
          </p:cNvCxnSpPr>
          <p:nvPr/>
        </p:nvCxnSpPr>
        <p:spPr>
          <a:xfrm rot="5400000">
            <a:off x="2971800" y="3200400"/>
            <a:ext cx="457200" cy="152400"/>
          </a:xfrm>
          <a:prstGeom prst="straightConnector1">
            <a:avLst/>
          </a:prstGeom>
          <a:ln w="38100">
            <a:solidFill>
              <a:srgbClr val="C0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643" name="TextBox 642"/>
          <p:cNvSpPr txBox="1"/>
          <p:nvPr/>
        </p:nvSpPr>
        <p:spPr>
          <a:xfrm>
            <a:off x="533400" y="4495800"/>
            <a:ext cx="1371600" cy="738664"/>
          </a:xfrm>
          <a:prstGeom prst="rect">
            <a:avLst/>
          </a:prstGeom>
          <a:noFill/>
          <a:ln w="38100">
            <a:solidFill>
              <a:srgbClr val="C00000"/>
            </a:solidFill>
            <a:prstDash val="sysDash"/>
          </a:ln>
        </p:spPr>
        <p:txBody>
          <a:bodyPr wrap="square" rtlCol="0">
            <a:spAutoFit/>
          </a:bodyPr>
          <a:lstStyle/>
          <a:p>
            <a:r>
              <a:rPr lang="en-US" sz="1400" b="1" dirty="0" smtClean="0">
                <a:solidFill>
                  <a:srgbClr val="C00000"/>
                </a:solidFill>
                <a:latin typeface="Arial" pitchFamily="34" charset="0"/>
                <a:cs typeface="Arial" pitchFamily="34" charset="0"/>
              </a:rPr>
              <a:t>Fast Track: </a:t>
            </a:r>
            <a:r>
              <a:rPr lang="en-US" sz="1400" dirty="0" smtClean="0">
                <a:latin typeface="Arial" pitchFamily="34" charset="0"/>
                <a:cs typeface="Arial" pitchFamily="34" charset="0"/>
              </a:rPr>
              <a:t>Credit Stand-alone Courses </a:t>
            </a:r>
            <a:endParaRPr lang="en-US" sz="1400" dirty="0">
              <a:latin typeface="Arial" pitchFamily="34" charset="0"/>
              <a:cs typeface="Arial" pitchFamily="34" charset="0"/>
            </a:endParaRPr>
          </a:p>
        </p:txBody>
      </p:sp>
      <p:grpSp>
        <p:nvGrpSpPr>
          <p:cNvPr id="19458" name="Group 2"/>
          <p:cNvGrpSpPr>
            <a:grpSpLocks/>
          </p:cNvGrpSpPr>
          <p:nvPr/>
        </p:nvGrpSpPr>
        <p:grpSpPr bwMode="auto">
          <a:xfrm>
            <a:off x="3733800" y="1905000"/>
            <a:ext cx="1676400" cy="500063"/>
            <a:chOff x="720" y="336"/>
            <a:chExt cx="1296" cy="576"/>
          </a:xfrm>
        </p:grpSpPr>
        <p:sp>
          <p:nvSpPr>
            <p:cNvPr id="19508" name="AutoShape 3"/>
            <p:cNvSpPr>
              <a:spLocks noChangeArrowheads="1"/>
            </p:cNvSpPr>
            <p:nvPr/>
          </p:nvSpPr>
          <p:spPr bwMode="auto">
            <a:xfrm>
              <a:off x="720" y="336"/>
              <a:ext cx="1296" cy="576"/>
            </a:xfrm>
            <a:prstGeom prst="flowChartProcess">
              <a:avLst/>
            </a:prstGeom>
            <a:noFill/>
            <a:ln w="9525">
              <a:solidFill>
                <a:schemeClr val="tx1"/>
              </a:solidFill>
              <a:miter lim="800000"/>
              <a:headEnd/>
              <a:tailEnd/>
            </a:ln>
          </p:spPr>
          <p:txBody>
            <a:bodyPr wrap="none" anchor="ctr"/>
            <a:lstStyle/>
            <a:p>
              <a:pPr eaLnBrk="0" hangingPunct="0"/>
              <a:endParaRPr lang="en-US">
                <a:latin typeface="Arial" charset="0"/>
              </a:endParaRPr>
            </a:p>
          </p:txBody>
        </p:sp>
        <p:sp>
          <p:nvSpPr>
            <p:cNvPr id="19509" name="Text Box 4"/>
            <p:cNvSpPr txBox="1">
              <a:spLocks noChangeArrowheads="1"/>
            </p:cNvSpPr>
            <p:nvPr/>
          </p:nvSpPr>
          <p:spPr bwMode="auto">
            <a:xfrm>
              <a:off x="816" y="431"/>
              <a:ext cx="1151" cy="388"/>
            </a:xfrm>
            <a:prstGeom prst="rect">
              <a:avLst/>
            </a:prstGeom>
            <a:solidFill>
              <a:schemeClr val="bg1"/>
            </a:solidFill>
            <a:ln w="9525">
              <a:noFill/>
              <a:miter lim="800000"/>
              <a:headEnd/>
              <a:tailEnd/>
            </a:ln>
          </p:spPr>
          <p:txBody>
            <a:bodyPr>
              <a:spAutoFit/>
            </a:bodyPr>
            <a:lstStyle/>
            <a:p>
              <a:pPr algn="ctr">
                <a:spcBef>
                  <a:spcPct val="50000"/>
                </a:spcBef>
              </a:pPr>
              <a:r>
                <a:rPr lang="en-US" sz="1600">
                  <a:latin typeface="Arial" charset="0"/>
                </a:rPr>
                <a:t>District Board</a:t>
              </a:r>
            </a:p>
          </p:txBody>
        </p:sp>
      </p:gr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latin typeface="Arial" charset="0"/>
                <a:cs typeface="Arial" charset="0"/>
              </a:rPr>
              <a:t>What Colleges Should Do</a:t>
            </a:r>
          </a:p>
        </p:txBody>
      </p:sp>
      <p:sp>
        <p:nvSpPr>
          <p:cNvPr id="20483" name="Rectangle 3"/>
          <p:cNvSpPr>
            <a:spLocks noGrp="1" noChangeArrowheads="1"/>
          </p:cNvSpPr>
          <p:nvPr>
            <p:ph idx="1"/>
          </p:nvPr>
        </p:nvSpPr>
        <p:spPr/>
        <p:txBody>
          <a:bodyPr/>
          <a:lstStyle/>
          <a:p>
            <a:pPr eaLnBrk="1" hangingPunct="1"/>
            <a:r>
              <a:rPr lang="en-US" dirty="0" smtClean="0">
                <a:latin typeface="Arial" charset="0"/>
                <a:cs typeface="Arial" charset="0"/>
              </a:rPr>
              <a:t>Curriculum chairs: </a:t>
            </a:r>
          </a:p>
          <a:p>
            <a:pPr lvl="1" eaLnBrk="1" hangingPunct="1"/>
            <a:r>
              <a:rPr lang="en-US" dirty="0" smtClean="0">
                <a:latin typeface="Arial" charset="0"/>
                <a:cs typeface="Arial" charset="0"/>
              </a:rPr>
              <a:t>train all committee members &amp; staff</a:t>
            </a:r>
          </a:p>
          <a:p>
            <a:pPr lvl="1" eaLnBrk="1" hangingPunct="1"/>
            <a:r>
              <a:rPr lang="en-US" dirty="0" smtClean="0">
                <a:latin typeface="Arial" charset="0"/>
                <a:cs typeface="Arial" charset="0"/>
              </a:rPr>
              <a:t>share materials locally</a:t>
            </a:r>
          </a:p>
          <a:p>
            <a:pPr eaLnBrk="1" hangingPunct="1"/>
            <a:r>
              <a:rPr lang="en-US" dirty="0" smtClean="0">
                <a:latin typeface="Arial" charset="0"/>
                <a:cs typeface="Arial" charset="0"/>
              </a:rPr>
              <a:t>Administrators: </a:t>
            </a:r>
          </a:p>
          <a:p>
            <a:pPr lvl="1" eaLnBrk="1" hangingPunct="1"/>
            <a:r>
              <a:rPr lang="en-US" dirty="0" smtClean="0">
                <a:latin typeface="Arial" charset="0"/>
                <a:cs typeface="Arial" charset="0"/>
              </a:rPr>
              <a:t>provide support so that all appropriate parties are trained</a:t>
            </a:r>
          </a:p>
          <a:p>
            <a:pPr lvl="1" eaLnBrk="1" hangingPunct="1"/>
            <a:r>
              <a:rPr lang="en-US" dirty="0" smtClean="0">
                <a:latin typeface="Arial" charset="0"/>
                <a:cs typeface="Arial" charset="0"/>
              </a:rPr>
              <a:t>sign and submit certification form</a:t>
            </a:r>
          </a:p>
          <a:p>
            <a:pPr lvl="1" eaLnBrk="1" hangingPunct="1"/>
            <a:r>
              <a:rPr lang="en-US" dirty="0" smtClean="0">
                <a:latin typeface="Arial" charset="0"/>
                <a:cs typeface="Arial" charset="0"/>
              </a:rPr>
              <a:t>ensure correct reporting to Chancellor's Office</a:t>
            </a:r>
          </a:p>
        </p:txBody>
      </p:sp>
      <p:sp>
        <p:nvSpPr>
          <p:cNvPr id="20484"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20485"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latin typeface="Arial" charset="0"/>
                <a:cs typeface="Arial" charset="0"/>
              </a:rPr>
              <a:t>Review of Training Materials</a:t>
            </a:r>
          </a:p>
        </p:txBody>
      </p:sp>
      <p:sp>
        <p:nvSpPr>
          <p:cNvPr id="3075" name="Rectangle 3"/>
          <p:cNvSpPr>
            <a:spLocks noGrp="1" noChangeArrowheads="1"/>
          </p:cNvSpPr>
          <p:nvPr>
            <p:ph idx="1"/>
          </p:nvPr>
        </p:nvSpPr>
        <p:spPr/>
        <p:txBody>
          <a:bodyPr/>
          <a:lstStyle/>
          <a:p>
            <a:pPr eaLnBrk="1" hangingPunct="1"/>
            <a:r>
              <a:rPr lang="en-US" smtClean="0">
                <a:latin typeface="Arial" charset="0"/>
                <a:cs typeface="Arial" charset="0"/>
              </a:rPr>
              <a:t>Handout 1 – Title 5 §55100</a:t>
            </a:r>
          </a:p>
          <a:p>
            <a:pPr eaLnBrk="1" hangingPunct="1"/>
            <a:r>
              <a:rPr lang="en-US" smtClean="0">
                <a:latin typeface="Arial" charset="0"/>
                <a:cs typeface="Arial" charset="0"/>
              </a:rPr>
              <a:t>Handout 2 – Frequently Asked Questions</a:t>
            </a:r>
          </a:p>
          <a:p>
            <a:pPr eaLnBrk="1" hangingPunct="1"/>
            <a:r>
              <a:rPr lang="en-US" smtClean="0">
                <a:latin typeface="Arial" charset="0"/>
                <a:cs typeface="Arial" charset="0"/>
              </a:rPr>
              <a:t>Handout 3 – Examples of Denied Courses</a:t>
            </a:r>
          </a:p>
          <a:p>
            <a:pPr eaLnBrk="1" hangingPunct="1"/>
            <a:r>
              <a:rPr lang="en-US" smtClean="0">
                <a:latin typeface="Arial" charset="0"/>
                <a:cs typeface="Arial" charset="0"/>
              </a:rPr>
              <a:t>Handout 4 – Title 5 §55002</a:t>
            </a:r>
          </a:p>
          <a:p>
            <a:pPr eaLnBrk="1" hangingPunct="1"/>
            <a:r>
              <a:rPr lang="en-US" smtClean="0">
                <a:latin typeface="Arial" charset="0"/>
                <a:cs typeface="Arial" charset="0"/>
              </a:rPr>
              <a:t>This presentation approved by the Chancellor’s Office</a:t>
            </a:r>
          </a:p>
          <a:p>
            <a:pPr eaLnBrk="1" hangingPunct="1"/>
            <a:r>
              <a:rPr lang="en-US" smtClean="0">
                <a:latin typeface="Arial" charset="0"/>
                <a:cs typeface="Arial" charset="0"/>
              </a:rPr>
              <a:t>Notes pages for this presentation</a:t>
            </a:r>
          </a:p>
        </p:txBody>
      </p:sp>
      <p:sp>
        <p:nvSpPr>
          <p:cNvPr id="3076"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3077" name="Footer Placeholder 7"/>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dirty="0" smtClean="0">
                <a:latin typeface="Arial" charset="0"/>
                <a:cs typeface="Arial" charset="0"/>
              </a:rPr>
              <a:t>Chancellor's Office Will:</a:t>
            </a:r>
          </a:p>
        </p:txBody>
      </p:sp>
      <p:sp>
        <p:nvSpPr>
          <p:cNvPr id="21507" name="Rectangle 3"/>
          <p:cNvSpPr>
            <a:spLocks noGrp="1" noChangeArrowheads="1"/>
          </p:cNvSpPr>
          <p:nvPr>
            <p:ph idx="1"/>
          </p:nvPr>
        </p:nvSpPr>
        <p:spPr/>
        <p:txBody>
          <a:bodyPr/>
          <a:lstStyle/>
          <a:p>
            <a:pPr eaLnBrk="1" hangingPunct="1"/>
            <a:r>
              <a:rPr lang="en-US" smtClean="0">
                <a:latin typeface="Arial" charset="0"/>
                <a:cs typeface="Arial" charset="0"/>
              </a:rPr>
              <a:t>Provide training opportunities and materials</a:t>
            </a:r>
          </a:p>
          <a:p>
            <a:pPr eaLnBrk="1" hangingPunct="1"/>
            <a:r>
              <a:rPr lang="en-US" smtClean="0">
                <a:latin typeface="Arial" charset="0"/>
                <a:cs typeface="Arial" charset="0"/>
              </a:rPr>
              <a:t>Participate in curriculum development discussions and provide guidance</a:t>
            </a:r>
          </a:p>
          <a:p>
            <a:pPr eaLnBrk="1" hangingPunct="1"/>
            <a:r>
              <a:rPr lang="en-US" smtClean="0">
                <a:latin typeface="Arial" charset="0"/>
                <a:cs typeface="Arial" charset="0"/>
              </a:rPr>
              <a:t>Establish reporting procedures that are intuitive and easily accessible </a:t>
            </a:r>
          </a:p>
        </p:txBody>
      </p:sp>
      <p:sp>
        <p:nvSpPr>
          <p:cNvPr id="21508"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21509"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latin typeface="Arial" charset="0"/>
                <a:cs typeface="Arial" charset="0"/>
              </a:rPr>
              <a:t>Effective practices for course approval</a:t>
            </a:r>
          </a:p>
        </p:txBody>
      </p:sp>
      <p:sp>
        <p:nvSpPr>
          <p:cNvPr id="22531" name="Rectangle 3"/>
          <p:cNvSpPr>
            <a:spLocks noGrp="1" noChangeArrowheads="1"/>
          </p:cNvSpPr>
          <p:nvPr>
            <p:ph idx="1"/>
          </p:nvPr>
        </p:nvSpPr>
        <p:spPr/>
        <p:txBody>
          <a:bodyPr/>
          <a:lstStyle/>
          <a:p>
            <a:pPr eaLnBrk="1" hangingPunct="1"/>
            <a:r>
              <a:rPr lang="en-US" smtClean="0">
                <a:latin typeface="Arial" charset="0"/>
                <a:cs typeface="Arial" charset="0"/>
              </a:rPr>
              <a:t>Appropriateness to Mission</a:t>
            </a:r>
          </a:p>
          <a:p>
            <a:pPr eaLnBrk="1" hangingPunct="1"/>
            <a:r>
              <a:rPr lang="en-US" smtClean="0">
                <a:latin typeface="Arial" charset="0"/>
                <a:cs typeface="Arial" charset="0"/>
              </a:rPr>
              <a:t>Need</a:t>
            </a:r>
          </a:p>
          <a:p>
            <a:pPr eaLnBrk="1" hangingPunct="1"/>
            <a:r>
              <a:rPr lang="en-US" smtClean="0">
                <a:latin typeface="Arial" charset="0"/>
                <a:cs typeface="Arial" charset="0"/>
              </a:rPr>
              <a:t>Curriculum Standards</a:t>
            </a:r>
          </a:p>
          <a:p>
            <a:pPr eaLnBrk="1" hangingPunct="1"/>
            <a:r>
              <a:rPr lang="en-US" smtClean="0">
                <a:latin typeface="Arial" charset="0"/>
                <a:cs typeface="Arial" charset="0"/>
              </a:rPr>
              <a:t>Adequate Resources</a:t>
            </a:r>
          </a:p>
          <a:p>
            <a:pPr eaLnBrk="1" hangingPunct="1"/>
            <a:r>
              <a:rPr lang="en-US" smtClean="0">
                <a:latin typeface="Arial" charset="0"/>
                <a:cs typeface="Arial" charset="0"/>
              </a:rPr>
              <a:t>Compliance</a:t>
            </a:r>
          </a:p>
        </p:txBody>
      </p:sp>
      <p:sp>
        <p:nvSpPr>
          <p:cNvPr id="22532"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22533" name="Footer Placeholder 7"/>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grpSp>
        <p:nvGrpSpPr>
          <p:cNvPr id="22534" name="Group 12"/>
          <p:cNvGrpSpPr>
            <a:grpSpLocks/>
          </p:cNvGrpSpPr>
          <p:nvPr/>
        </p:nvGrpSpPr>
        <p:grpSpPr bwMode="auto">
          <a:xfrm>
            <a:off x="3124200" y="3581400"/>
            <a:ext cx="4191000" cy="733425"/>
            <a:chOff x="3124200" y="3581400"/>
            <a:chExt cx="4191000" cy="733425"/>
          </a:xfrm>
        </p:grpSpPr>
        <p:sp>
          <p:nvSpPr>
            <p:cNvPr id="33798" name="Left Arrow Callout 5"/>
            <p:cNvSpPr>
              <a:spLocks noChangeArrowheads="1"/>
            </p:cNvSpPr>
            <p:nvPr/>
          </p:nvSpPr>
          <p:spPr bwMode="auto">
            <a:xfrm>
              <a:off x="3124200" y="3581400"/>
              <a:ext cx="4191000" cy="733425"/>
            </a:xfrm>
            <a:prstGeom prst="leftArrowCallout">
              <a:avLst>
                <a:gd name="adj1" fmla="val 25000"/>
                <a:gd name="adj2" fmla="val 25000"/>
                <a:gd name="adj3" fmla="val 24997"/>
                <a:gd name="adj4" fmla="val 64977"/>
              </a:avLst>
            </a:prstGeom>
            <a:solidFill>
              <a:schemeClr val="accent3">
                <a:lumMod val="60000"/>
                <a:lumOff val="40000"/>
              </a:schemeClr>
            </a:solidFill>
            <a:ln w="38100" algn="ctr">
              <a:solidFill>
                <a:schemeClr val="accent3">
                  <a:lumMod val="75000"/>
                </a:schemeClr>
              </a:solidFill>
              <a:round/>
              <a:headEnd/>
              <a:tailEnd/>
            </a:ln>
          </p:spPr>
          <p:txBody>
            <a:bodyPr wrap="none"/>
            <a:lstStyle/>
            <a:p>
              <a:pPr>
                <a:defRPr/>
              </a:pPr>
              <a:endParaRPr lang="en-US"/>
            </a:p>
          </p:txBody>
        </p:sp>
        <p:sp>
          <p:nvSpPr>
            <p:cNvPr id="33799" name="TextBox 6"/>
            <p:cNvSpPr txBox="1">
              <a:spLocks noChangeArrowheads="1"/>
            </p:cNvSpPr>
            <p:nvPr/>
          </p:nvSpPr>
          <p:spPr bwMode="auto">
            <a:xfrm>
              <a:off x="4648200" y="3700463"/>
              <a:ext cx="2590800" cy="400050"/>
            </a:xfrm>
            <a:prstGeom prst="rect">
              <a:avLst/>
            </a:prstGeom>
            <a:solidFill>
              <a:schemeClr val="accent3">
                <a:lumMod val="60000"/>
                <a:lumOff val="40000"/>
              </a:schemeClr>
            </a:solidFill>
            <a:ln w="9525">
              <a:noFill/>
              <a:miter lim="800000"/>
              <a:headEnd/>
              <a:tailEnd/>
            </a:ln>
          </p:spPr>
          <p:txBody>
            <a:bodyPr>
              <a:spAutoFit/>
            </a:bodyPr>
            <a:lstStyle/>
            <a:p>
              <a:pPr algn="ctr">
                <a:defRPr/>
              </a:pPr>
              <a:r>
                <a:rPr lang="en-US" sz="2000" dirty="0">
                  <a:solidFill>
                    <a:srgbClr val="1F699B"/>
                  </a:solidFill>
                  <a:latin typeface="Arial" pitchFamily="34" charset="0"/>
                  <a:cs typeface="Arial" pitchFamily="34" charset="0"/>
                </a:rPr>
                <a:t>Focus of this training</a:t>
              </a: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latin typeface="Arial" charset="0"/>
                <a:cs typeface="Arial" charset="0"/>
              </a:rPr>
              <a:t>Compliance</a:t>
            </a:r>
          </a:p>
        </p:txBody>
      </p:sp>
      <p:sp>
        <p:nvSpPr>
          <p:cNvPr id="23555" name="Rectangle 3"/>
          <p:cNvSpPr>
            <a:spLocks noGrp="1" noChangeArrowheads="1"/>
          </p:cNvSpPr>
          <p:nvPr>
            <p:ph idx="1"/>
          </p:nvPr>
        </p:nvSpPr>
        <p:spPr/>
        <p:txBody>
          <a:bodyPr/>
          <a:lstStyle/>
          <a:p>
            <a:pPr eaLnBrk="1" hangingPunct="1">
              <a:buFontTx/>
              <a:buNone/>
            </a:pPr>
            <a:r>
              <a:rPr lang="en-US" b="1" smtClean="0">
                <a:latin typeface="Arial" charset="0"/>
                <a:cs typeface="Arial" charset="0"/>
              </a:rPr>
              <a:t>§ 55002. Standards and Criteria for Courses</a:t>
            </a:r>
            <a:endParaRPr lang="en-US" smtClean="0">
              <a:latin typeface="Arial" charset="0"/>
              <a:cs typeface="Arial" charset="0"/>
            </a:endParaRPr>
          </a:p>
          <a:p>
            <a:pPr eaLnBrk="1" hangingPunct="1"/>
            <a:r>
              <a:rPr lang="en-US" smtClean="0">
                <a:latin typeface="Arial" charset="0"/>
                <a:cs typeface="Arial" charset="0"/>
              </a:rPr>
              <a:t>Types of Courses</a:t>
            </a:r>
          </a:p>
          <a:p>
            <a:pPr lvl="1" eaLnBrk="1" hangingPunct="1"/>
            <a:r>
              <a:rPr lang="en-US" smtClean="0">
                <a:latin typeface="Arial" charset="0"/>
                <a:cs typeface="Arial" charset="0"/>
              </a:rPr>
              <a:t>Degree-applicable credit</a:t>
            </a:r>
          </a:p>
          <a:p>
            <a:pPr lvl="1" eaLnBrk="1" hangingPunct="1"/>
            <a:r>
              <a:rPr lang="en-US" smtClean="0">
                <a:latin typeface="Arial" charset="0"/>
                <a:cs typeface="Arial" charset="0"/>
              </a:rPr>
              <a:t>Nondegree-applicable credit</a:t>
            </a:r>
          </a:p>
          <a:p>
            <a:pPr lvl="1" eaLnBrk="1" hangingPunct="1"/>
            <a:r>
              <a:rPr lang="en-US" smtClean="0">
                <a:latin typeface="Arial" charset="0"/>
                <a:cs typeface="Arial" charset="0"/>
              </a:rPr>
              <a:t>Noncredit</a:t>
            </a:r>
          </a:p>
          <a:p>
            <a:pPr lvl="1" eaLnBrk="1" hangingPunct="1"/>
            <a:r>
              <a:rPr lang="en-US" smtClean="0">
                <a:latin typeface="Arial" charset="0"/>
                <a:cs typeface="Arial" charset="0"/>
              </a:rPr>
              <a:t>Community Services offerings</a:t>
            </a:r>
          </a:p>
        </p:txBody>
      </p:sp>
      <p:sp>
        <p:nvSpPr>
          <p:cNvPr id="23556"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23557"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latin typeface="Arial" charset="0"/>
                <a:cs typeface="Arial" charset="0"/>
              </a:rPr>
              <a:t>Compliance</a:t>
            </a:r>
          </a:p>
        </p:txBody>
      </p:sp>
      <p:sp>
        <p:nvSpPr>
          <p:cNvPr id="24579" name="Rectangle 3"/>
          <p:cNvSpPr>
            <a:spLocks noGrp="1" noChangeArrowheads="1"/>
          </p:cNvSpPr>
          <p:nvPr>
            <p:ph idx="1"/>
          </p:nvPr>
        </p:nvSpPr>
        <p:spPr/>
        <p:txBody>
          <a:bodyPr/>
          <a:lstStyle/>
          <a:p>
            <a:pPr eaLnBrk="1" hangingPunct="1">
              <a:buFontTx/>
              <a:buNone/>
            </a:pPr>
            <a:r>
              <a:rPr lang="en-US" b="1" smtClean="0">
                <a:latin typeface="Arial" charset="0"/>
                <a:cs typeface="Arial" charset="0"/>
              </a:rPr>
              <a:t>§ 55002. Standards and Criteria for Courses</a:t>
            </a:r>
            <a:endParaRPr lang="en-US" smtClean="0">
              <a:latin typeface="Arial" charset="0"/>
              <a:cs typeface="Arial" charset="0"/>
            </a:endParaRPr>
          </a:p>
          <a:p>
            <a:pPr eaLnBrk="1" hangingPunct="1"/>
            <a:r>
              <a:rPr lang="en-US" smtClean="0">
                <a:latin typeface="Arial" charset="0"/>
                <a:cs typeface="Arial" charset="0"/>
              </a:rPr>
              <a:t>Course provides measurement of student progress</a:t>
            </a:r>
          </a:p>
          <a:p>
            <a:pPr eaLnBrk="1" hangingPunct="1">
              <a:spcBef>
                <a:spcPct val="0"/>
              </a:spcBef>
            </a:pPr>
            <a:r>
              <a:rPr lang="en-US" smtClean="0">
                <a:latin typeface="Arial" charset="0"/>
                <a:cs typeface="Arial" charset="0"/>
              </a:rPr>
              <a:t>Determine adequate number of hours for student achievement of objectives</a:t>
            </a:r>
          </a:p>
          <a:p>
            <a:pPr lvl="1" eaLnBrk="1" hangingPunct="1">
              <a:spcBef>
                <a:spcPct val="0"/>
              </a:spcBef>
            </a:pPr>
            <a:r>
              <a:rPr lang="en-US" smtClean="0">
                <a:latin typeface="Arial" charset="0"/>
                <a:cs typeface="Arial" charset="0"/>
              </a:rPr>
              <a:t>Units of credit based on minimum of 48 hours of student learning per unit</a:t>
            </a:r>
          </a:p>
          <a:p>
            <a:pPr eaLnBrk="1" hangingPunct="1">
              <a:spcBef>
                <a:spcPct val="5000"/>
              </a:spcBef>
            </a:pPr>
            <a:r>
              <a:rPr lang="en-US" smtClean="0">
                <a:latin typeface="Arial" charset="0"/>
                <a:cs typeface="Arial" charset="0"/>
              </a:rPr>
              <a:t>Intensity</a:t>
            </a:r>
          </a:p>
          <a:p>
            <a:pPr lvl="1" eaLnBrk="1" hangingPunct="1">
              <a:spcBef>
                <a:spcPct val="0"/>
              </a:spcBef>
            </a:pPr>
            <a:r>
              <a:rPr lang="en-US" smtClean="0">
                <a:latin typeface="Arial" charset="0"/>
                <a:cs typeface="Arial" charset="0"/>
              </a:rPr>
              <a:t>Critical Thinking</a:t>
            </a:r>
          </a:p>
          <a:p>
            <a:pPr lvl="1" eaLnBrk="1" hangingPunct="1">
              <a:spcBef>
                <a:spcPct val="0"/>
              </a:spcBef>
            </a:pPr>
            <a:r>
              <a:rPr lang="en-US" smtClean="0">
                <a:latin typeface="Arial" charset="0"/>
                <a:cs typeface="Arial" charset="0"/>
              </a:rPr>
              <a:t>Requires independent study skills</a:t>
            </a:r>
          </a:p>
        </p:txBody>
      </p:sp>
      <p:sp>
        <p:nvSpPr>
          <p:cNvPr id="2458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2458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latin typeface="Arial" charset="0"/>
                <a:cs typeface="Arial" charset="0"/>
              </a:rPr>
              <a:t>Compliance</a:t>
            </a:r>
          </a:p>
        </p:txBody>
      </p:sp>
      <p:sp>
        <p:nvSpPr>
          <p:cNvPr id="25603" name="Rectangle 3"/>
          <p:cNvSpPr>
            <a:spLocks noGrp="1" noChangeArrowheads="1"/>
          </p:cNvSpPr>
          <p:nvPr>
            <p:ph idx="1"/>
          </p:nvPr>
        </p:nvSpPr>
        <p:spPr/>
        <p:txBody>
          <a:bodyPr/>
          <a:lstStyle/>
          <a:p>
            <a:pPr eaLnBrk="1" hangingPunct="1">
              <a:buFontTx/>
              <a:buNone/>
            </a:pPr>
            <a:r>
              <a:rPr lang="en-US" b="1" smtClean="0">
                <a:latin typeface="Arial" charset="0"/>
                <a:cs typeface="Arial" charset="0"/>
              </a:rPr>
              <a:t>§ 55002. Standards and Criteria for Courses</a:t>
            </a:r>
            <a:endParaRPr lang="en-US" smtClean="0">
              <a:latin typeface="Arial" charset="0"/>
              <a:cs typeface="Arial" charset="0"/>
            </a:endParaRPr>
          </a:p>
          <a:p>
            <a:pPr eaLnBrk="1" hangingPunct="1"/>
            <a:r>
              <a:rPr lang="en-US" smtClean="0">
                <a:latin typeface="Arial" charset="0"/>
                <a:cs typeface="Arial" charset="0"/>
              </a:rPr>
              <a:t>Determine if prerequisite or corequisite skills may improve student success</a:t>
            </a:r>
          </a:p>
          <a:p>
            <a:pPr eaLnBrk="1" hangingPunct="1"/>
            <a:r>
              <a:rPr lang="en-US" smtClean="0">
                <a:latin typeface="Arial" charset="0"/>
                <a:cs typeface="Arial" charset="0"/>
              </a:rPr>
              <a:t>Level of learning skills and vocabulary is appropriate for type of course</a:t>
            </a:r>
          </a:p>
          <a:p>
            <a:pPr lvl="1" eaLnBrk="1" hangingPunct="1">
              <a:spcBef>
                <a:spcPct val="5000"/>
              </a:spcBef>
            </a:pPr>
            <a:r>
              <a:rPr lang="en-US" smtClean="0">
                <a:latin typeface="Arial" charset="0"/>
                <a:cs typeface="Arial" charset="0"/>
              </a:rPr>
              <a:t>Degree-applicable credit</a:t>
            </a:r>
          </a:p>
          <a:p>
            <a:pPr lvl="1" eaLnBrk="1" hangingPunct="1">
              <a:spcBef>
                <a:spcPct val="5000"/>
              </a:spcBef>
            </a:pPr>
            <a:r>
              <a:rPr lang="en-US" smtClean="0">
                <a:latin typeface="Arial" charset="0"/>
                <a:cs typeface="Arial" charset="0"/>
              </a:rPr>
              <a:t>Nondegree-applicable credit</a:t>
            </a:r>
          </a:p>
          <a:p>
            <a:pPr lvl="1" eaLnBrk="1" hangingPunct="1">
              <a:spcBef>
                <a:spcPct val="5000"/>
              </a:spcBef>
            </a:pPr>
            <a:r>
              <a:rPr lang="en-US" smtClean="0">
                <a:latin typeface="Arial" charset="0"/>
                <a:cs typeface="Arial" charset="0"/>
              </a:rPr>
              <a:t>Basic Skills (communication &amp; computation)</a:t>
            </a:r>
          </a:p>
          <a:p>
            <a:pPr lvl="1" eaLnBrk="1" hangingPunct="1">
              <a:spcBef>
                <a:spcPct val="5000"/>
              </a:spcBef>
            </a:pPr>
            <a:r>
              <a:rPr lang="en-US" smtClean="0">
                <a:latin typeface="Arial" charset="0"/>
                <a:cs typeface="Arial" charset="0"/>
              </a:rPr>
              <a:t>Noncredit</a:t>
            </a:r>
          </a:p>
        </p:txBody>
      </p:sp>
      <p:sp>
        <p:nvSpPr>
          <p:cNvPr id="25604" name="Date Placeholder 3"/>
          <p:cNvSpPr>
            <a:spLocks noGrp="1"/>
          </p:cNvSpPr>
          <p:nvPr>
            <p:ph type="dt" sz="quarter" idx="10"/>
          </p:nvPr>
        </p:nvSpPr>
        <p:spPr bwMode="auto">
          <a:xfrm>
            <a:off x="685800" y="6137275"/>
            <a:ext cx="1905000" cy="457200"/>
          </a:xfrm>
          <a:noFill/>
          <a:ln>
            <a:miter lim="800000"/>
            <a:headEnd/>
            <a:tailEnd/>
          </a:ln>
        </p:spPr>
        <p:txBody>
          <a:bodyPr wrap="square" numCol="1" anchorCtr="0" compatLnSpc="1">
            <a:prstTxWarp prst="textNoShape">
              <a:avLst/>
            </a:prstTxWarp>
          </a:bodyPr>
          <a:lstStyle/>
          <a:p>
            <a:pPr eaLnBrk="0" hangingPunct="0"/>
            <a:r>
              <a:rPr lang="en-US" sz="1400" smtClean="0">
                <a:latin typeface="Arial" charset="0"/>
                <a:cs typeface="Arial" charset="0"/>
              </a:rPr>
              <a:t>May 2011</a:t>
            </a:r>
            <a:endParaRPr lang="en-US" sz="1400" dirty="0" smtClean="0">
              <a:latin typeface="Arial" charset="0"/>
              <a:cs typeface="Arial" charset="0"/>
            </a:endParaRPr>
          </a:p>
        </p:txBody>
      </p:sp>
      <p:sp>
        <p:nvSpPr>
          <p:cNvPr id="25605"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latin typeface="Arial" charset="0"/>
                <a:cs typeface="Arial" charset="0"/>
              </a:rPr>
              <a:t>Compliance</a:t>
            </a:r>
          </a:p>
        </p:txBody>
      </p:sp>
      <p:sp>
        <p:nvSpPr>
          <p:cNvPr id="26627" name="Rectangle 3"/>
          <p:cNvSpPr>
            <a:spLocks noGrp="1" noChangeArrowheads="1"/>
          </p:cNvSpPr>
          <p:nvPr>
            <p:ph idx="1"/>
          </p:nvPr>
        </p:nvSpPr>
        <p:spPr/>
        <p:txBody>
          <a:bodyPr/>
          <a:lstStyle/>
          <a:p>
            <a:pPr eaLnBrk="1" hangingPunct="1">
              <a:buFontTx/>
              <a:buNone/>
            </a:pPr>
            <a:r>
              <a:rPr lang="en-US" b="1" smtClean="0">
                <a:latin typeface="Arial" charset="0"/>
                <a:cs typeface="Arial" charset="0"/>
              </a:rPr>
              <a:t>§ 55002. Standards and Criteria for Courses</a:t>
            </a:r>
            <a:endParaRPr lang="en-US" smtClean="0">
              <a:latin typeface="Arial" charset="0"/>
              <a:cs typeface="Arial" charset="0"/>
            </a:endParaRPr>
          </a:p>
          <a:p>
            <a:pPr eaLnBrk="1" hangingPunct="1"/>
            <a:r>
              <a:rPr lang="en-US" smtClean="0">
                <a:latin typeface="Arial" charset="0"/>
                <a:cs typeface="Arial" charset="0"/>
              </a:rPr>
              <a:t>Course Outline of Record</a:t>
            </a:r>
          </a:p>
          <a:p>
            <a:pPr lvl="1" eaLnBrk="1" hangingPunct="1"/>
            <a:r>
              <a:rPr lang="en-US" smtClean="0">
                <a:latin typeface="Arial" charset="0"/>
                <a:cs typeface="Arial" charset="0"/>
              </a:rPr>
              <a:t>Unit value (credit courses only)</a:t>
            </a:r>
          </a:p>
          <a:p>
            <a:pPr lvl="1" eaLnBrk="1" hangingPunct="1"/>
            <a:r>
              <a:rPr lang="en-US" smtClean="0">
                <a:latin typeface="Arial" charset="0"/>
                <a:cs typeface="Arial" charset="0"/>
              </a:rPr>
              <a:t>Number of contact hours</a:t>
            </a:r>
          </a:p>
          <a:p>
            <a:pPr lvl="1" eaLnBrk="1" hangingPunct="1"/>
            <a:r>
              <a:rPr lang="en-US" smtClean="0">
                <a:latin typeface="Arial" charset="0"/>
                <a:cs typeface="Arial" charset="0"/>
              </a:rPr>
              <a:t>Prerequisites, corequisites, advisories</a:t>
            </a:r>
          </a:p>
          <a:p>
            <a:pPr lvl="1" eaLnBrk="1" hangingPunct="1"/>
            <a:r>
              <a:rPr lang="en-US" smtClean="0">
                <a:latin typeface="Arial" charset="0"/>
                <a:cs typeface="Arial" charset="0"/>
              </a:rPr>
              <a:t>Catalog description</a:t>
            </a:r>
          </a:p>
          <a:p>
            <a:pPr lvl="1" eaLnBrk="1" hangingPunct="1"/>
            <a:r>
              <a:rPr lang="en-US" smtClean="0">
                <a:latin typeface="Arial" charset="0"/>
                <a:cs typeface="Arial" charset="0"/>
              </a:rPr>
              <a:t>Objectives</a:t>
            </a:r>
          </a:p>
        </p:txBody>
      </p:sp>
      <p:sp>
        <p:nvSpPr>
          <p:cNvPr id="26628" name="Date Placeholder 3"/>
          <p:cNvSpPr>
            <a:spLocks noGrp="1"/>
          </p:cNvSpPr>
          <p:nvPr>
            <p:ph type="dt" sz="quarter" idx="10"/>
          </p:nvPr>
        </p:nvSpPr>
        <p:spPr bwMode="auto">
          <a:xfrm>
            <a:off x="685800" y="6137275"/>
            <a:ext cx="1905000" cy="457200"/>
          </a:xfrm>
          <a:noFill/>
          <a:ln>
            <a:miter lim="800000"/>
            <a:headEnd/>
            <a:tailEnd/>
          </a:ln>
        </p:spPr>
        <p:txBody>
          <a:bodyPr wrap="square" numCol="1" anchorCtr="0" compatLnSpc="1">
            <a:prstTxWarp prst="textNoShape">
              <a:avLst/>
            </a:prstTxWarp>
          </a:bodyPr>
          <a:lstStyle/>
          <a:p>
            <a:pPr eaLnBrk="0" hangingPunct="0"/>
            <a:r>
              <a:rPr lang="en-US" sz="1400" smtClean="0">
                <a:latin typeface="Arial" charset="0"/>
                <a:cs typeface="Arial" charset="0"/>
              </a:rPr>
              <a:t>May 2011</a:t>
            </a:r>
            <a:endParaRPr lang="en-US" sz="1400" dirty="0" smtClean="0">
              <a:latin typeface="Arial" charset="0"/>
              <a:cs typeface="Arial" charset="0"/>
            </a:endParaRPr>
          </a:p>
        </p:txBody>
      </p:sp>
      <p:sp>
        <p:nvSpPr>
          <p:cNvPr id="26629"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latin typeface="Arial" charset="0"/>
                <a:cs typeface="Arial" charset="0"/>
              </a:rPr>
              <a:t>Compliance</a:t>
            </a:r>
          </a:p>
        </p:txBody>
      </p:sp>
      <p:sp>
        <p:nvSpPr>
          <p:cNvPr id="27651" name="Rectangle 3"/>
          <p:cNvSpPr>
            <a:spLocks noGrp="1" noChangeArrowheads="1"/>
          </p:cNvSpPr>
          <p:nvPr>
            <p:ph idx="1"/>
          </p:nvPr>
        </p:nvSpPr>
        <p:spPr/>
        <p:txBody>
          <a:bodyPr/>
          <a:lstStyle/>
          <a:p>
            <a:pPr eaLnBrk="1" hangingPunct="1">
              <a:buFontTx/>
              <a:buNone/>
            </a:pPr>
            <a:r>
              <a:rPr lang="en-US" b="1" smtClean="0">
                <a:latin typeface="Arial" charset="0"/>
                <a:cs typeface="Arial" charset="0"/>
              </a:rPr>
              <a:t>§ 55002. Standards and Criteria for Courses</a:t>
            </a:r>
            <a:endParaRPr lang="en-US" smtClean="0">
              <a:latin typeface="Arial" charset="0"/>
              <a:cs typeface="Arial" charset="0"/>
            </a:endParaRPr>
          </a:p>
          <a:p>
            <a:pPr eaLnBrk="1" hangingPunct="1"/>
            <a:r>
              <a:rPr lang="en-US" smtClean="0">
                <a:latin typeface="Arial" charset="0"/>
                <a:cs typeface="Arial" charset="0"/>
              </a:rPr>
              <a:t>Course Outline of Record</a:t>
            </a:r>
          </a:p>
          <a:p>
            <a:pPr lvl="1" eaLnBrk="1" hangingPunct="1"/>
            <a:r>
              <a:rPr lang="en-US" smtClean="0">
                <a:latin typeface="Arial" charset="0"/>
                <a:cs typeface="Arial" charset="0"/>
              </a:rPr>
              <a:t>Content / specific body of knowledge</a:t>
            </a:r>
          </a:p>
          <a:p>
            <a:pPr lvl="1" eaLnBrk="1" hangingPunct="1"/>
            <a:r>
              <a:rPr lang="en-US" smtClean="0">
                <a:latin typeface="Arial" charset="0"/>
                <a:cs typeface="Arial" charset="0"/>
              </a:rPr>
              <a:t>Methods of Instruction</a:t>
            </a:r>
          </a:p>
          <a:p>
            <a:pPr lvl="1" eaLnBrk="1" hangingPunct="1"/>
            <a:r>
              <a:rPr lang="en-US" smtClean="0">
                <a:latin typeface="Arial" charset="0"/>
                <a:cs typeface="Arial" charset="0"/>
              </a:rPr>
              <a:t>Methods of Evaluation</a:t>
            </a:r>
          </a:p>
          <a:p>
            <a:pPr lvl="1" eaLnBrk="1" hangingPunct="1"/>
            <a:r>
              <a:rPr lang="en-US" smtClean="0">
                <a:latin typeface="Arial" charset="0"/>
                <a:cs typeface="Arial" charset="0"/>
              </a:rPr>
              <a:t>Types or examples of assignments:</a:t>
            </a:r>
          </a:p>
          <a:p>
            <a:pPr lvl="2" eaLnBrk="1" hangingPunct="1"/>
            <a:r>
              <a:rPr lang="en-US" smtClean="0">
                <a:latin typeface="Arial" charset="0"/>
                <a:cs typeface="Arial" charset="0"/>
              </a:rPr>
              <a:t>required reading and writing assignments</a:t>
            </a:r>
          </a:p>
          <a:p>
            <a:pPr lvl="2" eaLnBrk="1" hangingPunct="1"/>
            <a:r>
              <a:rPr lang="en-US" smtClean="0">
                <a:latin typeface="Arial" charset="0"/>
                <a:cs typeface="Arial" charset="0"/>
              </a:rPr>
              <a:t>out-of-class assignments (credit only)</a:t>
            </a:r>
          </a:p>
        </p:txBody>
      </p:sp>
      <p:sp>
        <p:nvSpPr>
          <p:cNvPr id="27652" name="Date Placeholder 3"/>
          <p:cNvSpPr>
            <a:spLocks noGrp="1"/>
          </p:cNvSpPr>
          <p:nvPr>
            <p:ph type="dt" sz="quarter" idx="10"/>
          </p:nvPr>
        </p:nvSpPr>
        <p:spPr bwMode="auto">
          <a:xfrm>
            <a:off x="685800" y="6137275"/>
            <a:ext cx="1905000" cy="457200"/>
          </a:xfrm>
          <a:noFill/>
          <a:ln>
            <a:miter lim="800000"/>
            <a:headEnd/>
            <a:tailEnd/>
          </a:ln>
        </p:spPr>
        <p:txBody>
          <a:bodyPr wrap="square" numCol="1" anchorCtr="0" compatLnSpc="1">
            <a:prstTxWarp prst="textNoShape">
              <a:avLst/>
            </a:prstTxWarp>
          </a:bodyPr>
          <a:lstStyle/>
          <a:p>
            <a:pPr eaLnBrk="0" hangingPunct="0"/>
            <a:r>
              <a:rPr lang="en-US" sz="1400" smtClean="0">
                <a:latin typeface="Arial" charset="0"/>
                <a:cs typeface="Arial" charset="0"/>
              </a:rPr>
              <a:t>May 2011</a:t>
            </a:r>
            <a:endParaRPr lang="en-US" sz="1400" dirty="0" smtClean="0">
              <a:latin typeface="Arial" charset="0"/>
              <a:cs typeface="Arial" charset="0"/>
            </a:endParaRPr>
          </a:p>
        </p:txBody>
      </p:sp>
      <p:sp>
        <p:nvSpPr>
          <p:cNvPr id="27653"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latin typeface="Arial" charset="0"/>
                <a:cs typeface="Arial" charset="0"/>
              </a:rPr>
              <a:t>Effective Practices</a:t>
            </a:r>
          </a:p>
        </p:txBody>
      </p:sp>
      <p:sp>
        <p:nvSpPr>
          <p:cNvPr id="28675" name="Rectangle 3"/>
          <p:cNvSpPr>
            <a:spLocks noGrp="1" noChangeArrowheads="1"/>
          </p:cNvSpPr>
          <p:nvPr>
            <p:ph idx="1"/>
          </p:nvPr>
        </p:nvSpPr>
        <p:spPr/>
        <p:txBody>
          <a:bodyPr/>
          <a:lstStyle/>
          <a:p>
            <a:pPr eaLnBrk="1" hangingPunct="1"/>
            <a:r>
              <a:rPr lang="en-US" smtClean="0">
                <a:latin typeface="Arial" charset="0"/>
                <a:cs typeface="Arial" charset="0"/>
              </a:rPr>
              <a:t>Consistent with § 55002 </a:t>
            </a:r>
          </a:p>
          <a:p>
            <a:pPr eaLnBrk="1" hangingPunct="1"/>
            <a:r>
              <a:rPr lang="en-US" smtClean="0">
                <a:latin typeface="Arial" charset="0"/>
                <a:cs typeface="Arial" charset="0"/>
              </a:rPr>
              <a:t>Mission-appropriate</a:t>
            </a:r>
          </a:p>
          <a:p>
            <a:pPr eaLnBrk="1" hangingPunct="1"/>
            <a:r>
              <a:rPr lang="en-US" smtClean="0">
                <a:latin typeface="Arial" charset="0"/>
                <a:cs typeface="Arial" charset="0"/>
              </a:rPr>
              <a:t>Open to all students</a:t>
            </a:r>
          </a:p>
          <a:p>
            <a:pPr eaLnBrk="1" hangingPunct="1"/>
            <a:r>
              <a:rPr lang="en-US" smtClean="0">
                <a:latin typeface="Arial" charset="0"/>
                <a:cs typeface="Arial" charset="0"/>
              </a:rPr>
              <a:t>Appropriately offered as a credit course</a:t>
            </a:r>
          </a:p>
        </p:txBody>
      </p:sp>
      <p:sp>
        <p:nvSpPr>
          <p:cNvPr id="28676"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28677"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latin typeface="Arial" charset="0"/>
                <a:cs typeface="Arial" charset="0"/>
              </a:rPr>
              <a:t>Questions Later</a:t>
            </a:r>
          </a:p>
        </p:txBody>
      </p:sp>
      <p:sp>
        <p:nvSpPr>
          <p:cNvPr id="29699" name="Rectangle 3"/>
          <p:cNvSpPr>
            <a:spLocks noGrp="1" noChangeArrowheads="1"/>
          </p:cNvSpPr>
          <p:nvPr>
            <p:ph idx="1"/>
          </p:nvPr>
        </p:nvSpPr>
        <p:spPr/>
        <p:txBody>
          <a:bodyPr/>
          <a:lstStyle/>
          <a:p>
            <a:pPr eaLnBrk="1" hangingPunct="1"/>
            <a:r>
              <a:rPr lang="en-US" dirty="0" smtClean="0">
                <a:latin typeface="Arial" charset="0"/>
                <a:cs typeface="Arial" charset="0"/>
              </a:rPr>
              <a:t>Website: Academic Affairs Division, CCCCO http://www.cccco.edu </a:t>
            </a:r>
          </a:p>
          <a:p>
            <a:pPr lvl="1" eaLnBrk="1" hangingPunct="1">
              <a:buFont typeface="Arial" charset="0"/>
              <a:buNone/>
            </a:pPr>
            <a:r>
              <a:rPr lang="en-US" dirty="0" smtClean="0">
                <a:latin typeface="Arial" charset="0"/>
                <a:cs typeface="Arial" charset="0"/>
              </a:rPr>
              <a:t>» Chancellor's Office </a:t>
            </a:r>
          </a:p>
          <a:p>
            <a:pPr lvl="1" eaLnBrk="1" hangingPunct="1">
              <a:buFont typeface="Arial" charset="0"/>
              <a:buNone/>
            </a:pPr>
            <a:r>
              <a:rPr lang="en-US" dirty="0" smtClean="0">
                <a:latin typeface="Arial" charset="0"/>
                <a:cs typeface="Arial" charset="0"/>
              </a:rPr>
              <a:t>	» Divisions </a:t>
            </a:r>
          </a:p>
          <a:p>
            <a:pPr lvl="1" eaLnBrk="1" hangingPunct="1">
              <a:buFont typeface="Arial" charset="0"/>
              <a:buNone/>
            </a:pPr>
            <a:r>
              <a:rPr lang="en-US" dirty="0" smtClean="0">
                <a:latin typeface="Arial" charset="0"/>
                <a:cs typeface="Arial" charset="0"/>
              </a:rPr>
              <a:t>		» Academic Affairs </a:t>
            </a:r>
          </a:p>
          <a:p>
            <a:pPr lvl="1" eaLnBrk="1" hangingPunct="1">
              <a:buFont typeface="Arial" charset="0"/>
              <a:buNone/>
            </a:pPr>
            <a:r>
              <a:rPr lang="en-US" dirty="0" smtClean="0">
                <a:latin typeface="Arial" charset="0"/>
                <a:cs typeface="Arial" charset="0"/>
              </a:rPr>
              <a:t>		   » Credit Program and Course Approval </a:t>
            </a:r>
          </a:p>
          <a:p>
            <a:pPr lvl="3" eaLnBrk="1" hangingPunct="1">
              <a:buFont typeface="Arial" charset="0"/>
              <a:buNone/>
            </a:pPr>
            <a:r>
              <a:rPr lang="en-US" dirty="0" smtClean="0">
                <a:latin typeface="Arial" charset="0"/>
                <a:cs typeface="Arial" charset="0"/>
              </a:rPr>
              <a:t>– Certification for Stand-alone Credit Course Approval</a:t>
            </a:r>
          </a:p>
          <a:p>
            <a:pPr lvl="3" eaLnBrk="1" hangingPunct="1">
              <a:buFont typeface="Arial" charset="0"/>
              <a:buNone/>
            </a:pPr>
            <a:r>
              <a:rPr lang="en-US" dirty="0" smtClean="0">
                <a:latin typeface="Arial" charset="0"/>
                <a:cs typeface="Arial" charset="0"/>
              </a:rPr>
              <a:t>– Applications and Forms</a:t>
            </a:r>
          </a:p>
          <a:p>
            <a:pPr eaLnBrk="1" hangingPunct="1"/>
            <a:r>
              <a:rPr lang="en-US" dirty="0" smtClean="0">
                <a:latin typeface="Arial" charset="0"/>
                <a:cs typeface="Arial" charset="0"/>
              </a:rPr>
              <a:t>Download training materials to use on your campus!</a:t>
            </a:r>
          </a:p>
          <a:p>
            <a:pPr eaLnBrk="1" hangingPunct="1"/>
            <a:endParaRPr lang="en-US" dirty="0" smtClean="0">
              <a:latin typeface="Arial" charset="0"/>
              <a:cs typeface="Arial" charset="0"/>
            </a:endParaRPr>
          </a:p>
        </p:txBody>
      </p:sp>
      <p:sp>
        <p:nvSpPr>
          <p:cNvPr id="2970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297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en-US" smtClean="0">
                <a:latin typeface="Arial" charset="0"/>
                <a:cs typeface="Arial" charset="0"/>
              </a:rPr>
              <a:t>Local Approval of </a:t>
            </a:r>
            <a:br>
              <a:rPr lang="en-US" smtClean="0">
                <a:latin typeface="Arial" charset="0"/>
                <a:cs typeface="Arial" charset="0"/>
              </a:rPr>
            </a:br>
            <a:r>
              <a:rPr lang="en-US" smtClean="0">
                <a:latin typeface="Arial" charset="0"/>
                <a:cs typeface="Arial" charset="0"/>
              </a:rPr>
              <a:t>Stand-alone Credit Courses</a:t>
            </a:r>
          </a:p>
        </p:txBody>
      </p:sp>
      <p:sp>
        <p:nvSpPr>
          <p:cNvPr id="4099" name="Rectangle 5"/>
          <p:cNvSpPr>
            <a:spLocks noGrp="1" noChangeArrowheads="1"/>
          </p:cNvSpPr>
          <p:nvPr>
            <p:ph idx="1"/>
          </p:nvPr>
        </p:nvSpPr>
        <p:spPr/>
        <p:txBody>
          <a:bodyPr/>
          <a:lstStyle/>
          <a:p>
            <a:pPr eaLnBrk="1" hangingPunct="1"/>
            <a:r>
              <a:rPr lang="en-US" dirty="0" smtClean="0">
                <a:latin typeface="Arial" charset="0"/>
                <a:cs typeface="Arial" charset="0"/>
              </a:rPr>
              <a:t>Program-applicable:  </a:t>
            </a:r>
          </a:p>
          <a:p>
            <a:pPr lvl="1" eaLnBrk="1" hangingPunct="1"/>
            <a:r>
              <a:rPr lang="en-US" b="1" dirty="0" smtClean="0">
                <a:latin typeface="Arial" charset="0"/>
                <a:cs typeface="Arial" charset="0"/>
              </a:rPr>
              <a:t> </a:t>
            </a:r>
            <a:r>
              <a:rPr lang="en-US" dirty="0" smtClean="0">
                <a:latin typeface="Arial" charset="0"/>
                <a:cs typeface="Arial" charset="0"/>
              </a:rPr>
              <a:t>credit course is required for a certificate or associate degree that is approved by the Chancellor's Office, either as a required course or restricted elective, including general education requirements. </a:t>
            </a:r>
          </a:p>
          <a:p>
            <a:pPr eaLnBrk="1" hangingPunct="1"/>
            <a:r>
              <a:rPr lang="en-US" dirty="0" smtClean="0">
                <a:latin typeface="Arial" charset="0"/>
                <a:cs typeface="Arial" charset="0"/>
              </a:rPr>
              <a:t>Stand-alone: </a:t>
            </a:r>
          </a:p>
          <a:p>
            <a:pPr lvl="1" eaLnBrk="1" hangingPunct="1"/>
            <a:r>
              <a:rPr lang="en-US" dirty="0" smtClean="0">
                <a:latin typeface="Arial" charset="0"/>
                <a:cs typeface="Arial" charset="0"/>
              </a:rPr>
              <a:t> credit course is not a required course or a restricted elective for any credit program approved by the Chancellor's Office. </a:t>
            </a:r>
          </a:p>
        </p:txBody>
      </p:sp>
      <p:sp>
        <p:nvSpPr>
          <p:cNvPr id="4100" name="Date Placeholder 1"/>
          <p:cNvSpPr>
            <a:spLocks noGrp="1"/>
          </p:cNvSpPr>
          <p:nvPr>
            <p:ph type="dt" sz="quarter" idx="10"/>
          </p:nvPr>
        </p:nvSpPr>
        <p:spPr bwMode="auto">
          <a:xfrm>
            <a:off x="381000" y="6248400"/>
            <a:ext cx="2133600" cy="365125"/>
          </a:xfrm>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410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latin typeface="Arial" charset="0"/>
                <a:cs typeface="Arial" charset="0"/>
              </a:rPr>
              <a:t>Restricted Electives</a:t>
            </a:r>
          </a:p>
        </p:txBody>
      </p:sp>
      <p:sp>
        <p:nvSpPr>
          <p:cNvPr id="5123" name="Rectangle 3"/>
          <p:cNvSpPr>
            <a:spLocks noGrp="1" noChangeArrowheads="1"/>
          </p:cNvSpPr>
          <p:nvPr>
            <p:ph idx="1"/>
          </p:nvPr>
        </p:nvSpPr>
        <p:spPr/>
        <p:txBody>
          <a:bodyPr/>
          <a:lstStyle/>
          <a:p>
            <a:pPr eaLnBrk="1" hangingPunct="1"/>
            <a:r>
              <a:rPr lang="en-US" sz="2400" smtClean="0">
                <a:latin typeface="Arial" charset="0"/>
                <a:cs typeface="Arial" charset="0"/>
              </a:rPr>
              <a:t>Required units</a:t>
            </a:r>
          </a:p>
          <a:p>
            <a:pPr eaLnBrk="1" hangingPunct="1"/>
            <a:r>
              <a:rPr lang="en-US" sz="2400" smtClean="0">
                <a:latin typeface="Arial" charset="0"/>
                <a:cs typeface="Arial" charset="0"/>
              </a:rPr>
              <a:t>Student may select one or more courses</a:t>
            </a:r>
          </a:p>
          <a:p>
            <a:pPr eaLnBrk="1" hangingPunct="1"/>
            <a:r>
              <a:rPr lang="en-US" sz="2400" smtClean="0">
                <a:latin typeface="Arial" charset="0"/>
                <a:cs typeface="Arial" charset="0"/>
              </a:rPr>
              <a:t>From a list of specific courses</a:t>
            </a:r>
          </a:p>
          <a:p>
            <a:pPr eaLnBrk="1" hangingPunct="1">
              <a:buFontTx/>
              <a:buNone/>
            </a:pPr>
            <a:r>
              <a:rPr lang="en-US" sz="2000" b="1" smtClean="0">
                <a:latin typeface="Arial" charset="0"/>
                <a:cs typeface="Arial" charset="0"/>
              </a:rPr>
              <a:t>Good example:</a:t>
            </a:r>
          </a:p>
          <a:p>
            <a:pPr eaLnBrk="1" hangingPunct="1">
              <a:buFontTx/>
              <a:buNone/>
            </a:pPr>
            <a:r>
              <a:rPr lang="en-US" sz="2000" smtClean="0">
                <a:latin typeface="Arial" charset="0"/>
                <a:cs typeface="Arial" charset="0"/>
              </a:rPr>
              <a:t>[following list of requirements]</a:t>
            </a:r>
          </a:p>
          <a:p>
            <a:pPr eaLnBrk="1" hangingPunct="1">
              <a:buFontTx/>
              <a:buNone/>
            </a:pPr>
            <a:r>
              <a:rPr lang="en-US" sz="2000" smtClean="0">
                <a:latin typeface="Arial" charset="0"/>
                <a:cs typeface="Arial" charset="0"/>
              </a:rPr>
              <a:t>Additional 6 units from:</a:t>
            </a:r>
          </a:p>
          <a:p>
            <a:pPr eaLnBrk="1" hangingPunct="1">
              <a:buFontTx/>
              <a:buNone/>
            </a:pPr>
            <a:r>
              <a:rPr lang="en-US" sz="2000" smtClean="0">
                <a:latin typeface="Arial" charset="0"/>
                <a:cs typeface="Arial" charset="0"/>
              </a:rPr>
              <a:t>	VCOM 100: 3D Modeling and Animation	(3)</a:t>
            </a:r>
          </a:p>
          <a:p>
            <a:pPr eaLnBrk="1" hangingPunct="1">
              <a:buFontTx/>
              <a:buNone/>
            </a:pPr>
            <a:r>
              <a:rPr lang="en-US" sz="2000" smtClean="0">
                <a:latin typeface="Arial" charset="0"/>
                <a:cs typeface="Arial" charset="0"/>
              </a:rPr>
              <a:t>	VCOM 110: Introduction to Flash 		(3)</a:t>
            </a:r>
          </a:p>
          <a:p>
            <a:pPr eaLnBrk="1" hangingPunct="1">
              <a:buFontTx/>
              <a:buNone/>
            </a:pPr>
            <a:r>
              <a:rPr lang="en-US" sz="2000" smtClean="0">
                <a:latin typeface="Arial" charset="0"/>
                <a:cs typeface="Arial" charset="0"/>
              </a:rPr>
              <a:t>	VCOM 120: Introduction to Digital Video	(3)</a:t>
            </a:r>
          </a:p>
          <a:p>
            <a:pPr eaLnBrk="1" hangingPunct="1">
              <a:buFontTx/>
              <a:buNone/>
            </a:pPr>
            <a:r>
              <a:rPr lang="en-US" sz="2000" smtClean="0">
                <a:latin typeface="Arial" charset="0"/>
                <a:cs typeface="Arial" charset="0"/>
              </a:rPr>
              <a:t>	VCOM 130: Motion Graphics			(3)</a:t>
            </a:r>
          </a:p>
        </p:txBody>
      </p:sp>
      <p:sp>
        <p:nvSpPr>
          <p:cNvPr id="5124"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5125"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latin typeface="Arial" charset="0"/>
                <a:cs typeface="Arial" charset="0"/>
              </a:rPr>
              <a:t>Courses that are NOT covered in this training:</a:t>
            </a:r>
          </a:p>
        </p:txBody>
      </p:sp>
      <p:sp>
        <p:nvSpPr>
          <p:cNvPr id="6147" name="Rectangle 3"/>
          <p:cNvSpPr>
            <a:spLocks noGrp="1" noChangeArrowheads="1"/>
          </p:cNvSpPr>
          <p:nvPr>
            <p:ph idx="1"/>
          </p:nvPr>
        </p:nvSpPr>
        <p:spPr/>
        <p:txBody>
          <a:bodyPr/>
          <a:lstStyle/>
          <a:p>
            <a:pPr eaLnBrk="1" hangingPunct="1"/>
            <a:r>
              <a:rPr lang="en-US" smtClean="0">
                <a:latin typeface="Arial" charset="0"/>
                <a:cs typeface="Arial" charset="0"/>
              </a:rPr>
              <a:t>All noncredit courses </a:t>
            </a:r>
          </a:p>
          <a:p>
            <a:pPr eaLnBrk="1" hangingPunct="1"/>
            <a:r>
              <a:rPr lang="en-US" smtClean="0">
                <a:latin typeface="Arial" charset="0"/>
                <a:cs typeface="Arial" charset="0"/>
              </a:rPr>
              <a:t>Credit courses that are part of any program approved by the Chancellor’s Office</a:t>
            </a:r>
          </a:p>
          <a:p>
            <a:pPr lvl="1" eaLnBrk="1" hangingPunct="1"/>
            <a:r>
              <a:rPr lang="en-US" smtClean="0">
                <a:latin typeface="Arial" charset="0"/>
                <a:cs typeface="Arial" charset="0"/>
              </a:rPr>
              <a:t>Degree major or area of emphasis</a:t>
            </a:r>
          </a:p>
          <a:p>
            <a:pPr lvl="1" eaLnBrk="1" hangingPunct="1"/>
            <a:r>
              <a:rPr lang="en-US" smtClean="0">
                <a:latin typeface="Arial" charset="0"/>
                <a:cs typeface="Arial" charset="0"/>
              </a:rPr>
              <a:t>Local general education requirements</a:t>
            </a:r>
          </a:p>
          <a:p>
            <a:pPr lvl="1" eaLnBrk="1" hangingPunct="1"/>
            <a:r>
              <a:rPr lang="en-US" smtClean="0">
                <a:latin typeface="Arial" charset="0"/>
                <a:cs typeface="Arial" charset="0"/>
              </a:rPr>
              <a:t>Certificate of Achievement with 18 or more semester units (27 or more quarter units)</a:t>
            </a:r>
          </a:p>
          <a:p>
            <a:pPr lvl="1" eaLnBrk="1" hangingPunct="1"/>
            <a:r>
              <a:rPr lang="en-US" smtClean="0">
                <a:latin typeface="Arial" charset="0"/>
                <a:cs typeface="Arial" charset="0"/>
              </a:rPr>
              <a:t>Certificate of Achievement with 12-18 semester units (18-27 quarter units)</a:t>
            </a:r>
          </a:p>
          <a:p>
            <a:pPr eaLnBrk="1" hangingPunct="1"/>
            <a:endParaRPr lang="en-US" smtClean="0">
              <a:latin typeface="Arial" charset="0"/>
              <a:cs typeface="Arial" charset="0"/>
            </a:endParaRPr>
          </a:p>
        </p:txBody>
      </p:sp>
      <p:sp>
        <p:nvSpPr>
          <p:cNvPr id="6148"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6149"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latin typeface="Arial" charset="0"/>
                <a:cs typeface="Arial" charset="0"/>
              </a:rPr>
              <a:t>Prior to August 2007 …</a:t>
            </a:r>
          </a:p>
        </p:txBody>
      </p:sp>
      <p:sp>
        <p:nvSpPr>
          <p:cNvPr id="7171" name="Rectangle 3"/>
          <p:cNvSpPr>
            <a:spLocks noGrp="1" noChangeArrowheads="1"/>
          </p:cNvSpPr>
          <p:nvPr>
            <p:ph idx="1"/>
          </p:nvPr>
        </p:nvSpPr>
        <p:spPr/>
        <p:txBody>
          <a:bodyPr/>
          <a:lstStyle/>
          <a:p>
            <a:pPr eaLnBrk="1" hangingPunct="1"/>
            <a:r>
              <a:rPr lang="en-US" dirty="0" smtClean="0">
                <a:latin typeface="Arial" charset="0"/>
                <a:cs typeface="Arial" charset="0"/>
              </a:rPr>
              <a:t>Stand-alone courses required approval from the Chancellor's Office</a:t>
            </a:r>
          </a:p>
          <a:p>
            <a:pPr eaLnBrk="1" hangingPunct="1"/>
            <a:r>
              <a:rPr lang="en-US" dirty="0" smtClean="0">
                <a:latin typeface="Arial" charset="0"/>
                <a:cs typeface="Arial" charset="0"/>
              </a:rPr>
              <a:t>What was required</a:t>
            </a:r>
          </a:p>
          <a:p>
            <a:pPr lvl="1" eaLnBrk="1" hangingPunct="1"/>
            <a:r>
              <a:rPr lang="en-US" dirty="0" smtClean="0">
                <a:latin typeface="Arial" charset="0"/>
                <a:cs typeface="Arial" charset="0"/>
              </a:rPr>
              <a:t>Application</a:t>
            </a:r>
          </a:p>
          <a:p>
            <a:pPr lvl="1" eaLnBrk="1" hangingPunct="1"/>
            <a:r>
              <a:rPr lang="en-US" dirty="0" smtClean="0">
                <a:latin typeface="Arial" charset="0"/>
                <a:cs typeface="Arial" charset="0"/>
              </a:rPr>
              <a:t>Approval</a:t>
            </a:r>
          </a:p>
          <a:p>
            <a:pPr lvl="1" eaLnBrk="1" hangingPunct="1"/>
            <a:r>
              <a:rPr lang="en-US" dirty="0" smtClean="0">
                <a:latin typeface="Arial" charset="0"/>
                <a:cs typeface="Arial" charset="0"/>
              </a:rPr>
              <a:t>Then offer the course</a:t>
            </a:r>
          </a:p>
        </p:txBody>
      </p:sp>
      <p:sp>
        <p:nvSpPr>
          <p:cNvPr id="7172" name="Date Placeholder 3"/>
          <p:cNvSpPr>
            <a:spLocks noGrp="1"/>
          </p:cNvSpPr>
          <p:nvPr>
            <p:ph type="dt" sz="quarter" idx="10"/>
          </p:nvPr>
        </p:nvSpPr>
        <p:spPr bwMode="auto">
          <a:xfrm>
            <a:off x="228600" y="6172200"/>
            <a:ext cx="1905000" cy="457200"/>
          </a:xfrm>
          <a:noFill/>
          <a:ln>
            <a:miter lim="800000"/>
            <a:headEnd/>
            <a:tailEnd/>
          </a:ln>
        </p:spPr>
        <p:txBody>
          <a:bodyPr wrap="square" numCol="1" anchorCtr="0" compatLnSpc="1">
            <a:prstTxWarp prst="textNoShape">
              <a:avLst/>
            </a:prstTxWarp>
          </a:bodyPr>
          <a:lstStyle/>
          <a:p>
            <a:pPr eaLnBrk="0" hangingPunct="0"/>
            <a:r>
              <a:rPr lang="en-US" sz="1400" smtClean="0">
                <a:latin typeface="Arial" charset="0"/>
                <a:cs typeface="Arial" charset="0"/>
              </a:rPr>
              <a:t>May 2011</a:t>
            </a:r>
            <a:endParaRPr lang="en-US" sz="1400" dirty="0" smtClean="0">
              <a:latin typeface="Arial" charset="0"/>
              <a:cs typeface="Arial" charset="0"/>
            </a:endParaRPr>
          </a:p>
        </p:txBody>
      </p:sp>
      <p:sp>
        <p:nvSpPr>
          <p:cNvPr id="7173"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t/>
            </a:r>
            <a:br>
              <a:rPr lang="en-US" smtClean="0"/>
            </a:br>
            <a:r>
              <a:rPr lang="en-US" smtClean="0"/>
              <a:t>Effective August 2007 …</a:t>
            </a:r>
          </a:p>
        </p:txBody>
      </p:sp>
      <p:sp>
        <p:nvSpPr>
          <p:cNvPr id="8195" name="Rectangle 3"/>
          <p:cNvSpPr>
            <a:spLocks noGrp="1" noChangeArrowheads="1"/>
          </p:cNvSpPr>
          <p:nvPr>
            <p:ph idx="1"/>
          </p:nvPr>
        </p:nvSpPr>
        <p:spPr/>
        <p:txBody>
          <a:bodyPr/>
          <a:lstStyle/>
          <a:p>
            <a:pPr eaLnBrk="1" hangingPunct="1"/>
            <a:r>
              <a:rPr lang="en-US" smtClean="0">
                <a:latin typeface="Arial" charset="0"/>
                <a:cs typeface="Arial" charset="0"/>
              </a:rPr>
              <a:t>AB 1943 (Nava) Legislation chaptered Oct. 2006 </a:t>
            </a:r>
          </a:p>
          <a:p>
            <a:pPr lvl="1" eaLnBrk="1" hangingPunct="1"/>
            <a:r>
              <a:rPr lang="en-US" smtClean="0">
                <a:latin typeface="Arial" charset="0"/>
                <a:cs typeface="Arial" charset="0"/>
              </a:rPr>
              <a:t>implemented Fall 2007 </a:t>
            </a:r>
          </a:p>
          <a:p>
            <a:pPr eaLnBrk="1" hangingPunct="1"/>
            <a:r>
              <a:rPr lang="en-US" smtClean="0">
                <a:latin typeface="Arial" charset="0"/>
                <a:cs typeface="Arial" charset="0"/>
              </a:rPr>
              <a:t>Local approval of stand-alone courses is now permitted</a:t>
            </a:r>
          </a:p>
        </p:txBody>
      </p:sp>
      <p:sp>
        <p:nvSpPr>
          <p:cNvPr id="8196" name="Date Placeholder 3"/>
          <p:cNvSpPr>
            <a:spLocks noGrp="1"/>
          </p:cNvSpPr>
          <p:nvPr>
            <p:ph type="dt" sz="quarter" idx="10"/>
          </p:nvPr>
        </p:nvSpPr>
        <p:spPr bwMode="auto">
          <a:xfrm>
            <a:off x="304800" y="6400800"/>
            <a:ext cx="1905000" cy="457200"/>
          </a:xfrm>
          <a:noFill/>
          <a:ln>
            <a:miter lim="800000"/>
            <a:headEnd/>
            <a:tailEnd/>
          </a:ln>
        </p:spPr>
        <p:txBody>
          <a:bodyPr wrap="square" numCol="1" anchorCtr="0" compatLnSpc="1">
            <a:prstTxWarp prst="textNoShape">
              <a:avLst/>
            </a:prstTxWarp>
          </a:bodyPr>
          <a:lstStyle/>
          <a:p>
            <a:pPr eaLnBrk="0" hangingPunct="0"/>
            <a:r>
              <a:rPr lang="en-US" sz="1400" smtClean="0">
                <a:latin typeface="Arial" charset="0"/>
                <a:cs typeface="Arial" charset="0"/>
              </a:rPr>
              <a:t>May 2011</a:t>
            </a:r>
            <a:endParaRPr lang="en-US" sz="1400" dirty="0" smtClean="0">
              <a:latin typeface="Arial" charset="0"/>
              <a:cs typeface="Arial" charset="0"/>
            </a:endParaRPr>
          </a:p>
        </p:txBody>
      </p:sp>
      <p:sp>
        <p:nvSpPr>
          <p:cNvPr id="8197"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295400" y="274638"/>
            <a:ext cx="7620000" cy="1143000"/>
          </a:xfrm>
        </p:spPr>
        <p:txBody>
          <a:bodyPr/>
          <a:lstStyle/>
          <a:p>
            <a:pPr eaLnBrk="1" hangingPunct="1"/>
            <a:r>
              <a:rPr lang="en-US" smtClean="0">
                <a:latin typeface="Arial" charset="0"/>
                <a:cs typeface="Arial" charset="0"/>
              </a:rPr>
              <a:t>Title 5 §55100. Course Approval</a:t>
            </a:r>
          </a:p>
        </p:txBody>
      </p:sp>
      <p:sp>
        <p:nvSpPr>
          <p:cNvPr id="9219" name="Rectangle 7"/>
          <p:cNvSpPr>
            <a:spLocks noGrp="1" noChangeArrowheads="1"/>
          </p:cNvSpPr>
          <p:nvPr>
            <p:ph idx="1"/>
          </p:nvPr>
        </p:nvSpPr>
        <p:spPr/>
        <p:txBody>
          <a:bodyPr>
            <a:normAutofit/>
          </a:bodyPr>
          <a:lstStyle/>
          <a:p>
            <a:pPr marL="514350" indent="-514350" eaLnBrk="1" hangingPunct="1">
              <a:buFont typeface="+mj-lt"/>
              <a:buAutoNum type="alphaLcPeriod"/>
              <a:defRPr/>
            </a:pPr>
            <a:r>
              <a:rPr lang="en-US" dirty="0" smtClean="0"/>
              <a:t>Local governing board may approve degree-applicable credit courses </a:t>
            </a:r>
          </a:p>
          <a:p>
            <a:pPr marL="514350" indent="-514350" eaLnBrk="1" hangingPunct="1">
              <a:buFont typeface="+mj-lt"/>
              <a:buAutoNum type="alphaLcPeriod"/>
              <a:defRPr/>
            </a:pPr>
            <a:r>
              <a:rPr lang="en-US" dirty="0" smtClean="0"/>
              <a:t>Chancellor’s Office approval is no longer required when certain requirements are met …</a:t>
            </a:r>
          </a:p>
        </p:txBody>
      </p:sp>
      <p:sp>
        <p:nvSpPr>
          <p:cNvPr id="9220"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9221" name="Footer Placeholder 4"/>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
        <p:nvSpPr>
          <p:cNvPr id="6" name="Text Box 1028"/>
          <p:cNvSpPr txBox="1">
            <a:spLocks noChangeArrowheads="1"/>
          </p:cNvSpPr>
          <p:nvPr/>
        </p:nvSpPr>
        <p:spPr bwMode="auto">
          <a:xfrm>
            <a:off x="838200" y="4177352"/>
            <a:ext cx="8077200" cy="1938992"/>
          </a:xfrm>
          <a:prstGeom prst="rect">
            <a:avLst/>
          </a:prstGeom>
          <a:solidFill>
            <a:schemeClr val="accent3">
              <a:lumMod val="60000"/>
              <a:lumOff val="40000"/>
            </a:schemeClr>
          </a:solidFill>
          <a:ln w="38100" cmpd="dbl">
            <a:solidFill>
              <a:schemeClr val="tx2"/>
            </a:solidFill>
            <a:miter lim="800000"/>
            <a:headEnd/>
            <a:tailEnd/>
          </a:ln>
        </p:spPr>
        <p:txBody>
          <a:bodyPr wrap="square">
            <a:spAutoFit/>
          </a:bodyPr>
          <a:lstStyle/>
          <a:p>
            <a:pPr marL="514350" indent="-514350">
              <a:defRPr/>
            </a:pPr>
            <a:r>
              <a:rPr kumimoji="1" lang="en-US" sz="2000" b="1" dirty="0" smtClean="0">
                <a:solidFill>
                  <a:srgbClr val="1F699B"/>
                </a:solidFill>
              </a:rPr>
              <a:t>§55100 </a:t>
            </a:r>
            <a:r>
              <a:rPr kumimoji="1" lang="en-US" sz="2000" dirty="0" smtClean="0">
                <a:solidFill>
                  <a:srgbClr val="1F699B"/>
                </a:solidFill>
              </a:rPr>
              <a:t>(b) Effective for courses to be offered beginning in Fall 2007, a community college district may, until December 31, 2012, approve and offer </a:t>
            </a:r>
            <a:r>
              <a:rPr kumimoji="1" lang="en-US" sz="2000" dirty="0" err="1" smtClean="0">
                <a:solidFill>
                  <a:srgbClr val="1F699B"/>
                </a:solidFill>
              </a:rPr>
              <a:t>nondegree</a:t>
            </a:r>
            <a:r>
              <a:rPr kumimoji="1" lang="en-US" sz="2000" dirty="0" smtClean="0">
                <a:solidFill>
                  <a:srgbClr val="1F699B"/>
                </a:solidFill>
              </a:rPr>
              <a:t>-applicable credit courses and degree-applicable credit courses which are not part of an approved educational program without separate approval by the Chancellor, provided that the district continuously complies with the following requirements: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latin typeface="Arial" charset="0"/>
                <a:cs typeface="Arial" charset="0"/>
              </a:rPr>
              <a:t>Requirements</a:t>
            </a:r>
          </a:p>
        </p:txBody>
      </p:sp>
      <p:sp>
        <p:nvSpPr>
          <p:cNvPr id="10243" name="Rectangle 3"/>
          <p:cNvSpPr>
            <a:spLocks noGrp="1" noChangeArrowheads="1"/>
          </p:cNvSpPr>
          <p:nvPr>
            <p:ph idx="1"/>
          </p:nvPr>
        </p:nvSpPr>
        <p:spPr/>
        <p:txBody>
          <a:bodyPr/>
          <a:lstStyle/>
          <a:p>
            <a:pPr eaLnBrk="1" hangingPunct="1"/>
            <a:r>
              <a:rPr lang="en-US" dirty="0" smtClean="0">
                <a:latin typeface="Arial" charset="0"/>
                <a:cs typeface="Arial" charset="0"/>
              </a:rPr>
              <a:t>All credit courses must be approved </a:t>
            </a:r>
          </a:p>
          <a:p>
            <a:pPr lvl="1" eaLnBrk="1" hangingPunct="1"/>
            <a:r>
              <a:rPr lang="en-US" dirty="0" smtClean="0">
                <a:latin typeface="Arial" charset="0"/>
                <a:cs typeface="Arial" charset="0"/>
              </a:rPr>
              <a:t>By college curriculum committee</a:t>
            </a:r>
          </a:p>
          <a:p>
            <a:pPr lvl="1" eaLnBrk="1" hangingPunct="1"/>
            <a:r>
              <a:rPr lang="en-US" dirty="0" smtClean="0">
                <a:latin typeface="Arial" charset="0"/>
                <a:cs typeface="Arial" charset="0"/>
              </a:rPr>
              <a:t>By district governing board</a:t>
            </a:r>
          </a:p>
          <a:p>
            <a:pPr eaLnBrk="1" hangingPunct="1">
              <a:buFont typeface="Arial" charset="0"/>
              <a:buNone/>
            </a:pPr>
            <a:r>
              <a:rPr lang="en-US" b="1" dirty="0" smtClean="0">
                <a:latin typeface="Arial" charset="0"/>
                <a:cs typeface="Arial" charset="0"/>
              </a:rPr>
              <a:t>§55002. </a:t>
            </a:r>
            <a:r>
              <a:rPr lang="en-US" dirty="0" smtClean="0">
                <a:latin typeface="Arial" charset="0"/>
                <a:cs typeface="Arial" charset="0"/>
              </a:rPr>
              <a:t>establishes standards /criteria for courses</a:t>
            </a:r>
          </a:p>
          <a:p>
            <a:pPr lvl="1" eaLnBrk="1" hangingPunct="1"/>
            <a:r>
              <a:rPr lang="en-US" dirty="0" smtClean="0">
                <a:latin typeface="Arial" charset="0"/>
                <a:cs typeface="Arial" charset="0"/>
              </a:rPr>
              <a:t>Degree-applicable credit</a:t>
            </a:r>
          </a:p>
          <a:p>
            <a:pPr lvl="1" eaLnBrk="1" hangingPunct="1"/>
            <a:r>
              <a:rPr lang="en-US" dirty="0" err="1" smtClean="0">
                <a:latin typeface="Arial" charset="0"/>
                <a:cs typeface="Arial" charset="0"/>
              </a:rPr>
              <a:t>Nondegree</a:t>
            </a:r>
            <a:r>
              <a:rPr lang="en-US" dirty="0" smtClean="0">
                <a:latin typeface="Arial" charset="0"/>
                <a:cs typeface="Arial" charset="0"/>
              </a:rPr>
              <a:t>-applicable credit</a:t>
            </a:r>
          </a:p>
          <a:p>
            <a:pPr lvl="1" eaLnBrk="1" hangingPunct="1"/>
            <a:r>
              <a:rPr lang="en-US" dirty="0" smtClean="0">
                <a:latin typeface="Arial" charset="0"/>
                <a:cs typeface="Arial" charset="0"/>
              </a:rPr>
              <a:t>Noncredit</a:t>
            </a:r>
          </a:p>
          <a:p>
            <a:pPr eaLnBrk="1" hangingPunct="1"/>
            <a:endParaRPr lang="en-US" dirty="0" smtClean="0">
              <a:latin typeface="Arial" charset="0"/>
              <a:cs typeface="Arial" charset="0"/>
            </a:endParaRPr>
          </a:p>
        </p:txBody>
      </p:sp>
      <p:sp>
        <p:nvSpPr>
          <p:cNvPr id="10244" name="Date Placeholder 3"/>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May 2011</a:t>
            </a:r>
            <a:endParaRPr lang="en-US" dirty="0" smtClean="0">
              <a:latin typeface="Arial" charset="0"/>
              <a:cs typeface="Arial" charset="0"/>
            </a:endParaRPr>
          </a:p>
        </p:txBody>
      </p:sp>
      <p:sp>
        <p:nvSpPr>
          <p:cNvPr id="10245"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smtClean="0">
                <a:latin typeface="Arial" charset="0"/>
                <a:cs typeface="Arial" charset="0"/>
              </a:rPr>
              <a:t>©2011 California Community Colleges Chancellor's Office</a:t>
            </a:r>
            <a:endParaRPr lang="en-US" dirty="0" smtClean="0">
              <a:latin typeface="Arial" charset="0"/>
              <a:cs typeface="Arial" charset="0"/>
            </a:endParaRPr>
          </a:p>
        </p:txBody>
      </p:sp>
      <p:sp>
        <p:nvSpPr>
          <p:cNvPr id="21509" name="Text Box 4"/>
          <p:cNvSpPr txBox="1">
            <a:spLocks noChangeArrowheads="1"/>
          </p:cNvSpPr>
          <p:nvPr/>
        </p:nvSpPr>
        <p:spPr bwMode="auto">
          <a:xfrm>
            <a:off x="990600" y="5486400"/>
            <a:ext cx="7924800" cy="646113"/>
          </a:xfrm>
          <a:prstGeom prst="rect">
            <a:avLst/>
          </a:prstGeom>
          <a:solidFill>
            <a:schemeClr val="accent3">
              <a:lumMod val="60000"/>
              <a:lumOff val="40000"/>
            </a:schemeClr>
          </a:solidFill>
          <a:ln w="38100" cmpd="dbl">
            <a:solidFill>
              <a:schemeClr val="tx2"/>
            </a:solidFill>
            <a:miter lim="800000"/>
            <a:headEnd/>
            <a:tailEnd/>
          </a:ln>
        </p:spPr>
        <p:txBody>
          <a:bodyPr>
            <a:spAutoFit/>
          </a:bodyPr>
          <a:lstStyle/>
          <a:p>
            <a:pPr marL="914400" lvl="1" indent="-800100">
              <a:lnSpc>
                <a:spcPct val="90000"/>
              </a:lnSpc>
              <a:spcBef>
                <a:spcPct val="20000"/>
              </a:spcBef>
              <a:defRPr/>
            </a:pPr>
            <a:r>
              <a:rPr kumimoji="1" lang="en-US" sz="2000" b="1" dirty="0" smtClean="0">
                <a:solidFill>
                  <a:srgbClr val="1F699B"/>
                </a:solidFill>
              </a:rPr>
              <a:t>§55100</a:t>
            </a:r>
            <a:r>
              <a:rPr kumimoji="1" lang="en-US" sz="2000" dirty="0" smtClean="0">
                <a:solidFill>
                  <a:srgbClr val="1F699B"/>
                </a:solidFill>
              </a:rPr>
              <a:t> (</a:t>
            </a:r>
            <a:r>
              <a:rPr kumimoji="1" lang="en-US" sz="2000" dirty="0">
                <a:solidFill>
                  <a:srgbClr val="1F699B"/>
                </a:solidFill>
              </a:rPr>
              <a:t>b)(1) the college curriculum committee and district governing board have approved each such course pursuant to section 55002;</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BOG2007v3</Template>
  <TotalTime>15833</TotalTime>
  <Words>4820</Words>
  <Application>Microsoft Office PowerPoint</Application>
  <PresentationFormat>On-screen Show (4:3)</PresentationFormat>
  <Paragraphs>458</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 Local Approval of   Stand-Alone Credit Courses</vt:lpstr>
      <vt:lpstr>Review of Training Materials</vt:lpstr>
      <vt:lpstr>Local Approval of  Stand-alone Credit Courses</vt:lpstr>
      <vt:lpstr>Restricted Electives</vt:lpstr>
      <vt:lpstr>Courses that are NOT covered in this training:</vt:lpstr>
      <vt:lpstr>Prior to August 2007 …</vt:lpstr>
      <vt:lpstr> Effective August 2007 …</vt:lpstr>
      <vt:lpstr>Title 5 §55100. Course Approval</vt:lpstr>
      <vt:lpstr>Requirements</vt:lpstr>
      <vt:lpstr>Requirements</vt:lpstr>
      <vt:lpstr>Requirements</vt:lpstr>
      <vt:lpstr>Requirements</vt:lpstr>
      <vt:lpstr>Requirements</vt:lpstr>
      <vt:lpstr>Requirements</vt:lpstr>
      <vt:lpstr>Compliance </vt:lpstr>
      <vt:lpstr>Training Certification Process</vt:lpstr>
      <vt:lpstr>Reporting New Approved Courses</vt:lpstr>
      <vt:lpstr>PowerPoint Presentation</vt:lpstr>
      <vt:lpstr>What Colleges Should Do</vt:lpstr>
      <vt:lpstr>Chancellor's Office Will:</vt:lpstr>
      <vt:lpstr>Effective practices for course approval</vt:lpstr>
      <vt:lpstr>Compliance</vt:lpstr>
      <vt:lpstr>Compliance</vt:lpstr>
      <vt:lpstr>Compliance</vt:lpstr>
      <vt:lpstr>Compliance</vt:lpstr>
      <vt:lpstr>Compliance</vt:lpstr>
      <vt:lpstr>Effective Practices</vt:lpstr>
      <vt:lpstr>Questions Later</vt:lpstr>
    </vt:vector>
  </TitlesOfParts>
  <Company>CCC Chancellor's Office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Stand-alone Credit Course Training</dc:title>
  <dc:creator>Stephanie Low</dc:creator>
  <cp:lastModifiedBy>ch001</cp:lastModifiedBy>
  <cp:revision>438</cp:revision>
  <cp:lastPrinted>2007-05-17T02:02:00Z</cp:lastPrinted>
  <dcterms:created xsi:type="dcterms:W3CDTF">2006-06-28T20:48:47Z</dcterms:created>
  <dcterms:modified xsi:type="dcterms:W3CDTF">2011-08-29T15:31:26Z</dcterms:modified>
</cp:coreProperties>
</file>