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7" r:id="rId8"/>
    <p:sldId id="261" r:id="rId9"/>
    <p:sldId id="268" r:id="rId10"/>
    <p:sldId id="269" r:id="rId11"/>
    <p:sldId id="263" r:id="rId12"/>
    <p:sldId id="264" r:id="rId13"/>
    <p:sldId id="265" r:id="rId14"/>
    <p:sldId id="266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6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0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1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9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0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8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1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8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3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2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3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AF77-7499-4A51-8030-F2692133D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CDC7-9E1C-446D-8A30-7158A6AC7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59866F-D391-4221-8BAA-FEAA3E74267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581727-2D92-4E79-976B-C9451C106A0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Integrated Budget Process as Evidence of Institutional Effectiveness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236" y="4818185"/>
            <a:ext cx="9144000" cy="203981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Presented by Donna Berry and Stephanie Curry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mage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908" y="3596720"/>
            <a:ext cx="5208990" cy="10127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152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Perkins eligible items are identified through the process and require the same links to program review and strategic planning</a:t>
            </a:r>
          </a:p>
          <a:p>
            <a:r>
              <a:rPr lang="en-US" dirty="0" smtClean="0"/>
              <a:t>The evaluation process and detailed information on the worksheets has allowed us to formalize the Perkins Process from a top down approach to a collaborative discussion with CTE programs all included</a:t>
            </a:r>
          </a:p>
          <a:p>
            <a:r>
              <a:rPr lang="en-US" dirty="0" smtClean="0"/>
              <a:t>Detail approach from our worksheets also allows us to identify and prioritize Instructional Equipment needs</a:t>
            </a:r>
          </a:p>
          <a:p>
            <a:r>
              <a:rPr lang="en-US" dirty="0" smtClean="0"/>
              <a:t>Lottery and other funding, such as strategic initiative funding can be identified using the same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Incorporation of process with Perkins, Instructional Equipment, and Lottery funding</a:t>
            </a:r>
            <a:endParaRPr lang="en-US" dirty="0"/>
          </a:p>
        </p:txBody>
      </p:sp>
      <p:pic>
        <p:nvPicPr>
          <p:cNvPr id="8194" name="Picture 2" descr="https://tse1.mm.bing.net/th?id=OIP.bDjReV7iKccvlfCs6uGGzwEgB8&amp;pid=15.1&amp;P=0&amp;w=288&amp;h=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" y="1632438"/>
            <a:ext cx="27432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se3.mm.bing.net/th?id=OIP.zhMMZ48F6kaHhEMaRD5rqACvBU&amp;pid=15.1&amp;P=0&amp;w=175&amp;h=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92" y="5937739"/>
            <a:ext cx="1666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Development process includes a formal annual review of the process every April</a:t>
            </a:r>
          </a:p>
          <a:p>
            <a:pPr lvl="1"/>
            <a:r>
              <a:rPr lang="en-US" dirty="0" smtClean="0"/>
              <a:t>Budget survey to participants</a:t>
            </a:r>
          </a:p>
          <a:p>
            <a:pPr lvl="1"/>
            <a:r>
              <a:rPr lang="en-US" dirty="0" smtClean="0"/>
              <a:t>Agenized evaluation discussions</a:t>
            </a:r>
          </a:p>
          <a:p>
            <a:pPr lvl="1"/>
            <a:r>
              <a:rPr lang="en-US" dirty="0" smtClean="0"/>
              <a:t>Annual evaluation report is produced to show evaluation and recommended changes</a:t>
            </a:r>
          </a:p>
          <a:p>
            <a:r>
              <a:rPr lang="en-US" dirty="0" smtClean="0"/>
              <a:t>Substantive recommendations are vetted through constituency review process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Evaluation of the Process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 descr="https://tse3.mm.bing.net/th?id=OIP.gJzomstyvp4517XDIVq6iQEsDH&amp;pid=15.1&amp;P=0&amp;w=252&amp;h=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2" y="973015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Furnishings</a:t>
            </a:r>
          </a:p>
          <a:p>
            <a:r>
              <a:rPr lang="en-US" dirty="0" smtClean="0"/>
              <a:t>Art 3D Printers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9600" dirty="0" smtClean="0"/>
              <a:t>Questions 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and Questions</a:t>
            </a:r>
            <a:endParaRPr lang="en-US" dirty="0"/>
          </a:p>
        </p:txBody>
      </p:sp>
      <p:pic>
        <p:nvPicPr>
          <p:cNvPr id="10242" name="Picture 2" descr="https://tse4.mm.bing.net/th?id=OIP.CzPHUuYMHkIzdnmNt1fwZAEsDQ&amp;pid=15.1&amp;P=0&amp;w=248&amp;h=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30" y="2169991"/>
            <a:ext cx="3023209" cy="21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Accreditation Warning</a:t>
            </a:r>
          </a:p>
          <a:p>
            <a:r>
              <a:rPr lang="en-US" dirty="0" smtClean="0"/>
              <a:t>Response to Recommendation</a:t>
            </a:r>
          </a:p>
          <a:p>
            <a:r>
              <a:rPr lang="en-US" dirty="0" smtClean="0"/>
              <a:t>Integration of Program Review and Strategic Plan into Budget Planning</a:t>
            </a:r>
          </a:p>
          <a:p>
            <a:r>
              <a:rPr lang="en-US" dirty="0" smtClean="0"/>
              <a:t>Collaboration with all constituency groups</a:t>
            </a:r>
          </a:p>
          <a:p>
            <a:r>
              <a:rPr lang="en-US" dirty="0" smtClean="0"/>
              <a:t>Transparency and Broad Participation</a:t>
            </a:r>
          </a:p>
          <a:p>
            <a:r>
              <a:rPr lang="en-US" dirty="0" smtClean="0"/>
              <a:t>Incorporation of process with Perkins, Instructional Equipment, and Lottery funding</a:t>
            </a:r>
          </a:p>
          <a:p>
            <a:r>
              <a:rPr lang="en-US" dirty="0" smtClean="0"/>
              <a:t>Continuous Evaluation of the Process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pic>
        <p:nvPicPr>
          <p:cNvPr id="3074" name="Picture 2" descr="Image result for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92" y="36756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 recommended by the 2005 Accreditation Team and to build on its achievements to date in developing program review and improving institutional planning, the college should develop a practical, integrated planning model with the following characteristics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 A focus on a limited number of mid- to long-term initiatives to improve student learning and student support services.</a:t>
            </a:r>
          </a:p>
          <a:p>
            <a:pPr lvl="0"/>
            <a:r>
              <a:rPr lang="en-US" dirty="0"/>
              <a:t>A plan with concrete strategies and actions that are specific, measurable, attainable, results-oriented and time based, and that specify individuals or groups responsible for their completion.  </a:t>
            </a:r>
          </a:p>
          <a:p>
            <a:pPr lvl="0"/>
            <a:r>
              <a:rPr lang="en-US" b="1" dirty="0"/>
              <a:t>A process that clearly ties this planning model to the college’s resource allocation processes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Processes for regularly assessing not only the progress in achieving the goals of the plan but also the effectiveness of the integrated planning model itself.</a:t>
            </a:r>
          </a:p>
          <a:p>
            <a:pPr lvl="0"/>
            <a:r>
              <a:rPr lang="en-US" dirty="0"/>
              <a:t>A model that is inclusive of all institutional planning activities and that clarifies the functions of program review and the various resource committees.</a:t>
            </a:r>
          </a:p>
          <a:p>
            <a:pPr lvl="0"/>
            <a:r>
              <a:rPr lang="en-US" dirty="0"/>
              <a:t>A planning model that clarifies the relationship of the planning processes at Reedley College and the other planning processes of the State Center Community College District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Warning</a:t>
            </a:r>
            <a:endParaRPr lang="en-US" dirty="0"/>
          </a:p>
        </p:txBody>
      </p:sp>
      <p:pic>
        <p:nvPicPr>
          <p:cNvPr id="4098" name="Picture 2" descr="https://tse2.mm.bing.net/th?id=OIP.m3uQeQGUEB47ILDzjQa06gEsDh&amp;pid=15.1&amp;P=0&amp;w=217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39" y="727196"/>
            <a:ext cx="20669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Established Collaborative Partners immediately, including the academic senate and SLO/Program Review Coordinator</a:t>
            </a:r>
          </a:p>
          <a:p>
            <a:r>
              <a:rPr lang="en-US" dirty="0" smtClean="0"/>
              <a:t>Review of other Resource Allocation planning models</a:t>
            </a:r>
          </a:p>
          <a:p>
            <a:r>
              <a:rPr lang="en-US" dirty="0" smtClean="0"/>
              <a:t>College wide discussion </a:t>
            </a:r>
          </a:p>
          <a:p>
            <a:r>
              <a:rPr lang="en-US" dirty="0" smtClean="0"/>
              <a:t>Recommendation was a complete overhaul of our previous top down approach to a bottom up process from the department/program level</a:t>
            </a:r>
          </a:p>
          <a:p>
            <a:r>
              <a:rPr lang="en-US" dirty="0" smtClean="0"/>
              <a:t>Process includes prioritizations, justifications, and review of historical actuals (link to worksheet)</a:t>
            </a:r>
          </a:p>
          <a:p>
            <a:r>
              <a:rPr lang="en-US" dirty="0" smtClean="0"/>
              <a:t>Integration of Budgeting Process into Integrated Planning Cycle </a:t>
            </a:r>
          </a:p>
          <a:p>
            <a:r>
              <a:rPr lang="en-US" dirty="0" smtClean="0"/>
              <a:t>One time Emergency funding requests require the same justifications and planning links so that all resource request are going through the same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to Recommendation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ttps://tse4.mm.bing.net/th?id=OIP.dx_LhsPeYqoiPUugJc013AEsBp&amp;pid=15.1&amp;P=0&amp;w=305&amp;h=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46" y="1173529"/>
            <a:ext cx="2857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214603"/>
            <a:ext cx="10336763" cy="682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Allocation Worksheet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57349"/>
              </p:ext>
            </p:extLst>
          </p:nvPr>
        </p:nvGraphicFramePr>
        <p:xfrm>
          <a:off x="1770184" y="1334676"/>
          <a:ext cx="8639907" cy="535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21473192" imgH="17922168" progId="Excel.Sheet.12">
                  <p:embed/>
                </p:oleObj>
              </mc:Choice>
              <mc:Fallback>
                <p:oleObj name="Worksheet" r:id="rId4" imgW="21473192" imgH="17922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0184" y="1334676"/>
                        <a:ext cx="8639907" cy="535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0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forms that directly linked resource requests to Program Review and Strategic Plans</a:t>
            </a:r>
          </a:p>
          <a:p>
            <a:r>
              <a:rPr lang="en-US" dirty="0" smtClean="0"/>
              <a:t>Resource Allocation Requests need to be linked to substantiated program review goals, which are based on qualitative, quantitative and SLO data assessment</a:t>
            </a:r>
          </a:p>
          <a:p>
            <a:r>
              <a:rPr lang="en-US" dirty="0" smtClean="0"/>
              <a:t>Resource Allocation Requests must also be linked to the short and long term strategic plan goals/drivers, which are informed by our Mission</a:t>
            </a:r>
          </a:p>
          <a:p>
            <a:r>
              <a:rPr lang="en-US" dirty="0" smtClean="0"/>
              <a:t>Human Resource Staffing requests must also contain these elements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5959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Integration of Program Review and Strategic Plan into Budget Planning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s://tse2.mm.bing.net/th?id=OIP.4nJmHK4h20b5TJQhFk5m3QDUEs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45" y="1201614"/>
            <a:ext cx="1298565" cy="12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3" y="298580"/>
            <a:ext cx="4117909" cy="933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83" y="2034073"/>
            <a:ext cx="3667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Integrated Planning Cycle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0" y="152400"/>
            <a:ext cx="6822831" cy="64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497" y="0"/>
            <a:ext cx="7616182" cy="122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87" y="690319"/>
            <a:ext cx="12339373" cy="231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1" y="3946444"/>
            <a:ext cx="12022354" cy="141439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-171660" y="3249258"/>
            <a:ext cx="12282225" cy="3462485"/>
            <a:chOff x="-171660" y="3249258"/>
            <a:chExt cx="12282225" cy="3462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1660" y="3249258"/>
              <a:ext cx="9730059" cy="8596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211" y="5460565"/>
              <a:ext cx="2286198" cy="11949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2120" y="5472830"/>
              <a:ext cx="2292295" cy="11949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1074" y="5438831"/>
              <a:ext cx="2292295" cy="11949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8431" y="5378483"/>
              <a:ext cx="4682134" cy="12497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1307" y="5666014"/>
              <a:ext cx="1630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Budget Committee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30425" y="5511414"/>
              <a:ext cx="15905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President’s Advisory Council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78235" y="5576896"/>
            <a:ext cx="161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President’s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Cabinet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93136" y="5761561"/>
            <a:ext cx="155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4389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constituents now know what their budgets allocations are</a:t>
            </a:r>
          </a:p>
          <a:p>
            <a:r>
              <a:rPr lang="en-US" dirty="0" smtClean="0"/>
              <a:t>Recommended allocation worksheets are returned back to programs with comments, feedback, and tentative budget  </a:t>
            </a:r>
          </a:p>
          <a:p>
            <a:r>
              <a:rPr lang="en-US" dirty="0" smtClean="0"/>
              <a:t>Constituents gain accountability and Ownership of their budgets</a:t>
            </a:r>
          </a:p>
          <a:p>
            <a:r>
              <a:rPr lang="en-US" dirty="0" smtClean="0"/>
              <a:t>Programs understand the direct connection between resource allocation and planning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Budget monitoring Training</a:t>
            </a:r>
          </a:p>
          <a:p>
            <a:pPr lvl="1"/>
            <a:r>
              <a:rPr lang="en-US" dirty="0" smtClean="0"/>
              <a:t>Categorical/Grant Processes alignment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Transparency and Broad Participation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 descr="https://tse2.mm.bing.net/th?id=OIP.TGaxYenjJF3yj_1q-kyyCgEsCY&amp;pid=15.1&amp;P=0&amp;w=319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16" y="4945062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631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Symbol</vt:lpstr>
      <vt:lpstr>1_Office Theme</vt:lpstr>
      <vt:lpstr>2_Office Theme</vt:lpstr>
      <vt:lpstr>Waveform</vt:lpstr>
      <vt:lpstr>Worksheet</vt:lpstr>
      <vt:lpstr>Integrated Budget Process as Evidence of Institutional Effectiveness</vt:lpstr>
      <vt:lpstr>Outline </vt:lpstr>
      <vt:lpstr>Accreditation Warning</vt:lpstr>
      <vt:lpstr>Response to Recommendation </vt:lpstr>
      <vt:lpstr>Resource Allocation Worksheet </vt:lpstr>
      <vt:lpstr>Integration of Program Review and Strategic Plan into Budget Planning </vt:lpstr>
      <vt:lpstr>PowerPoint Presentation</vt:lpstr>
      <vt:lpstr>PowerPoint Presentation</vt:lpstr>
      <vt:lpstr>Transparency and Broad Participation </vt:lpstr>
      <vt:lpstr>Incorporation of process with Perkins, Instructional Equipment, and Lottery funding</vt:lpstr>
      <vt:lpstr>Continuous Evaluation of the Process </vt:lpstr>
      <vt:lpstr>Examples and Questions</vt:lpstr>
    </vt:vector>
  </TitlesOfParts>
  <Company>SCCCD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Budget Process as Evidence of Institutional Effectiveness</dc:title>
  <dc:creator>Donna Berry</dc:creator>
  <cp:lastModifiedBy>Donna Berry</cp:lastModifiedBy>
  <cp:revision>17</cp:revision>
  <cp:lastPrinted>2017-03-23T23:12:12Z</cp:lastPrinted>
  <dcterms:created xsi:type="dcterms:W3CDTF">2017-03-22T18:00:01Z</dcterms:created>
  <dcterms:modified xsi:type="dcterms:W3CDTF">2017-04-04T20:11:30Z</dcterms:modified>
</cp:coreProperties>
</file>