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8" r:id="rId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4" d="100"/>
          <a:sy n="94" d="100"/>
        </p:scale>
        <p:origin x="274" y="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AF77-7499-4A51-8030-F2692133D97A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CDC7-9E1C-446D-8A30-7158A6AC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819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AF77-7499-4A51-8030-F2692133D97A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CDC7-9E1C-446D-8A30-7158A6AC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73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AF77-7499-4A51-8030-F2692133D97A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CDC7-9E1C-446D-8A30-7158A6AC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51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AF77-7499-4A51-8030-F2692133D97A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CDC7-9E1C-446D-8A30-7158A6AC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59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AF77-7499-4A51-8030-F2692133D97A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CDC7-9E1C-446D-8A30-7158A6AC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50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AF77-7499-4A51-8030-F2692133D97A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CDC7-9E1C-446D-8A30-7158A6AC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7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AF77-7499-4A51-8030-F2692133D97A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CDC7-9E1C-446D-8A30-7158A6AC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12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AF77-7499-4A51-8030-F2692133D97A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CDC7-9E1C-446D-8A30-7158A6AC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39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AF77-7499-4A51-8030-F2692133D97A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CDC7-9E1C-446D-8A30-7158A6AC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38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AF77-7499-4A51-8030-F2692133D97A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CDC7-9E1C-446D-8A30-7158A6AC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89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AF77-7499-4A51-8030-F2692133D97A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CDC7-9E1C-446D-8A30-7158A6AC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6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CAF77-7499-4A51-8030-F2692133D97A}" type="datetimeFigureOut">
              <a:rPr lang="en-US" smtClean="0"/>
              <a:t>7/26/2016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CCDC7-9E1C-446D-8A30-7158A6AC79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2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6459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</a:t>
            </a:r>
            <a:r>
              <a:rPr lang="en-US" b="1" dirty="0" smtClean="0"/>
              <a:t>Budget Development Process</a:t>
            </a:r>
            <a:endParaRPr lang="en-US" b="1" dirty="0"/>
          </a:p>
        </p:txBody>
      </p:sp>
      <p:pic>
        <p:nvPicPr>
          <p:cNvPr id="4" name="image0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04310" y="1864591"/>
            <a:ext cx="6054436" cy="137174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21584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-3657" t="25679" r="1662" b="4493"/>
          <a:stretch/>
        </p:blipFill>
        <p:spPr>
          <a:xfrm>
            <a:off x="3556748" y="298580"/>
            <a:ext cx="7173456" cy="635563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583" y="298580"/>
            <a:ext cx="4117909" cy="93306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6583" y="2034073"/>
            <a:ext cx="36676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Integrated Planning Cycle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41376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8497" y="0"/>
            <a:ext cx="7616182" cy="122719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3687" y="690319"/>
            <a:ext cx="12339373" cy="231668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211" y="3946444"/>
            <a:ext cx="12022354" cy="1414395"/>
          </a:xfrm>
          <a:prstGeom prst="rect">
            <a:avLst/>
          </a:prstGeom>
        </p:spPr>
      </p:pic>
      <p:grpSp>
        <p:nvGrpSpPr>
          <p:cNvPr id="34" name="Group 33"/>
          <p:cNvGrpSpPr/>
          <p:nvPr/>
        </p:nvGrpSpPr>
        <p:grpSpPr>
          <a:xfrm>
            <a:off x="-171660" y="3249258"/>
            <a:ext cx="12282225" cy="3462485"/>
            <a:chOff x="-171660" y="3249258"/>
            <a:chExt cx="12282225" cy="346248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-171660" y="3249258"/>
              <a:ext cx="9730059" cy="859611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8211" y="5460565"/>
              <a:ext cx="2286198" cy="1194920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802120" y="5472830"/>
              <a:ext cx="2292295" cy="1194920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401074" y="5438831"/>
              <a:ext cx="2292295" cy="1194920"/>
            </a:xfrm>
            <a:prstGeom prst="rect">
              <a:avLst/>
            </a:prstGeom>
          </p:spPr>
        </p:pic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7428431" y="5378483"/>
              <a:ext cx="4682134" cy="1249788"/>
            </a:xfrm>
            <a:prstGeom prst="rect">
              <a:avLst/>
            </a:prstGeom>
          </p:spPr>
        </p:pic>
        <p:sp>
          <p:nvSpPr>
            <p:cNvPr id="29" name="TextBox 28"/>
            <p:cNvSpPr txBox="1"/>
            <p:nvPr/>
          </p:nvSpPr>
          <p:spPr>
            <a:xfrm>
              <a:off x="661307" y="5666014"/>
              <a:ext cx="16301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Budget Committee</a:t>
              </a:r>
              <a:endParaRPr lang="en-US" sz="24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030425" y="5511414"/>
              <a:ext cx="159056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President’s Advisory Council</a:t>
              </a:r>
              <a:endParaRPr lang="en-US" sz="2400" dirty="0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5478235" y="5576896"/>
            <a:ext cx="1616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President’s</a:t>
            </a:r>
          </a:p>
          <a:p>
            <a:pPr algn="ctr"/>
            <a:r>
              <a:rPr lang="en-US" sz="2400" dirty="0" smtClean="0"/>
              <a:t>Cabinet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10393136" y="5761561"/>
            <a:ext cx="1551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President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2460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Guidelines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45078"/>
            <a:ext cx="10730593" cy="506185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Manage resources to fund Strategic Initiatives that directly support student success, program growth, and Vision 2025</a:t>
            </a:r>
          </a:p>
          <a:p>
            <a:r>
              <a:rPr lang="en-US" dirty="0" smtClean="0"/>
              <a:t>Align </a:t>
            </a:r>
            <a:r>
              <a:rPr lang="en-US" dirty="0"/>
              <a:t>with the strategic plan of the </a:t>
            </a:r>
            <a:r>
              <a:rPr lang="en-US" dirty="0" smtClean="0"/>
              <a:t>college including Vision, Mission and Program Review</a:t>
            </a:r>
            <a:endParaRPr lang="en-US" dirty="0"/>
          </a:p>
          <a:p>
            <a:r>
              <a:rPr lang="en-US" dirty="0" smtClean="0"/>
              <a:t>Achieve </a:t>
            </a:r>
            <a:r>
              <a:rPr lang="en-US" dirty="0"/>
              <a:t>Strategic Goals - ensuring sufficient resources for student success, expanding services (growth) and institutional support</a:t>
            </a:r>
          </a:p>
          <a:p>
            <a:r>
              <a:rPr lang="en-US" dirty="0" smtClean="0"/>
              <a:t>Maintain </a:t>
            </a:r>
            <a:r>
              <a:rPr lang="en-US" dirty="0"/>
              <a:t>a college reserve of no less than 3%</a:t>
            </a:r>
          </a:p>
          <a:p>
            <a:r>
              <a:rPr lang="en-US" dirty="0" smtClean="0"/>
              <a:t>Continuous </a:t>
            </a:r>
            <a:r>
              <a:rPr lang="en-US" dirty="0"/>
              <a:t>improvement (assessment and evaluation) of process to ensure effectiveness in allocating resources</a:t>
            </a:r>
          </a:p>
          <a:p>
            <a:r>
              <a:rPr lang="en-US" dirty="0" smtClean="0"/>
              <a:t>Align </a:t>
            </a:r>
            <a:r>
              <a:rPr lang="en-US" dirty="0"/>
              <a:t>categorical/restricted programs with Strategic Goals; to the degree possible, use those funds to support on-going College expenditures even if on a one-time basis. Make maximum use of </a:t>
            </a:r>
            <a:r>
              <a:rPr lang="en-US" dirty="0" smtClean="0"/>
              <a:t>“</a:t>
            </a:r>
            <a:r>
              <a:rPr lang="en-US" dirty="0"/>
              <a:t>flexibility with Categorical </a:t>
            </a:r>
            <a:r>
              <a:rPr lang="en-US" dirty="0" smtClean="0"/>
              <a:t>funds” as allowed</a:t>
            </a:r>
            <a:endParaRPr lang="en-US" dirty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69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9059</TotalTime>
  <Words>129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   Budget Development Process</vt:lpstr>
      <vt:lpstr>PowerPoint Presentation</vt:lpstr>
      <vt:lpstr>PowerPoint Presentation</vt:lpstr>
      <vt:lpstr>Budget Guidelines</vt:lpstr>
    </vt:vector>
  </TitlesOfParts>
  <Company>Fresno City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Fresno City College Budget Process</dc:title>
  <dc:creator>Cheryl Sullivan</dc:creator>
  <cp:lastModifiedBy>Donna Berry</cp:lastModifiedBy>
  <cp:revision>45</cp:revision>
  <cp:lastPrinted>2016-07-25T17:16:32Z</cp:lastPrinted>
  <dcterms:created xsi:type="dcterms:W3CDTF">2016-07-09T22:52:39Z</dcterms:created>
  <dcterms:modified xsi:type="dcterms:W3CDTF">2016-07-26T19:41:44Z</dcterms:modified>
</cp:coreProperties>
</file>