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tags/tag1.xml" ContentType="application/vnd.openxmlformats-officedocument.presentationml.tags+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28"/>
  </p:notesMasterIdLst>
  <p:sldIdLst>
    <p:sldId id="256" r:id="rId2"/>
    <p:sldId id="258" r:id="rId3"/>
    <p:sldId id="257" r:id="rId4"/>
    <p:sldId id="259" r:id="rId5"/>
    <p:sldId id="282" r:id="rId6"/>
    <p:sldId id="281" r:id="rId7"/>
    <p:sldId id="260" r:id="rId8"/>
    <p:sldId id="283" r:id="rId9"/>
    <p:sldId id="261" r:id="rId10"/>
    <p:sldId id="263" r:id="rId11"/>
    <p:sldId id="264" r:id="rId12"/>
    <p:sldId id="265" r:id="rId13"/>
    <p:sldId id="266" r:id="rId14"/>
    <p:sldId id="287" r:id="rId15"/>
    <p:sldId id="269" r:id="rId16"/>
    <p:sldId id="270" r:id="rId17"/>
    <p:sldId id="271" r:id="rId18"/>
    <p:sldId id="272" r:id="rId19"/>
    <p:sldId id="273" r:id="rId20"/>
    <p:sldId id="285" r:id="rId21"/>
    <p:sldId id="274" r:id="rId22"/>
    <p:sldId id="275" r:id="rId23"/>
    <p:sldId id="286" r:id="rId24"/>
    <p:sldId id="276" r:id="rId25"/>
    <p:sldId id="277" r:id="rId26"/>
    <p:sldId id="278" r:id="rId27"/>
  </p:sldIdLst>
  <p:sldSz cx="12192000" cy="6858000"/>
  <p:notesSz cx="7102475" cy="93884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025" autoAdjust="0"/>
    <p:restoredTop sz="90785" autoAdjust="0"/>
  </p:normalViewPr>
  <p:slideViewPr>
    <p:cSldViewPr snapToGrid="0">
      <p:cViewPr varScale="1">
        <p:scale>
          <a:sx n="116" d="100"/>
          <a:sy n="116" d="100"/>
        </p:scale>
        <p:origin x="216" y="102"/>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7739" cy="469424"/>
          </a:xfrm>
          <a:prstGeom prst="rect">
            <a:avLst/>
          </a:prstGeom>
        </p:spPr>
        <p:txBody>
          <a:bodyPr vert="horz" lIns="94229" tIns="47114" rIns="94229" bIns="47114" rtlCol="0"/>
          <a:lstStyle>
            <a:lvl1pPr algn="l">
              <a:defRPr sz="1200"/>
            </a:lvl1pPr>
          </a:lstStyle>
          <a:p>
            <a:endParaRPr lang="en-US"/>
          </a:p>
        </p:txBody>
      </p:sp>
      <p:sp>
        <p:nvSpPr>
          <p:cNvPr id="3" name="Date Placeholder 2"/>
          <p:cNvSpPr>
            <a:spLocks noGrp="1"/>
          </p:cNvSpPr>
          <p:nvPr>
            <p:ph type="dt" idx="1"/>
          </p:nvPr>
        </p:nvSpPr>
        <p:spPr>
          <a:xfrm>
            <a:off x="4023092" y="0"/>
            <a:ext cx="3077739" cy="469424"/>
          </a:xfrm>
          <a:prstGeom prst="rect">
            <a:avLst/>
          </a:prstGeom>
        </p:spPr>
        <p:txBody>
          <a:bodyPr vert="horz" lIns="94229" tIns="47114" rIns="94229" bIns="47114" rtlCol="0"/>
          <a:lstStyle>
            <a:lvl1pPr algn="r">
              <a:defRPr sz="1200"/>
            </a:lvl1pPr>
          </a:lstStyle>
          <a:p>
            <a:fld id="{42441961-BEF7-49B4-BAAC-F2345D540BDD}" type="datetimeFigureOut">
              <a:rPr lang="en-US" smtClean="0"/>
              <a:t>9/18/2016</a:t>
            </a:fld>
            <a:endParaRPr lang="en-US"/>
          </a:p>
        </p:txBody>
      </p:sp>
      <p:sp>
        <p:nvSpPr>
          <p:cNvPr id="4" name="Slide Image Placeholder 3"/>
          <p:cNvSpPr>
            <a:spLocks noGrp="1" noRot="1" noChangeAspect="1"/>
          </p:cNvSpPr>
          <p:nvPr>
            <p:ph type="sldImg" idx="2"/>
          </p:nvPr>
        </p:nvSpPr>
        <p:spPr>
          <a:xfrm>
            <a:off x="422275" y="704850"/>
            <a:ext cx="6257925" cy="3519488"/>
          </a:xfrm>
          <a:prstGeom prst="rect">
            <a:avLst/>
          </a:prstGeom>
          <a:noFill/>
          <a:ln w="12700">
            <a:solidFill>
              <a:prstClr val="black"/>
            </a:solidFill>
          </a:ln>
        </p:spPr>
        <p:txBody>
          <a:bodyPr vert="horz" lIns="94229" tIns="47114" rIns="94229" bIns="47114" rtlCol="0" anchor="ctr"/>
          <a:lstStyle/>
          <a:p>
            <a:endParaRPr lang="en-US"/>
          </a:p>
        </p:txBody>
      </p:sp>
      <p:sp>
        <p:nvSpPr>
          <p:cNvPr id="5" name="Notes Placeholder 4"/>
          <p:cNvSpPr>
            <a:spLocks noGrp="1"/>
          </p:cNvSpPr>
          <p:nvPr>
            <p:ph type="body" sz="quarter" idx="3"/>
          </p:nvPr>
        </p:nvSpPr>
        <p:spPr>
          <a:xfrm>
            <a:off x="710248" y="4459526"/>
            <a:ext cx="5681980" cy="4224814"/>
          </a:xfrm>
          <a:prstGeom prst="rect">
            <a:avLst/>
          </a:prstGeom>
        </p:spPr>
        <p:txBody>
          <a:bodyPr vert="horz" lIns="94229" tIns="47114" rIns="94229" bIns="47114"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917422"/>
            <a:ext cx="3077739" cy="469424"/>
          </a:xfrm>
          <a:prstGeom prst="rect">
            <a:avLst/>
          </a:prstGeom>
        </p:spPr>
        <p:txBody>
          <a:bodyPr vert="horz" lIns="94229" tIns="47114" rIns="94229" bIns="47114" rtlCol="0" anchor="b"/>
          <a:lstStyle>
            <a:lvl1pPr algn="l">
              <a:defRPr sz="1200"/>
            </a:lvl1pPr>
          </a:lstStyle>
          <a:p>
            <a:endParaRPr lang="en-US"/>
          </a:p>
        </p:txBody>
      </p:sp>
      <p:sp>
        <p:nvSpPr>
          <p:cNvPr id="7" name="Slide Number Placeholder 6"/>
          <p:cNvSpPr>
            <a:spLocks noGrp="1"/>
          </p:cNvSpPr>
          <p:nvPr>
            <p:ph type="sldNum" sz="quarter" idx="5"/>
          </p:nvPr>
        </p:nvSpPr>
        <p:spPr>
          <a:xfrm>
            <a:off x="4023092" y="8917422"/>
            <a:ext cx="3077739" cy="469424"/>
          </a:xfrm>
          <a:prstGeom prst="rect">
            <a:avLst/>
          </a:prstGeom>
        </p:spPr>
        <p:txBody>
          <a:bodyPr vert="horz" lIns="94229" tIns="47114" rIns="94229" bIns="47114" rtlCol="0" anchor="b"/>
          <a:lstStyle>
            <a:lvl1pPr algn="r">
              <a:defRPr sz="1200"/>
            </a:lvl1pPr>
          </a:lstStyle>
          <a:p>
            <a:fld id="{24B9AF1E-5AE9-4DCB-B377-9A4B9513EC1E}" type="slidenum">
              <a:rPr lang="en-US" smtClean="0"/>
              <a:t>‹#›</a:t>
            </a:fld>
            <a:endParaRPr lang="en-US"/>
          </a:p>
        </p:txBody>
      </p:sp>
    </p:spTree>
    <p:extLst>
      <p:ext uri="{BB962C8B-B14F-4D97-AF65-F5344CB8AC3E}">
        <p14:creationId xmlns:p14="http://schemas.microsoft.com/office/powerpoint/2010/main" val="327874128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4B9AF1E-5AE9-4DCB-B377-9A4B9513EC1E}" type="slidenum">
              <a:rPr lang="en-US" smtClean="0"/>
              <a:t>1</a:t>
            </a:fld>
            <a:endParaRPr lang="en-US"/>
          </a:p>
        </p:txBody>
      </p:sp>
    </p:spTree>
    <p:extLst>
      <p:ext uri="{BB962C8B-B14F-4D97-AF65-F5344CB8AC3E}">
        <p14:creationId xmlns:p14="http://schemas.microsoft.com/office/powerpoint/2010/main" val="253215057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Need</a:t>
            </a:r>
            <a:r>
              <a:rPr lang="en-US" baseline="0" dirty="0" smtClean="0"/>
              <a:t> time limit</a:t>
            </a:r>
            <a:endParaRPr lang="en-US" dirty="0"/>
          </a:p>
        </p:txBody>
      </p:sp>
      <p:sp>
        <p:nvSpPr>
          <p:cNvPr id="4" name="Slide Number Placeholder 3"/>
          <p:cNvSpPr>
            <a:spLocks noGrp="1"/>
          </p:cNvSpPr>
          <p:nvPr>
            <p:ph type="sldNum" sz="quarter" idx="10"/>
          </p:nvPr>
        </p:nvSpPr>
        <p:spPr/>
        <p:txBody>
          <a:bodyPr/>
          <a:lstStyle/>
          <a:p>
            <a:fld id="{24B9AF1E-5AE9-4DCB-B377-9A4B9513EC1E}" type="slidenum">
              <a:rPr lang="en-US" smtClean="0"/>
              <a:t>10</a:t>
            </a:fld>
            <a:endParaRPr lang="en-US"/>
          </a:p>
        </p:txBody>
      </p:sp>
    </p:spTree>
    <p:extLst>
      <p:ext uri="{BB962C8B-B14F-4D97-AF65-F5344CB8AC3E}">
        <p14:creationId xmlns:p14="http://schemas.microsoft.com/office/powerpoint/2010/main" val="136534568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4B9AF1E-5AE9-4DCB-B377-9A4B9513EC1E}" type="slidenum">
              <a:rPr lang="en-US" smtClean="0"/>
              <a:t>11</a:t>
            </a:fld>
            <a:endParaRPr lang="en-US"/>
          </a:p>
        </p:txBody>
      </p:sp>
    </p:spTree>
    <p:extLst>
      <p:ext uri="{BB962C8B-B14F-4D97-AF65-F5344CB8AC3E}">
        <p14:creationId xmlns:p14="http://schemas.microsoft.com/office/powerpoint/2010/main" val="44875928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Hosts please put the table number on your flip chart</a:t>
            </a:r>
          </a:p>
          <a:p>
            <a:r>
              <a:rPr lang="en-US" dirty="0" smtClean="0"/>
              <a:t>Need </a:t>
            </a:r>
            <a:r>
              <a:rPr lang="en-US" dirty="0" smtClean="0"/>
              <a:t>time limit</a:t>
            </a:r>
            <a:endParaRPr lang="en-US" dirty="0"/>
          </a:p>
        </p:txBody>
      </p:sp>
      <p:sp>
        <p:nvSpPr>
          <p:cNvPr id="4" name="Slide Number Placeholder 3"/>
          <p:cNvSpPr>
            <a:spLocks noGrp="1"/>
          </p:cNvSpPr>
          <p:nvPr>
            <p:ph type="sldNum" sz="quarter" idx="10"/>
          </p:nvPr>
        </p:nvSpPr>
        <p:spPr/>
        <p:txBody>
          <a:bodyPr/>
          <a:lstStyle/>
          <a:p>
            <a:fld id="{24B9AF1E-5AE9-4DCB-B377-9A4B9513EC1E}" type="slidenum">
              <a:rPr lang="en-US" smtClean="0"/>
              <a:t>12</a:t>
            </a:fld>
            <a:endParaRPr lang="en-US"/>
          </a:p>
        </p:txBody>
      </p:sp>
    </p:spTree>
    <p:extLst>
      <p:ext uri="{BB962C8B-B14F-4D97-AF65-F5344CB8AC3E}">
        <p14:creationId xmlns:p14="http://schemas.microsoft.com/office/powerpoint/2010/main" val="61772941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4B9AF1E-5AE9-4DCB-B377-9A4B9513EC1E}" type="slidenum">
              <a:rPr lang="en-US" smtClean="0"/>
              <a:t>13</a:t>
            </a:fld>
            <a:endParaRPr lang="en-US"/>
          </a:p>
        </p:txBody>
      </p:sp>
    </p:spTree>
    <p:extLst>
      <p:ext uri="{BB962C8B-B14F-4D97-AF65-F5344CB8AC3E}">
        <p14:creationId xmlns:p14="http://schemas.microsoft.com/office/powerpoint/2010/main" val="16404035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mtClean="0"/>
              <a:t>
Poll Title: If you could take a vacation?
https://www.polleverywhere.com/multiple_choice_polls/1MdzEsQFTsDwxO0</a:t>
            </a:r>
            <a:endParaRPr lang="en-US"/>
          </a:p>
        </p:txBody>
      </p:sp>
      <p:sp>
        <p:nvSpPr>
          <p:cNvPr id="4" name="Slide Number Placeholder 3"/>
          <p:cNvSpPr>
            <a:spLocks noGrp="1"/>
          </p:cNvSpPr>
          <p:nvPr>
            <p:ph type="sldNum" sz="quarter" idx="10"/>
          </p:nvPr>
        </p:nvSpPr>
        <p:spPr/>
        <p:txBody>
          <a:bodyPr/>
          <a:lstStyle/>
          <a:p>
            <a:fld id="{24B9AF1E-5AE9-4DCB-B377-9A4B9513EC1E}" type="slidenum">
              <a:rPr lang="en-US" smtClean="0"/>
              <a:t>14</a:t>
            </a:fld>
            <a:endParaRPr lang="en-US"/>
          </a:p>
        </p:txBody>
      </p:sp>
      <p:sp>
        <p:nvSpPr>
          <p:cNvPr id="5" name="TextBox 4"/>
          <p:cNvSpPr txBox="1"/>
          <p:nvPr/>
        </p:nvSpPr>
        <p:spPr>
          <a:xfrm>
            <a:off x="0" y="0"/>
            <a:ext cx="3945819" cy="372147"/>
          </a:xfrm>
          <a:prstGeom prst="rect">
            <a:avLst/>
          </a:prstGeom>
          <a:noFill/>
        </p:spPr>
        <p:txBody>
          <a:bodyPr vert="horz" lIns="94229" tIns="47114" rIns="94229" bIns="47114" rtlCol="0">
            <a:spAutoFit/>
          </a:bodyPr>
          <a:lstStyle/>
          <a:p>
            <a:endParaRPr lang="en-US"/>
          </a:p>
        </p:txBody>
      </p:sp>
    </p:spTree>
    <p:extLst>
      <p:ext uri="{BB962C8B-B14F-4D97-AF65-F5344CB8AC3E}">
        <p14:creationId xmlns:p14="http://schemas.microsoft.com/office/powerpoint/2010/main" val="63109595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4B9AF1E-5AE9-4DCB-B377-9A4B9513EC1E}" type="slidenum">
              <a:rPr lang="en-US" smtClean="0"/>
              <a:t>15</a:t>
            </a:fld>
            <a:endParaRPr lang="en-US"/>
          </a:p>
        </p:txBody>
      </p:sp>
    </p:spTree>
    <p:extLst>
      <p:ext uri="{BB962C8B-B14F-4D97-AF65-F5344CB8AC3E}">
        <p14:creationId xmlns:p14="http://schemas.microsoft.com/office/powerpoint/2010/main" val="262687492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4B9AF1E-5AE9-4DCB-B377-9A4B9513EC1E}" type="slidenum">
              <a:rPr lang="en-US" smtClean="0"/>
              <a:t>16</a:t>
            </a:fld>
            <a:endParaRPr lang="en-US"/>
          </a:p>
        </p:txBody>
      </p:sp>
    </p:spTree>
    <p:extLst>
      <p:ext uri="{BB962C8B-B14F-4D97-AF65-F5344CB8AC3E}">
        <p14:creationId xmlns:p14="http://schemas.microsoft.com/office/powerpoint/2010/main" val="302417099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4B9AF1E-5AE9-4DCB-B377-9A4B9513EC1E}" type="slidenum">
              <a:rPr lang="en-US" smtClean="0"/>
              <a:t>17</a:t>
            </a:fld>
            <a:endParaRPr lang="en-US"/>
          </a:p>
        </p:txBody>
      </p:sp>
    </p:spTree>
    <p:extLst>
      <p:ext uri="{BB962C8B-B14F-4D97-AF65-F5344CB8AC3E}">
        <p14:creationId xmlns:p14="http://schemas.microsoft.com/office/powerpoint/2010/main" val="334777241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4B9AF1E-5AE9-4DCB-B377-9A4B9513EC1E}" type="slidenum">
              <a:rPr lang="en-US" smtClean="0"/>
              <a:t>18</a:t>
            </a:fld>
            <a:endParaRPr lang="en-US"/>
          </a:p>
        </p:txBody>
      </p:sp>
    </p:spTree>
    <p:extLst>
      <p:ext uri="{BB962C8B-B14F-4D97-AF65-F5344CB8AC3E}">
        <p14:creationId xmlns:p14="http://schemas.microsoft.com/office/powerpoint/2010/main" val="373418941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How</a:t>
            </a:r>
            <a:r>
              <a:rPr lang="en-US" baseline="0" dirty="0" smtClean="0"/>
              <a:t> we came up with these – last November </a:t>
            </a:r>
          </a:p>
          <a:p>
            <a:r>
              <a:rPr lang="en-US" baseline="0" dirty="0" smtClean="0"/>
              <a:t>Explain the process – these are overarching goals as an institution! </a:t>
            </a:r>
          </a:p>
          <a:p>
            <a:r>
              <a:rPr lang="en-US" baseline="0" dirty="0" smtClean="0"/>
              <a:t>When you have your goals you can then think about strategies to get there. Strategic planning basic four elements – We can do better – end game further out, internal scanning, external scanning – then putting those together to make decisions to move the organization forward. </a:t>
            </a:r>
          </a:p>
          <a:p>
            <a:r>
              <a:rPr lang="en-US" baseline="0" dirty="0" smtClean="0"/>
              <a:t>Explain each of the three goals – in terms of a district. </a:t>
            </a:r>
            <a:endParaRPr lang="en-US" dirty="0"/>
          </a:p>
        </p:txBody>
      </p:sp>
      <p:sp>
        <p:nvSpPr>
          <p:cNvPr id="4" name="Slide Number Placeholder 3"/>
          <p:cNvSpPr>
            <a:spLocks noGrp="1"/>
          </p:cNvSpPr>
          <p:nvPr>
            <p:ph type="sldNum" sz="quarter" idx="10"/>
          </p:nvPr>
        </p:nvSpPr>
        <p:spPr/>
        <p:txBody>
          <a:bodyPr/>
          <a:lstStyle/>
          <a:p>
            <a:fld id="{24B9AF1E-5AE9-4DCB-B377-9A4B9513EC1E}" type="slidenum">
              <a:rPr lang="en-US" smtClean="0"/>
              <a:t>19</a:t>
            </a:fld>
            <a:endParaRPr lang="en-US"/>
          </a:p>
        </p:txBody>
      </p:sp>
    </p:spTree>
    <p:extLst>
      <p:ext uri="{BB962C8B-B14F-4D97-AF65-F5344CB8AC3E}">
        <p14:creationId xmlns:p14="http://schemas.microsoft.com/office/powerpoint/2010/main" val="292188155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Different perspectives – add to the big picture</a:t>
            </a:r>
            <a:r>
              <a:rPr lang="en-US" baseline="0" dirty="0" smtClean="0"/>
              <a:t>. Tonight is not about special interests it is to add to the puzzle. Merging of expertise! Not to advocate but to inform – difference between persuasion and information speeches… same thing here – each person has specific knowledge based on your area of expertise – that information is vital and helps State Center but at the same time we serve a diverse community – recognize the diversity and needs of all the participants. </a:t>
            </a:r>
            <a:endParaRPr lang="en-US" dirty="0"/>
          </a:p>
        </p:txBody>
      </p:sp>
      <p:sp>
        <p:nvSpPr>
          <p:cNvPr id="4" name="Slide Number Placeholder 3"/>
          <p:cNvSpPr>
            <a:spLocks noGrp="1"/>
          </p:cNvSpPr>
          <p:nvPr>
            <p:ph type="sldNum" sz="quarter" idx="10"/>
          </p:nvPr>
        </p:nvSpPr>
        <p:spPr/>
        <p:txBody>
          <a:bodyPr/>
          <a:lstStyle/>
          <a:p>
            <a:fld id="{24B9AF1E-5AE9-4DCB-B377-9A4B9513EC1E}" type="slidenum">
              <a:rPr lang="en-US" smtClean="0"/>
              <a:t>2</a:t>
            </a:fld>
            <a:endParaRPr lang="en-US"/>
          </a:p>
        </p:txBody>
      </p:sp>
    </p:spTree>
    <p:extLst>
      <p:ext uri="{BB962C8B-B14F-4D97-AF65-F5344CB8AC3E}">
        <p14:creationId xmlns:p14="http://schemas.microsoft.com/office/powerpoint/2010/main" val="51774583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Portuguese</a:t>
            </a:r>
            <a:r>
              <a:rPr lang="en-US" baseline="0" dirty="0" smtClean="0"/>
              <a:t> woman with a microphone, an audience and talking about goals some of you knew the Euro cup was bound to show up in the conversation. </a:t>
            </a:r>
          </a:p>
          <a:p>
            <a:r>
              <a:rPr lang="en-US" dirty="0" smtClean="0"/>
              <a:t> 3 3 4 formation is not used often</a:t>
            </a:r>
            <a:r>
              <a:rPr lang="en-US" baseline="0" dirty="0" smtClean="0"/>
              <a:t> in soccer but it means a strong offensive attack formation </a:t>
            </a:r>
            <a:endParaRPr lang="en-US" dirty="0"/>
          </a:p>
        </p:txBody>
      </p:sp>
      <p:sp>
        <p:nvSpPr>
          <p:cNvPr id="4" name="Slide Number Placeholder 3"/>
          <p:cNvSpPr>
            <a:spLocks noGrp="1"/>
          </p:cNvSpPr>
          <p:nvPr>
            <p:ph type="sldNum" sz="quarter" idx="10"/>
          </p:nvPr>
        </p:nvSpPr>
        <p:spPr/>
        <p:txBody>
          <a:bodyPr/>
          <a:lstStyle/>
          <a:p>
            <a:fld id="{24B9AF1E-5AE9-4DCB-B377-9A4B9513EC1E}" type="slidenum">
              <a:rPr lang="en-US" smtClean="0"/>
              <a:t>20</a:t>
            </a:fld>
            <a:endParaRPr lang="en-US"/>
          </a:p>
        </p:txBody>
      </p:sp>
    </p:spTree>
    <p:extLst>
      <p:ext uri="{BB962C8B-B14F-4D97-AF65-F5344CB8AC3E}">
        <p14:creationId xmlns:p14="http://schemas.microsoft.com/office/powerpoint/2010/main" val="208527675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Hands on pragmatic areas</a:t>
            </a:r>
            <a:r>
              <a:rPr lang="en-US" baseline="0" dirty="0" smtClean="0"/>
              <a:t> – what can we do? Goals are up here but drivers are where the action occurs. This is where your individual knowledge really becomes key to this process. </a:t>
            </a:r>
          </a:p>
          <a:p>
            <a:r>
              <a:rPr lang="en-US" baseline="0" dirty="0" smtClean="0"/>
              <a:t>From your vantage point there may be areas that you see as opportunities for growth, change or improvement. What could the district do to push for a positive change in those areas. </a:t>
            </a:r>
          </a:p>
          <a:p>
            <a:pPr defTabSz="942289"/>
            <a:r>
              <a:rPr lang="en-US" dirty="0" smtClean="0"/>
              <a:t>Your suggestions of what the district can do to strategically drive the overall goal. (keep in mind that we all have different meanings and different areas are under this one goal – give examples – teachers/quality of professional development, administrators/more completion, community members – job ready skills) </a:t>
            </a:r>
          </a:p>
          <a:p>
            <a:pPr defTabSz="942289"/>
            <a:r>
              <a:rPr lang="en-US" dirty="0" smtClean="0"/>
              <a:t>Five minutes for the individual brainstorming</a:t>
            </a:r>
            <a:r>
              <a:rPr lang="en-US" baseline="0" dirty="0" smtClean="0"/>
              <a:t> time. </a:t>
            </a:r>
            <a:endParaRPr lang="en-US" dirty="0" smtClean="0"/>
          </a:p>
          <a:p>
            <a:endParaRPr lang="en-US" baseline="0" dirty="0" smtClean="0"/>
          </a:p>
          <a:p>
            <a:endParaRPr lang="en-US" dirty="0"/>
          </a:p>
        </p:txBody>
      </p:sp>
      <p:sp>
        <p:nvSpPr>
          <p:cNvPr id="4" name="Slide Number Placeholder 3"/>
          <p:cNvSpPr>
            <a:spLocks noGrp="1"/>
          </p:cNvSpPr>
          <p:nvPr>
            <p:ph type="sldNum" sz="quarter" idx="10"/>
          </p:nvPr>
        </p:nvSpPr>
        <p:spPr/>
        <p:txBody>
          <a:bodyPr/>
          <a:lstStyle/>
          <a:p>
            <a:fld id="{24B9AF1E-5AE9-4DCB-B377-9A4B9513EC1E}" type="slidenum">
              <a:rPr lang="en-US" smtClean="0"/>
              <a:t>21</a:t>
            </a:fld>
            <a:endParaRPr lang="en-US"/>
          </a:p>
        </p:txBody>
      </p:sp>
    </p:spTree>
    <p:extLst>
      <p:ext uri="{BB962C8B-B14F-4D97-AF65-F5344CB8AC3E}">
        <p14:creationId xmlns:p14="http://schemas.microsoft.com/office/powerpoint/2010/main" val="240784063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Set time </a:t>
            </a:r>
            <a:r>
              <a:rPr lang="en-US" dirty="0" smtClean="0"/>
              <a:t>limit – five minutes for Goal 2 brainstorming</a:t>
            </a:r>
            <a:r>
              <a:rPr lang="en-US" baseline="0" dirty="0" smtClean="0"/>
              <a:t> </a:t>
            </a:r>
            <a:endParaRPr lang="en-US" dirty="0"/>
          </a:p>
        </p:txBody>
      </p:sp>
      <p:sp>
        <p:nvSpPr>
          <p:cNvPr id="4" name="Slide Number Placeholder 3"/>
          <p:cNvSpPr>
            <a:spLocks noGrp="1"/>
          </p:cNvSpPr>
          <p:nvPr>
            <p:ph type="sldNum" sz="quarter" idx="10"/>
          </p:nvPr>
        </p:nvSpPr>
        <p:spPr/>
        <p:txBody>
          <a:bodyPr/>
          <a:lstStyle/>
          <a:p>
            <a:fld id="{24B9AF1E-5AE9-4DCB-B377-9A4B9513EC1E}" type="slidenum">
              <a:rPr lang="en-US" smtClean="0"/>
              <a:t>22</a:t>
            </a:fld>
            <a:endParaRPr lang="en-US"/>
          </a:p>
        </p:txBody>
      </p:sp>
    </p:spTree>
    <p:extLst>
      <p:ext uri="{BB962C8B-B14F-4D97-AF65-F5344CB8AC3E}">
        <p14:creationId xmlns:p14="http://schemas.microsoft.com/office/powerpoint/2010/main" val="372777099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4B9AF1E-5AE9-4DCB-B377-9A4B9513EC1E}" type="slidenum">
              <a:rPr lang="en-US" smtClean="0"/>
              <a:t>23</a:t>
            </a:fld>
            <a:endParaRPr lang="en-US"/>
          </a:p>
        </p:txBody>
      </p:sp>
    </p:spTree>
    <p:extLst>
      <p:ext uri="{BB962C8B-B14F-4D97-AF65-F5344CB8AC3E}">
        <p14:creationId xmlns:p14="http://schemas.microsoft.com/office/powerpoint/2010/main" val="81314260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4B9AF1E-5AE9-4DCB-B377-9A4B9513EC1E}" type="slidenum">
              <a:rPr lang="en-US" smtClean="0"/>
              <a:t>24</a:t>
            </a:fld>
            <a:endParaRPr lang="en-US"/>
          </a:p>
        </p:txBody>
      </p:sp>
    </p:spTree>
    <p:extLst>
      <p:ext uri="{BB962C8B-B14F-4D97-AF65-F5344CB8AC3E}">
        <p14:creationId xmlns:p14="http://schemas.microsoft.com/office/powerpoint/2010/main" val="19160956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4B9AF1E-5AE9-4DCB-B377-9A4B9513EC1E}" type="slidenum">
              <a:rPr lang="en-US" smtClean="0"/>
              <a:t>25</a:t>
            </a:fld>
            <a:endParaRPr lang="en-US"/>
          </a:p>
        </p:txBody>
      </p:sp>
    </p:spTree>
    <p:extLst>
      <p:ext uri="{BB962C8B-B14F-4D97-AF65-F5344CB8AC3E}">
        <p14:creationId xmlns:p14="http://schemas.microsoft.com/office/powerpoint/2010/main" val="100941577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4B9AF1E-5AE9-4DCB-B377-9A4B9513EC1E}" type="slidenum">
              <a:rPr lang="en-US" smtClean="0"/>
              <a:t>26</a:t>
            </a:fld>
            <a:endParaRPr lang="en-US"/>
          </a:p>
        </p:txBody>
      </p:sp>
    </p:spTree>
    <p:extLst>
      <p:ext uri="{BB962C8B-B14F-4D97-AF65-F5344CB8AC3E}">
        <p14:creationId xmlns:p14="http://schemas.microsoft.com/office/powerpoint/2010/main" val="184791175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4B9AF1E-5AE9-4DCB-B377-9A4B9513EC1E}" type="slidenum">
              <a:rPr lang="en-US" smtClean="0"/>
              <a:t>3</a:t>
            </a:fld>
            <a:endParaRPr lang="en-US"/>
          </a:p>
        </p:txBody>
      </p:sp>
    </p:spTree>
    <p:extLst>
      <p:ext uri="{BB962C8B-B14F-4D97-AF65-F5344CB8AC3E}">
        <p14:creationId xmlns:p14="http://schemas.microsoft.com/office/powerpoint/2010/main" val="44517746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4B9AF1E-5AE9-4DCB-B377-9A4B9513EC1E}" type="slidenum">
              <a:rPr lang="en-US" smtClean="0"/>
              <a:t>4</a:t>
            </a:fld>
            <a:endParaRPr lang="en-US"/>
          </a:p>
        </p:txBody>
      </p:sp>
    </p:spTree>
    <p:extLst>
      <p:ext uri="{BB962C8B-B14F-4D97-AF65-F5344CB8AC3E}">
        <p14:creationId xmlns:p14="http://schemas.microsoft.com/office/powerpoint/2010/main" val="348048930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4B9AF1E-5AE9-4DCB-B377-9A4B9513EC1E}" type="slidenum">
              <a:rPr lang="en-US" smtClean="0"/>
              <a:t>5</a:t>
            </a:fld>
            <a:endParaRPr lang="en-US"/>
          </a:p>
        </p:txBody>
      </p:sp>
    </p:spTree>
    <p:extLst>
      <p:ext uri="{BB962C8B-B14F-4D97-AF65-F5344CB8AC3E}">
        <p14:creationId xmlns:p14="http://schemas.microsoft.com/office/powerpoint/2010/main" val="259233104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4B9AF1E-5AE9-4DCB-B377-9A4B9513EC1E}" type="slidenum">
              <a:rPr lang="en-US" smtClean="0"/>
              <a:t>6</a:t>
            </a:fld>
            <a:endParaRPr lang="en-US"/>
          </a:p>
        </p:txBody>
      </p:sp>
    </p:spTree>
    <p:extLst>
      <p:ext uri="{BB962C8B-B14F-4D97-AF65-F5344CB8AC3E}">
        <p14:creationId xmlns:p14="http://schemas.microsoft.com/office/powerpoint/2010/main" val="227927980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4B9AF1E-5AE9-4DCB-B377-9A4B9513EC1E}" type="slidenum">
              <a:rPr lang="en-US" smtClean="0"/>
              <a:t>7</a:t>
            </a:fld>
            <a:endParaRPr lang="en-US"/>
          </a:p>
        </p:txBody>
      </p:sp>
    </p:spTree>
    <p:extLst>
      <p:ext uri="{BB962C8B-B14F-4D97-AF65-F5344CB8AC3E}">
        <p14:creationId xmlns:p14="http://schemas.microsoft.com/office/powerpoint/2010/main" val="131209912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4B9AF1E-5AE9-4DCB-B377-9A4B9513EC1E}" type="slidenum">
              <a:rPr lang="en-US" smtClean="0"/>
              <a:t>8</a:t>
            </a:fld>
            <a:endParaRPr lang="en-US"/>
          </a:p>
        </p:txBody>
      </p:sp>
    </p:spTree>
    <p:extLst>
      <p:ext uri="{BB962C8B-B14F-4D97-AF65-F5344CB8AC3E}">
        <p14:creationId xmlns:p14="http://schemas.microsoft.com/office/powerpoint/2010/main" val="161666548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Need a time limit</a:t>
            </a:r>
            <a:endParaRPr lang="en-US" dirty="0"/>
          </a:p>
        </p:txBody>
      </p:sp>
      <p:sp>
        <p:nvSpPr>
          <p:cNvPr id="4" name="Slide Number Placeholder 3"/>
          <p:cNvSpPr>
            <a:spLocks noGrp="1"/>
          </p:cNvSpPr>
          <p:nvPr>
            <p:ph type="sldNum" sz="quarter" idx="10"/>
          </p:nvPr>
        </p:nvSpPr>
        <p:spPr/>
        <p:txBody>
          <a:bodyPr/>
          <a:lstStyle/>
          <a:p>
            <a:fld id="{24B9AF1E-5AE9-4DCB-B377-9A4B9513EC1E}" type="slidenum">
              <a:rPr lang="en-US" smtClean="0"/>
              <a:t>9</a:t>
            </a:fld>
            <a:endParaRPr lang="en-US"/>
          </a:p>
        </p:txBody>
      </p:sp>
    </p:spTree>
    <p:extLst>
      <p:ext uri="{BB962C8B-B14F-4D97-AF65-F5344CB8AC3E}">
        <p14:creationId xmlns:p14="http://schemas.microsoft.com/office/powerpoint/2010/main" val="2436422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 y="6334316"/>
            <a:ext cx="12192000"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C89C507B-5DEC-4FDC-AEFD-EE3EAE66F827}" type="datetimeFigureOut">
              <a:rPr lang="en-US" smtClean="0"/>
              <a:t>9/18/2016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EC4A640-5DD7-40B7-BAEA-98B58BD97F3D}"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211857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89C507B-5DEC-4FDC-AEFD-EE3EAE66F827}" type="datetimeFigureOut">
              <a:rPr lang="en-US" smtClean="0"/>
              <a:t>9/18/2016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EC4A640-5DD7-40B7-BAEA-98B58BD97F3D}" type="slidenum">
              <a:rPr lang="en-US" smtClean="0"/>
              <a:t>‹#›</a:t>
            </a:fld>
            <a:endParaRPr lang="en-US"/>
          </a:p>
        </p:txBody>
      </p:sp>
    </p:spTree>
    <p:extLst>
      <p:ext uri="{BB962C8B-B14F-4D97-AF65-F5344CB8AC3E}">
        <p14:creationId xmlns:p14="http://schemas.microsoft.com/office/powerpoint/2010/main" val="27597772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89C507B-5DEC-4FDC-AEFD-EE3EAE66F827}" type="datetimeFigureOut">
              <a:rPr lang="en-US" smtClean="0"/>
              <a:t>9/18/2016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EC4A640-5DD7-40B7-BAEA-98B58BD97F3D}" type="slidenum">
              <a:rPr lang="en-US" smtClean="0"/>
              <a:t>‹#›</a:t>
            </a:fld>
            <a:endParaRPr lang="en-US"/>
          </a:p>
        </p:txBody>
      </p:sp>
    </p:spTree>
    <p:extLst>
      <p:ext uri="{BB962C8B-B14F-4D97-AF65-F5344CB8AC3E}">
        <p14:creationId xmlns:p14="http://schemas.microsoft.com/office/powerpoint/2010/main" val="15626785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89C507B-5DEC-4FDC-AEFD-EE3EAE66F827}" type="datetimeFigureOut">
              <a:rPr lang="en-US" smtClean="0"/>
              <a:t>9/18/2016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EC4A640-5DD7-40B7-BAEA-98B58BD97F3D}" type="slidenum">
              <a:rPr lang="en-US" smtClean="0"/>
              <a:t>‹#›</a:t>
            </a:fld>
            <a:endParaRPr lang="en-US"/>
          </a:p>
        </p:txBody>
      </p:sp>
    </p:spTree>
    <p:extLst>
      <p:ext uri="{BB962C8B-B14F-4D97-AF65-F5344CB8AC3E}">
        <p14:creationId xmlns:p14="http://schemas.microsoft.com/office/powerpoint/2010/main" val="28763983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89C507B-5DEC-4FDC-AEFD-EE3EAE66F827}" type="datetimeFigureOut">
              <a:rPr lang="en-US" smtClean="0"/>
              <a:t>9/18/2016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EC4A640-5DD7-40B7-BAEA-98B58BD97F3D}"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959286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97280" y="1845734"/>
            <a:ext cx="4937760" cy="4023359"/>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C89C507B-5DEC-4FDC-AEFD-EE3EAE66F827}" type="datetimeFigureOut">
              <a:rPr lang="en-US" smtClean="0"/>
              <a:t>9/18/2016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EC4A640-5DD7-40B7-BAEA-98B58BD97F3D}" type="slidenum">
              <a:rPr lang="en-US" smtClean="0"/>
              <a:t>‹#›</a:t>
            </a:fld>
            <a:endParaRPr lang="en-US"/>
          </a:p>
        </p:txBody>
      </p:sp>
    </p:spTree>
    <p:extLst>
      <p:ext uri="{BB962C8B-B14F-4D97-AF65-F5344CB8AC3E}">
        <p14:creationId xmlns:p14="http://schemas.microsoft.com/office/powerpoint/2010/main" val="25696182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97280" y="2582335"/>
            <a:ext cx="4937760" cy="32867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217920" y="2582334"/>
            <a:ext cx="4937760" cy="32867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C89C507B-5DEC-4FDC-AEFD-EE3EAE66F827}" type="datetimeFigureOut">
              <a:rPr lang="en-US" smtClean="0"/>
              <a:t>9/18/2016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EC4A640-5DD7-40B7-BAEA-98B58BD97F3D}" type="slidenum">
              <a:rPr lang="en-US" smtClean="0"/>
              <a:t>‹#›</a:t>
            </a:fld>
            <a:endParaRPr lang="en-US"/>
          </a:p>
        </p:txBody>
      </p:sp>
    </p:spTree>
    <p:extLst>
      <p:ext uri="{BB962C8B-B14F-4D97-AF65-F5344CB8AC3E}">
        <p14:creationId xmlns:p14="http://schemas.microsoft.com/office/powerpoint/2010/main" val="11487961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C89C507B-5DEC-4FDC-AEFD-EE3EAE66F827}" type="datetimeFigureOut">
              <a:rPr lang="en-US" smtClean="0"/>
              <a:t>9/18/2016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EC4A640-5DD7-40B7-BAEA-98B58BD97F3D}" type="slidenum">
              <a:rPr lang="en-US" smtClean="0"/>
              <a:t>‹#›</a:t>
            </a:fld>
            <a:endParaRPr lang="en-US"/>
          </a:p>
        </p:txBody>
      </p:sp>
    </p:spTree>
    <p:extLst>
      <p:ext uri="{BB962C8B-B14F-4D97-AF65-F5344CB8AC3E}">
        <p14:creationId xmlns:p14="http://schemas.microsoft.com/office/powerpoint/2010/main" val="41382902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C89C507B-5DEC-4FDC-AEFD-EE3EAE66F827}" type="datetimeFigureOut">
              <a:rPr lang="en-US" smtClean="0"/>
              <a:t>9/18/2016</a:t>
            </a:fld>
            <a:endParaRPr 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a:p>
        </p:txBody>
      </p:sp>
      <p:sp>
        <p:nvSpPr>
          <p:cNvPr id="9" name="Slide Number Placeholder 8"/>
          <p:cNvSpPr>
            <a:spLocks noGrp="1"/>
          </p:cNvSpPr>
          <p:nvPr>
            <p:ph type="sldNum" sz="quarter" idx="12"/>
          </p:nvPr>
        </p:nvSpPr>
        <p:spPr/>
        <p:txBody>
          <a:bodyPr/>
          <a:lstStyle/>
          <a:p>
            <a:fld id="{FEC4A640-5DD7-40B7-BAEA-98B58BD97F3D}" type="slidenum">
              <a:rPr lang="en-US" smtClean="0"/>
              <a:t>‹#›</a:t>
            </a:fld>
            <a:endParaRPr lang="en-US"/>
          </a:p>
        </p:txBody>
      </p:sp>
    </p:spTree>
    <p:extLst>
      <p:ext uri="{BB962C8B-B14F-4D97-AF65-F5344CB8AC3E}">
        <p14:creationId xmlns:p14="http://schemas.microsoft.com/office/powerpoint/2010/main" val="34354157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C89C507B-5DEC-4FDC-AEFD-EE3EAE66F827}" type="datetimeFigureOut">
              <a:rPr lang="en-US" smtClean="0"/>
              <a:t>9/18/2016</a:t>
            </a:fld>
            <a:endParaRPr lang="en-US"/>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FEC4A640-5DD7-40B7-BAEA-98B58BD97F3D}" type="slidenum">
              <a:rPr lang="en-US" smtClean="0"/>
              <a:t>‹#›</a:t>
            </a:fld>
            <a:endParaRPr lang="en-US"/>
          </a:p>
        </p:txBody>
      </p:sp>
    </p:spTree>
    <p:extLst>
      <p:ext uri="{BB962C8B-B14F-4D97-AF65-F5344CB8AC3E}">
        <p14:creationId xmlns:p14="http://schemas.microsoft.com/office/powerpoint/2010/main" val="26320838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tIns="0" bIns="0" anchor="b">
            <a:noAutofit/>
          </a:bodyPr>
          <a:lstStyle>
            <a:lvl1pPr>
              <a:defRPr sz="3600" b="0">
                <a:solidFill>
                  <a:srgbClr val="FFFFFF"/>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89C507B-5DEC-4FDC-AEFD-EE3EAE66F827}" type="datetimeFigureOut">
              <a:rPr lang="en-US" smtClean="0"/>
              <a:t>9/18/2016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EC4A640-5DD7-40B7-BAEA-98B58BD97F3D}" type="slidenum">
              <a:rPr lang="en-US" smtClean="0"/>
              <a:t>‹#›</a:t>
            </a:fld>
            <a:endParaRPr lang="en-US"/>
          </a:p>
        </p:txBody>
      </p:sp>
    </p:spTree>
    <p:extLst>
      <p:ext uri="{BB962C8B-B14F-4D97-AF65-F5344CB8AC3E}">
        <p14:creationId xmlns:p14="http://schemas.microsoft.com/office/powerpoint/2010/main" val="6776436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C89C507B-5DEC-4FDC-AEFD-EE3EAE66F827}" type="datetimeFigureOut">
              <a:rPr lang="en-US" smtClean="0"/>
              <a:t>9/18/2016</a:t>
            </a:fld>
            <a:endParaRPr lang="en-US"/>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FEC4A640-5DD7-40B7-BAEA-98B58BD97F3D}" type="slidenum">
              <a:rPr lang="en-US" smtClean="0"/>
              <a:t>‹#›</a:t>
            </a:fld>
            <a:endParaRPr lang="en-U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80710857"/>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7.xml"/><Relationship Id="rId1" Type="http://schemas.openxmlformats.org/officeDocument/2006/relationships/tags" Target="../tags/tag1.xml"/><Relationship Id="rId4" Type="http://schemas.openxmlformats.org/officeDocument/2006/relationships/image" Target="../media/image5.png"/></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0.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98140" y="2030913"/>
            <a:ext cx="9144000" cy="2387600"/>
          </a:xfrm>
        </p:spPr>
        <p:txBody>
          <a:bodyPr/>
          <a:lstStyle/>
          <a:p>
            <a:r>
              <a:rPr lang="en-US" dirty="0" smtClean="0"/>
              <a:t>Strategic Alliance</a:t>
            </a:r>
            <a:endParaRPr lang="en-US" dirty="0"/>
          </a:p>
        </p:txBody>
      </p:sp>
      <p:sp>
        <p:nvSpPr>
          <p:cNvPr id="3" name="Subtitle 2"/>
          <p:cNvSpPr>
            <a:spLocks noGrp="1"/>
          </p:cNvSpPr>
          <p:nvPr>
            <p:ph type="subTitle" idx="1"/>
          </p:nvPr>
        </p:nvSpPr>
        <p:spPr>
          <a:xfrm>
            <a:off x="1524000" y="4563762"/>
            <a:ext cx="9144000" cy="694038"/>
          </a:xfrm>
        </p:spPr>
        <p:txBody>
          <a:bodyPr/>
          <a:lstStyle/>
          <a:p>
            <a:r>
              <a:rPr lang="en-US" dirty="0" smtClean="0">
                <a:solidFill>
                  <a:schemeClr val="tx1"/>
                </a:solidFill>
              </a:rPr>
              <a:t>Monday September 19, 2016</a:t>
            </a:r>
            <a:endParaRPr lang="en-US" dirty="0">
              <a:solidFill>
                <a:schemeClr val="tx1"/>
              </a:solidFill>
            </a:endParaRPr>
          </a:p>
        </p:txBody>
      </p:sp>
      <p:pic>
        <p:nvPicPr>
          <p:cNvPr id="4" name="Picture 3"/>
          <p:cNvPicPr>
            <a:picLocks noChangeAspect="1"/>
          </p:cNvPicPr>
          <p:nvPr/>
        </p:nvPicPr>
        <p:blipFill>
          <a:blip r:embed="rId3"/>
          <a:stretch>
            <a:fillRect/>
          </a:stretch>
        </p:blipFill>
        <p:spPr>
          <a:xfrm>
            <a:off x="2920555" y="359061"/>
            <a:ext cx="6350020" cy="1526603"/>
          </a:xfrm>
          <a:prstGeom prst="rect">
            <a:avLst/>
          </a:prstGeom>
        </p:spPr>
      </p:pic>
    </p:spTree>
    <p:extLst>
      <p:ext uri="{BB962C8B-B14F-4D97-AF65-F5344CB8AC3E}">
        <p14:creationId xmlns:p14="http://schemas.microsoft.com/office/powerpoint/2010/main" val="205834209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Values</a:t>
            </a:r>
            <a:endParaRPr lang="en-US" dirty="0"/>
          </a:p>
        </p:txBody>
      </p:sp>
      <p:sp>
        <p:nvSpPr>
          <p:cNvPr id="3" name="Content Placeholder 2"/>
          <p:cNvSpPr>
            <a:spLocks noGrp="1"/>
          </p:cNvSpPr>
          <p:nvPr>
            <p:ph idx="1"/>
          </p:nvPr>
        </p:nvSpPr>
        <p:spPr/>
        <p:txBody>
          <a:bodyPr>
            <a:normAutofit/>
          </a:bodyPr>
          <a:lstStyle/>
          <a:p>
            <a:r>
              <a:rPr lang="en-US" sz="2800" dirty="0"/>
              <a:t>Individual packets</a:t>
            </a:r>
          </a:p>
          <a:p>
            <a:pPr lvl="1"/>
            <a:r>
              <a:rPr lang="en-US" sz="2800" dirty="0" smtClean="0"/>
              <a:t>Survey Results: Top </a:t>
            </a:r>
            <a:r>
              <a:rPr lang="en-US" sz="2800" dirty="0"/>
              <a:t>Five words</a:t>
            </a:r>
          </a:p>
          <a:p>
            <a:pPr lvl="1"/>
            <a:r>
              <a:rPr lang="en-US" sz="2800" dirty="0"/>
              <a:t>Full list of possible word choices</a:t>
            </a:r>
          </a:p>
          <a:p>
            <a:r>
              <a:rPr lang="en-US" sz="2800" dirty="0"/>
              <a:t>As a group </a:t>
            </a:r>
            <a:r>
              <a:rPr lang="en-US" sz="2800" dirty="0" smtClean="0"/>
              <a:t>select no more than five values</a:t>
            </a:r>
            <a:endParaRPr lang="en-US" sz="2800" dirty="0"/>
          </a:p>
          <a:p>
            <a:r>
              <a:rPr lang="en-US" sz="2800" dirty="0"/>
              <a:t>When agreement is reached write </a:t>
            </a:r>
            <a:r>
              <a:rPr lang="en-US" sz="2800" dirty="0" smtClean="0"/>
              <a:t>list of values on </a:t>
            </a:r>
            <a:r>
              <a:rPr lang="en-US" sz="2800" dirty="0"/>
              <a:t>the flip chart AND on your individual forms</a:t>
            </a:r>
          </a:p>
          <a:p>
            <a:endParaRPr lang="en-US" sz="2800" dirty="0"/>
          </a:p>
        </p:txBody>
      </p:sp>
    </p:spTree>
    <p:extLst>
      <p:ext uri="{BB962C8B-B14F-4D97-AF65-F5344CB8AC3E}">
        <p14:creationId xmlns:p14="http://schemas.microsoft.com/office/powerpoint/2010/main" val="290023829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Alliance Explained</a:t>
            </a:r>
            <a:endParaRPr lang="en-US" dirty="0"/>
          </a:p>
        </p:txBody>
      </p:sp>
      <p:sp>
        <p:nvSpPr>
          <p:cNvPr id="3" name="Content Placeholder 2"/>
          <p:cNvSpPr>
            <a:spLocks noGrp="1"/>
          </p:cNvSpPr>
          <p:nvPr>
            <p:ph idx="1"/>
          </p:nvPr>
        </p:nvSpPr>
        <p:spPr/>
        <p:txBody>
          <a:bodyPr/>
          <a:lstStyle/>
          <a:p>
            <a:r>
              <a:rPr lang="en-US" sz="2800" dirty="0" smtClean="0"/>
              <a:t>Definition</a:t>
            </a:r>
          </a:p>
          <a:p>
            <a:endParaRPr lang="en-US" sz="2800" dirty="0"/>
          </a:p>
          <a:p>
            <a:r>
              <a:rPr lang="en-US" sz="2800" dirty="0" smtClean="0"/>
              <a:t>How the Alliance method will work tonight… </a:t>
            </a:r>
          </a:p>
          <a:p>
            <a:pPr lvl="1"/>
            <a:r>
              <a:rPr lang="en-US" sz="2800" dirty="0" smtClean="0"/>
              <a:t>Hosts</a:t>
            </a:r>
          </a:p>
          <a:p>
            <a:pPr lvl="1"/>
            <a:r>
              <a:rPr lang="en-US" sz="2800" dirty="0" smtClean="0"/>
              <a:t>Participants</a:t>
            </a:r>
          </a:p>
          <a:p>
            <a:pPr lvl="2"/>
            <a:r>
              <a:rPr lang="en-US" sz="2800" dirty="0" smtClean="0"/>
              <a:t>Changing tables </a:t>
            </a:r>
          </a:p>
          <a:p>
            <a:pPr marL="457200" lvl="1" indent="0">
              <a:buNone/>
            </a:pPr>
            <a:r>
              <a:rPr lang="en-US" dirty="0" smtClean="0"/>
              <a:t> </a:t>
            </a:r>
            <a:endParaRPr lang="en-US" dirty="0"/>
          </a:p>
        </p:txBody>
      </p:sp>
    </p:spTree>
    <p:extLst>
      <p:ext uri="{BB962C8B-B14F-4D97-AF65-F5344CB8AC3E}">
        <p14:creationId xmlns:p14="http://schemas.microsoft.com/office/powerpoint/2010/main" val="90481080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Alliance Begins</a:t>
            </a:r>
            <a:endParaRPr lang="en-US" dirty="0"/>
          </a:p>
        </p:txBody>
      </p:sp>
      <p:sp>
        <p:nvSpPr>
          <p:cNvPr id="3" name="Content Placeholder 2"/>
          <p:cNvSpPr>
            <a:spLocks noGrp="1"/>
          </p:cNvSpPr>
          <p:nvPr>
            <p:ph idx="1"/>
          </p:nvPr>
        </p:nvSpPr>
        <p:spPr>
          <a:xfrm>
            <a:off x="453081" y="1845734"/>
            <a:ext cx="11162270" cy="4357358"/>
          </a:xfrm>
        </p:spPr>
        <p:txBody>
          <a:bodyPr>
            <a:normAutofit/>
          </a:bodyPr>
          <a:lstStyle/>
          <a:p>
            <a:r>
              <a:rPr lang="en-US" sz="2400" dirty="0" smtClean="0"/>
              <a:t>Hosts </a:t>
            </a:r>
          </a:p>
          <a:p>
            <a:pPr lvl="1"/>
            <a:r>
              <a:rPr lang="en-US" sz="2400" dirty="0" smtClean="0"/>
              <a:t>Lead introductions</a:t>
            </a:r>
          </a:p>
          <a:p>
            <a:pPr lvl="1"/>
            <a:r>
              <a:rPr lang="en-US" sz="2400" dirty="0" smtClean="0"/>
              <a:t>Present the Mission Statement and Values that your table created</a:t>
            </a:r>
          </a:p>
          <a:p>
            <a:r>
              <a:rPr lang="en-US" sz="2400" dirty="0" smtClean="0"/>
              <a:t>Round table discussion about differences between the table mission and values and the new participants mission and values</a:t>
            </a:r>
          </a:p>
          <a:p>
            <a:r>
              <a:rPr lang="en-US" sz="2400" dirty="0" smtClean="0"/>
              <a:t>Merge the information together </a:t>
            </a:r>
          </a:p>
          <a:p>
            <a:pPr lvl="1"/>
            <a:r>
              <a:rPr lang="en-US" sz="2400" dirty="0" smtClean="0"/>
              <a:t>Create a new Mission Statement</a:t>
            </a:r>
          </a:p>
          <a:p>
            <a:pPr lvl="1"/>
            <a:r>
              <a:rPr lang="en-US" sz="2400" dirty="0" smtClean="0"/>
              <a:t>Create a new list of Values</a:t>
            </a:r>
          </a:p>
          <a:p>
            <a:r>
              <a:rPr lang="en-US" sz="2400" dirty="0" smtClean="0"/>
              <a:t>When finished Hosts write the Mission Statement and Values on flip chart – to be picked up by synthesizing team</a:t>
            </a:r>
            <a:endParaRPr lang="en-US" sz="2400" dirty="0"/>
          </a:p>
        </p:txBody>
      </p:sp>
    </p:spTree>
    <p:extLst>
      <p:ext uri="{BB962C8B-B14F-4D97-AF65-F5344CB8AC3E}">
        <p14:creationId xmlns:p14="http://schemas.microsoft.com/office/powerpoint/2010/main" val="11465336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Break – 10 minutes</a:t>
            </a:r>
            <a:endParaRPr lang="en-US" dirty="0"/>
          </a:p>
        </p:txBody>
      </p:sp>
      <p:pic>
        <p:nvPicPr>
          <p:cNvPr id="4" name="Content Placeholder 3"/>
          <p:cNvPicPr>
            <a:picLocks noGrp="1" noChangeAspect="1"/>
          </p:cNvPicPr>
          <p:nvPr>
            <p:ph idx="1"/>
          </p:nvPr>
        </p:nvPicPr>
        <p:blipFill>
          <a:blip r:embed="rId3"/>
          <a:stretch>
            <a:fillRect/>
          </a:stretch>
        </p:blipFill>
        <p:spPr>
          <a:xfrm>
            <a:off x="2078480" y="2406728"/>
            <a:ext cx="7875836" cy="1893423"/>
          </a:xfrm>
          <a:prstGeom prst="rect">
            <a:avLst/>
          </a:prstGeom>
        </p:spPr>
      </p:pic>
    </p:spTree>
    <p:extLst>
      <p:ext uri="{BB962C8B-B14F-4D97-AF65-F5344CB8AC3E}">
        <p14:creationId xmlns:p14="http://schemas.microsoft.com/office/powerpoint/2010/main" val="428688533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p:cNvPicPr>
          <p:nvPr>
            <p:custDataLst>
              <p:tags r:id="rId1"/>
            </p:custDataLst>
          </p:nvPr>
        </p:nvPicPr>
        <p:blipFill>
          <a:blip r:embed="rId4">
            <a:extLst>
              <a:ext uri="{28A0092B-C50C-407E-A947-70E740481C1C}">
                <a14:useLocalDpi xmlns:a14="http://schemas.microsoft.com/office/drawing/2010/main" val="0"/>
              </a:ext>
            </a:extLst>
          </a:blip>
          <a:stretch>
            <a:fillRect/>
          </a:stretch>
        </p:blipFill>
        <p:spPr>
          <a:xfrm>
            <a:off x="254000" y="254000"/>
            <a:ext cx="11684000" cy="6350000"/>
          </a:xfrm>
          <a:prstGeom prst="rect">
            <a:avLst/>
          </a:prstGeom>
        </p:spPr>
      </p:pic>
    </p:spTree>
    <p:extLst>
      <p:ext uri="{BB962C8B-B14F-4D97-AF65-F5344CB8AC3E}">
        <p14:creationId xmlns:p14="http://schemas.microsoft.com/office/powerpoint/2010/main" val="217238869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Vision Statement</a:t>
            </a:r>
            <a:endParaRPr lang="en-US" dirty="0"/>
          </a:p>
        </p:txBody>
      </p:sp>
      <p:sp>
        <p:nvSpPr>
          <p:cNvPr id="3" name="Content Placeholder 2"/>
          <p:cNvSpPr>
            <a:spLocks noGrp="1"/>
          </p:cNvSpPr>
          <p:nvPr>
            <p:ph idx="1"/>
          </p:nvPr>
        </p:nvSpPr>
        <p:spPr>
          <a:xfrm>
            <a:off x="864973" y="1845733"/>
            <a:ext cx="10775092" cy="4209077"/>
          </a:xfrm>
        </p:spPr>
        <p:txBody>
          <a:bodyPr/>
          <a:lstStyle/>
          <a:p>
            <a:r>
              <a:rPr lang="en-US" sz="2400" dirty="0"/>
              <a:t>Individual packets</a:t>
            </a:r>
          </a:p>
          <a:p>
            <a:pPr lvl="1"/>
            <a:r>
              <a:rPr lang="en-US" sz="2400" dirty="0" smtClean="0"/>
              <a:t>Sample Vision Statements</a:t>
            </a:r>
          </a:p>
          <a:p>
            <a:pPr lvl="1"/>
            <a:r>
              <a:rPr lang="en-US" sz="2400" dirty="0" smtClean="0"/>
              <a:t>Survey Results: Top </a:t>
            </a:r>
            <a:r>
              <a:rPr lang="en-US" sz="2400" dirty="0"/>
              <a:t>Five words</a:t>
            </a:r>
          </a:p>
          <a:p>
            <a:pPr lvl="1"/>
            <a:r>
              <a:rPr lang="en-US" sz="2400" dirty="0"/>
              <a:t>Full list of possible word choices</a:t>
            </a:r>
          </a:p>
          <a:p>
            <a:r>
              <a:rPr lang="en-US" sz="2400" dirty="0"/>
              <a:t>As a group craft a </a:t>
            </a:r>
            <a:r>
              <a:rPr lang="en-US" sz="2400" dirty="0" smtClean="0"/>
              <a:t>Vision </a:t>
            </a:r>
            <a:r>
              <a:rPr lang="en-US" sz="2400" dirty="0"/>
              <a:t>statement</a:t>
            </a:r>
          </a:p>
          <a:p>
            <a:r>
              <a:rPr lang="en-US" sz="2400" dirty="0"/>
              <a:t>When agreement is reached write </a:t>
            </a:r>
            <a:r>
              <a:rPr lang="en-US" sz="2400" dirty="0" smtClean="0"/>
              <a:t>Vision </a:t>
            </a:r>
            <a:r>
              <a:rPr lang="en-US" sz="2400" dirty="0"/>
              <a:t>S</a:t>
            </a:r>
            <a:r>
              <a:rPr lang="en-US" sz="2400" dirty="0" smtClean="0"/>
              <a:t>tatement </a:t>
            </a:r>
            <a:r>
              <a:rPr lang="en-US" sz="2400" dirty="0"/>
              <a:t>on the flip chart AND on your individual </a:t>
            </a:r>
            <a:r>
              <a:rPr lang="en-US" sz="2400" dirty="0" smtClean="0"/>
              <a:t>forms</a:t>
            </a:r>
          </a:p>
          <a:p>
            <a:r>
              <a:rPr lang="en-US" sz="2400" dirty="0" smtClean="0"/>
              <a:t>Due to time constraints these will be collected by the synthesizing </a:t>
            </a:r>
            <a:r>
              <a:rPr lang="en-US" sz="2400" dirty="0" smtClean="0"/>
              <a:t>team!</a:t>
            </a:r>
          </a:p>
          <a:p>
            <a:pPr algn="ctr"/>
            <a:r>
              <a:rPr lang="en-US" sz="2400" dirty="0" smtClean="0"/>
              <a:t>Be Creative! </a:t>
            </a:r>
            <a:r>
              <a:rPr lang="en-US" sz="2400" dirty="0" smtClean="0"/>
              <a:t> </a:t>
            </a:r>
            <a:endParaRPr lang="en-US" sz="2400" dirty="0"/>
          </a:p>
          <a:p>
            <a:endParaRPr lang="en-US" dirty="0"/>
          </a:p>
        </p:txBody>
      </p:sp>
    </p:spTree>
    <p:extLst>
      <p:ext uri="{BB962C8B-B14F-4D97-AF65-F5344CB8AC3E}">
        <p14:creationId xmlns:p14="http://schemas.microsoft.com/office/powerpoint/2010/main" val="168133738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Poll Everywhere	</a:t>
            </a:r>
            <a:endParaRPr lang="en-US" dirty="0"/>
          </a:p>
        </p:txBody>
      </p:sp>
      <p:sp>
        <p:nvSpPr>
          <p:cNvPr id="3" name="Content Placeholder 2"/>
          <p:cNvSpPr>
            <a:spLocks noGrp="1"/>
          </p:cNvSpPr>
          <p:nvPr>
            <p:ph idx="1"/>
          </p:nvPr>
        </p:nvSpPr>
        <p:spPr/>
        <p:txBody>
          <a:bodyPr/>
          <a:lstStyle/>
          <a:p>
            <a:r>
              <a:rPr lang="en-US" dirty="0" smtClean="0"/>
              <a:t>Mission statements to choose from</a:t>
            </a:r>
            <a:endParaRPr lang="en-US" dirty="0"/>
          </a:p>
        </p:txBody>
      </p:sp>
    </p:spTree>
    <p:extLst>
      <p:ext uri="{BB962C8B-B14F-4D97-AF65-F5344CB8AC3E}">
        <p14:creationId xmlns:p14="http://schemas.microsoft.com/office/powerpoint/2010/main" val="355960714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Poll Everywhere</a:t>
            </a:r>
            <a:endParaRPr lang="en-US" dirty="0"/>
          </a:p>
        </p:txBody>
      </p:sp>
      <p:sp>
        <p:nvSpPr>
          <p:cNvPr id="3" name="Content Placeholder 2"/>
          <p:cNvSpPr>
            <a:spLocks noGrp="1"/>
          </p:cNvSpPr>
          <p:nvPr>
            <p:ph idx="1"/>
          </p:nvPr>
        </p:nvSpPr>
        <p:spPr/>
        <p:txBody>
          <a:bodyPr/>
          <a:lstStyle/>
          <a:p>
            <a:r>
              <a:rPr lang="en-US" dirty="0" smtClean="0"/>
              <a:t>Values to choose from </a:t>
            </a:r>
            <a:endParaRPr lang="en-US" dirty="0"/>
          </a:p>
        </p:txBody>
      </p:sp>
    </p:spTree>
    <p:extLst>
      <p:ext uri="{BB962C8B-B14F-4D97-AF65-F5344CB8AC3E}">
        <p14:creationId xmlns:p14="http://schemas.microsoft.com/office/powerpoint/2010/main" val="349680138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Dinner</a:t>
            </a:r>
            <a:endParaRPr lang="en-US" dirty="0"/>
          </a:p>
        </p:txBody>
      </p:sp>
      <p:pic>
        <p:nvPicPr>
          <p:cNvPr id="4" name="Content Placeholder 3"/>
          <p:cNvPicPr>
            <a:picLocks noGrp="1" noChangeAspect="1"/>
          </p:cNvPicPr>
          <p:nvPr>
            <p:ph idx="1"/>
          </p:nvPr>
        </p:nvPicPr>
        <p:blipFill>
          <a:blip r:embed="rId3"/>
          <a:stretch>
            <a:fillRect/>
          </a:stretch>
        </p:blipFill>
        <p:spPr>
          <a:xfrm>
            <a:off x="1923520" y="2431442"/>
            <a:ext cx="8218498" cy="1975802"/>
          </a:xfrm>
          <a:prstGeom prst="rect">
            <a:avLst/>
          </a:prstGeom>
        </p:spPr>
      </p:pic>
    </p:spTree>
    <p:extLst>
      <p:ext uri="{BB962C8B-B14F-4D97-AF65-F5344CB8AC3E}">
        <p14:creationId xmlns:p14="http://schemas.microsoft.com/office/powerpoint/2010/main" val="338248365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Three Goals</a:t>
            </a:r>
            <a:endParaRPr lang="en-US" dirty="0"/>
          </a:p>
        </p:txBody>
      </p:sp>
      <p:sp>
        <p:nvSpPr>
          <p:cNvPr id="3" name="Content Placeholder 2"/>
          <p:cNvSpPr>
            <a:spLocks noGrp="1"/>
          </p:cNvSpPr>
          <p:nvPr>
            <p:ph idx="1"/>
          </p:nvPr>
        </p:nvSpPr>
        <p:spPr>
          <a:xfrm>
            <a:off x="1210962" y="1845734"/>
            <a:ext cx="9944718" cy="4023360"/>
          </a:xfrm>
        </p:spPr>
        <p:txBody>
          <a:bodyPr>
            <a:normAutofit/>
          </a:bodyPr>
          <a:lstStyle/>
          <a:p>
            <a:pPr algn="ctr"/>
            <a:r>
              <a:rPr lang="en-US" sz="3600" b="1" dirty="0" smtClean="0"/>
              <a:t>Excellence </a:t>
            </a:r>
            <a:r>
              <a:rPr lang="en-US" sz="3600" b="1" dirty="0" smtClean="0"/>
              <a:t>in Education</a:t>
            </a:r>
          </a:p>
          <a:p>
            <a:pPr algn="ctr"/>
            <a:endParaRPr lang="en-US" sz="3600" b="1" dirty="0" smtClean="0"/>
          </a:p>
          <a:p>
            <a:pPr algn="ctr"/>
            <a:r>
              <a:rPr lang="en-US" sz="3600" b="1" dirty="0" smtClean="0"/>
              <a:t>Institutional </a:t>
            </a:r>
            <a:r>
              <a:rPr lang="en-US" sz="3600" b="1" dirty="0" smtClean="0"/>
              <a:t>Effectiveness</a:t>
            </a:r>
          </a:p>
          <a:p>
            <a:pPr algn="ctr"/>
            <a:endParaRPr lang="en-US" sz="3600" b="1" dirty="0" smtClean="0"/>
          </a:p>
          <a:p>
            <a:pPr algn="ctr"/>
            <a:r>
              <a:rPr lang="en-US" sz="3600" b="1" dirty="0" smtClean="0"/>
              <a:t>Leadership </a:t>
            </a:r>
            <a:r>
              <a:rPr lang="en-US" sz="3600" b="1" dirty="0" smtClean="0"/>
              <a:t>in Higher Education and </a:t>
            </a:r>
            <a:endParaRPr lang="en-US" sz="3600" b="1" dirty="0" smtClean="0"/>
          </a:p>
          <a:p>
            <a:pPr algn="ctr"/>
            <a:r>
              <a:rPr lang="en-US" sz="3600" b="1" dirty="0" smtClean="0"/>
              <a:t>Community </a:t>
            </a:r>
            <a:r>
              <a:rPr lang="en-US" sz="3600" b="1" dirty="0" smtClean="0"/>
              <a:t>Collaboration</a:t>
            </a:r>
            <a:endParaRPr lang="en-US" sz="3600" b="1" dirty="0"/>
          </a:p>
        </p:txBody>
      </p:sp>
    </p:spTree>
    <p:extLst>
      <p:ext uri="{BB962C8B-B14F-4D97-AF65-F5344CB8AC3E}">
        <p14:creationId xmlns:p14="http://schemas.microsoft.com/office/powerpoint/2010/main" val="22341982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779373"/>
            <a:ext cx="5356654" cy="4397590"/>
          </a:xfrm>
        </p:spPr>
        <p:txBody>
          <a:bodyPr/>
          <a:lstStyle/>
          <a:p>
            <a:pPr marL="0" indent="0">
              <a:buNone/>
            </a:pPr>
            <a:r>
              <a:rPr lang="en-US" sz="4000" dirty="0" smtClean="0"/>
              <a:t>Purpose</a:t>
            </a:r>
          </a:p>
          <a:p>
            <a:r>
              <a:rPr lang="en-US" dirty="0" smtClean="0"/>
              <a:t>Strategic Planning</a:t>
            </a:r>
          </a:p>
          <a:p>
            <a:r>
              <a:rPr lang="en-US" dirty="0" smtClean="0"/>
              <a:t>District and College Alignment</a:t>
            </a:r>
          </a:p>
          <a:p>
            <a:r>
              <a:rPr lang="en-US" dirty="0" smtClean="0"/>
              <a:t>Accreditation</a:t>
            </a:r>
            <a:endParaRPr lang="en-US" dirty="0" smtClean="0"/>
          </a:p>
          <a:p>
            <a:endParaRPr lang="en-US" dirty="0" smtClean="0"/>
          </a:p>
          <a:p>
            <a:pPr marL="0" indent="0">
              <a:buNone/>
            </a:pPr>
            <a:endParaRPr lang="en-US" dirty="0"/>
          </a:p>
        </p:txBody>
      </p:sp>
      <p:sp>
        <p:nvSpPr>
          <p:cNvPr id="5" name="Content Placeholder 2"/>
          <p:cNvSpPr txBox="1">
            <a:spLocks/>
          </p:cNvSpPr>
          <p:nvPr/>
        </p:nvSpPr>
        <p:spPr>
          <a:xfrm>
            <a:off x="6304005" y="1931773"/>
            <a:ext cx="5356654" cy="4397590"/>
          </a:xfrm>
          <a:prstGeom prst="rect">
            <a:avLst/>
          </a:prstGeom>
        </p:spPr>
        <p:txBody>
          <a:bodyPr vert="horz" lIns="0" tIns="45720" rIns="0" bIns="45720" rtlCol="0">
            <a:norm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marL="0" indent="0">
              <a:buFont typeface="Calibri" panose="020F0502020204030204" pitchFamily="34" charset="0"/>
              <a:buNone/>
            </a:pPr>
            <a:r>
              <a:rPr lang="en-US" sz="4000" dirty="0" smtClean="0"/>
              <a:t>Context</a:t>
            </a:r>
          </a:p>
          <a:p>
            <a:r>
              <a:rPr lang="en-US" dirty="0" smtClean="0"/>
              <a:t>The Alliance is overall direction in planning. </a:t>
            </a:r>
          </a:p>
          <a:p>
            <a:r>
              <a:rPr lang="en-US" dirty="0" smtClean="0"/>
              <a:t>The Alliance is not location specific or bond specific. </a:t>
            </a:r>
            <a:endParaRPr lang="en-US" dirty="0"/>
          </a:p>
        </p:txBody>
      </p:sp>
      <p:pic>
        <p:nvPicPr>
          <p:cNvPr id="7" name="Picture 6"/>
          <p:cNvPicPr>
            <a:picLocks noChangeAspect="1"/>
          </p:cNvPicPr>
          <p:nvPr/>
        </p:nvPicPr>
        <p:blipFill>
          <a:blip r:embed="rId3"/>
          <a:stretch>
            <a:fillRect/>
          </a:stretch>
        </p:blipFill>
        <p:spPr>
          <a:xfrm>
            <a:off x="4878171" y="-2291"/>
            <a:ext cx="1854286" cy="1716931"/>
          </a:xfrm>
          <a:prstGeom prst="rect">
            <a:avLst/>
          </a:prstGeom>
        </p:spPr>
      </p:pic>
      <p:pic>
        <p:nvPicPr>
          <p:cNvPr id="8" name="Picture 7"/>
          <p:cNvPicPr>
            <a:picLocks noChangeAspect="1"/>
          </p:cNvPicPr>
          <p:nvPr/>
        </p:nvPicPr>
        <p:blipFill>
          <a:blip r:embed="rId3"/>
          <a:stretch>
            <a:fillRect/>
          </a:stretch>
        </p:blipFill>
        <p:spPr>
          <a:xfrm>
            <a:off x="7330904" y="3902162"/>
            <a:ext cx="2571750" cy="2381250"/>
          </a:xfrm>
          <a:prstGeom prst="rect">
            <a:avLst/>
          </a:prstGeom>
        </p:spPr>
      </p:pic>
      <p:pic>
        <p:nvPicPr>
          <p:cNvPr id="9" name="Picture 8"/>
          <p:cNvPicPr>
            <a:picLocks noChangeAspect="1"/>
          </p:cNvPicPr>
          <p:nvPr/>
        </p:nvPicPr>
        <p:blipFill>
          <a:blip r:embed="rId3"/>
          <a:stretch>
            <a:fillRect/>
          </a:stretch>
        </p:blipFill>
        <p:spPr>
          <a:xfrm>
            <a:off x="1506752" y="3850675"/>
            <a:ext cx="2571750" cy="2381250"/>
          </a:xfrm>
          <a:prstGeom prst="rect">
            <a:avLst/>
          </a:prstGeom>
        </p:spPr>
      </p:pic>
      <p:pic>
        <p:nvPicPr>
          <p:cNvPr id="10" name="Picture 9"/>
          <p:cNvPicPr>
            <a:picLocks noChangeAspect="1"/>
          </p:cNvPicPr>
          <p:nvPr/>
        </p:nvPicPr>
        <p:blipFill>
          <a:blip r:embed="rId4"/>
          <a:stretch>
            <a:fillRect/>
          </a:stretch>
        </p:blipFill>
        <p:spPr>
          <a:xfrm>
            <a:off x="838200" y="-4581"/>
            <a:ext cx="1853345" cy="1719221"/>
          </a:xfrm>
          <a:prstGeom prst="rect">
            <a:avLst/>
          </a:prstGeom>
        </p:spPr>
      </p:pic>
      <p:pic>
        <p:nvPicPr>
          <p:cNvPr id="11" name="Picture 10"/>
          <p:cNvPicPr>
            <a:picLocks noChangeAspect="1"/>
          </p:cNvPicPr>
          <p:nvPr/>
        </p:nvPicPr>
        <p:blipFill>
          <a:blip r:embed="rId4"/>
          <a:stretch>
            <a:fillRect/>
          </a:stretch>
        </p:blipFill>
        <p:spPr>
          <a:xfrm>
            <a:off x="2831111" y="3130"/>
            <a:ext cx="1853345" cy="1719221"/>
          </a:xfrm>
          <a:prstGeom prst="rect">
            <a:avLst/>
          </a:prstGeom>
        </p:spPr>
      </p:pic>
      <p:pic>
        <p:nvPicPr>
          <p:cNvPr id="12" name="Picture 11"/>
          <p:cNvPicPr>
            <a:picLocks noChangeAspect="1"/>
          </p:cNvPicPr>
          <p:nvPr/>
        </p:nvPicPr>
        <p:blipFill>
          <a:blip r:embed="rId4"/>
          <a:stretch>
            <a:fillRect/>
          </a:stretch>
        </p:blipFill>
        <p:spPr>
          <a:xfrm>
            <a:off x="7128987" y="0"/>
            <a:ext cx="1853345" cy="1719221"/>
          </a:xfrm>
          <a:prstGeom prst="rect">
            <a:avLst/>
          </a:prstGeom>
        </p:spPr>
      </p:pic>
      <p:pic>
        <p:nvPicPr>
          <p:cNvPr id="13" name="Picture 12"/>
          <p:cNvPicPr>
            <a:picLocks noChangeAspect="1"/>
          </p:cNvPicPr>
          <p:nvPr/>
        </p:nvPicPr>
        <p:blipFill>
          <a:blip r:embed="rId4"/>
          <a:stretch>
            <a:fillRect/>
          </a:stretch>
        </p:blipFill>
        <p:spPr>
          <a:xfrm>
            <a:off x="9378862" y="-2291"/>
            <a:ext cx="1853345" cy="1719221"/>
          </a:xfrm>
          <a:prstGeom prst="rect">
            <a:avLst/>
          </a:prstGeom>
        </p:spPr>
      </p:pic>
    </p:spTree>
    <p:extLst>
      <p:ext uri="{BB962C8B-B14F-4D97-AF65-F5344CB8AC3E}">
        <p14:creationId xmlns:p14="http://schemas.microsoft.com/office/powerpoint/2010/main" val="403752540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Soccer Formation  3  3  4</a:t>
            </a:r>
            <a:endParaRPr lang="en-US" dirty="0"/>
          </a:p>
        </p:txBody>
      </p:sp>
      <p:pic>
        <p:nvPicPr>
          <p:cNvPr id="4" name="Content Placeholder 3"/>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2455520" y="1846263"/>
            <a:ext cx="7341285" cy="4022725"/>
          </a:xfrm>
        </p:spPr>
      </p:pic>
    </p:spTree>
    <p:extLst>
      <p:ext uri="{BB962C8B-B14F-4D97-AF65-F5344CB8AC3E}">
        <p14:creationId xmlns:p14="http://schemas.microsoft.com/office/powerpoint/2010/main" val="70425292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Strategic Drivers</a:t>
            </a:r>
            <a:endParaRPr lang="en-US" dirty="0"/>
          </a:p>
        </p:txBody>
      </p:sp>
      <p:sp>
        <p:nvSpPr>
          <p:cNvPr id="3" name="Content Placeholder 2"/>
          <p:cNvSpPr>
            <a:spLocks noGrp="1"/>
          </p:cNvSpPr>
          <p:nvPr>
            <p:ph idx="1"/>
          </p:nvPr>
        </p:nvSpPr>
        <p:spPr>
          <a:xfrm>
            <a:off x="1097280" y="1845734"/>
            <a:ext cx="10058400" cy="4332644"/>
          </a:xfrm>
        </p:spPr>
        <p:txBody>
          <a:bodyPr>
            <a:noAutofit/>
          </a:bodyPr>
          <a:lstStyle/>
          <a:p>
            <a:r>
              <a:rPr lang="en-US" sz="2800" dirty="0" smtClean="0"/>
              <a:t>Drivers</a:t>
            </a:r>
          </a:p>
          <a:p>
            <a:pPr lvl="1"/>
            <a:r>
              <a:rPr lang="en-US" sz="2800" dirty="0" smtClean="0"/>
              <a:t>Things the district can strategically do</a:t>
            </a:r>
          </a:p>
          <a:p>
            <a:pPr lvl="1"/>
            <a:r>
              <a:rPr lang="en-US" sz="2800" dirty="0" smtClean="0"/>
              <a:t>Drivers give a PUSH</a:t>
            </a:r>
          </a:p>
          <a:p>
            <a:r>
              <a:rPr lang="en-US" sz="2800" dirty="0" smtClean="0"/>
              <a:t>Table packets contain e</a:t>
            </a:r>
            <a:r>
              <a:rPr lang="en-US" sz="2800" dirty="0" smtClean="0"/>
              <a:t>nvelopes </a:t>
            </a:r>
            <a:endParaRPr lang="en-US" sz="2800" dirty="0" smtClean="0"/>
          </a:p>
          <a:p>
            <a:pPr lvl="1"/>
            <a:r>
              <a:rPr lang="en-US" sz="2800" dirty="0" smtClean="0"/>
              <a:t>Hosts open up the packets, take Goal 1 out</a:t>
            </a:r>
          </a:p>
          <a:p>
            <a:pPr lvl="1"/>
            <a:r>
              <a:rPr lang="en-US" sz="2800" dirty="0" smtClean="0"/>
              <a:t>Distribute </a:t>
            </a:r>
            <a:r>
              <a:rPr lang="en-US" sz="2800" dirty="0" smtClean="0"/>
              <a:t>post it </a:t>
            </a:r>
            <a:r>
              <a:rPr lang="en-US" sz="2800" dirty="0" smtClean="0"/>
              <a:t>notes</a:t>
            </a:r>
          </a:p>
          <a:p>
            <a:r>
              <a:rPr lang="en-US" sz="2800" dirty="0" smtClean="0"/>
              <a:t>Individual activity not a table activity</a:t>
            </a:r>
            <a:endParaRPr lang="en-US" sz="2800" dirty="0" smtClean="0"/>
          </a:p>
          <a:p>
            <a:pPr lvl="1"/>
            <a:r>
              <a:rPr lang="en-US" sz="2800" dirty="0"/>
              <a:t>B</a:t>
            </a:r>
            <a:r>
              <a:rPr lang="en-US" sz="2800" dirty="0" smtClean="0"/>
              <a:t>rainstorm </a:t>
            </a:r>
            <a:r>
              <a:rPr lang="en-US" sz="2800" dirty="0" smtClean="0"/>
              <a:t>as many </a:t>
            </a:r>
            <a:r>
              <a:rPr lang="en-US" sz="2800" dirty="0" smtClean="0"/>
              <a:t>drivers as </a:t>
            </a:r>
            <a:r>
              <a:rPr lang="en-US" sz="2800" dirty="0" smtClean="0"/>
              <a:t>possible – one driver per post it </a:t>
            </a:r>
            <a:r>
              <a:rPr lang="en-US" sz="2800" dirty="0" smtClean="0"/>
              <a:t>note</a:t>
            </a:r>
            <a:endParaRPr lang="en-US" sz="2800" dirty="0" smtClean="0"/>
          </a:p>
        </p:txBody>
      </p:sp>
    </p:spTree>
    <p:extLst>
      <p:ext uri="{BB962C8B-B14F-4D97-AF65-F5344CB8AC3E}">
        <p14:creationId xmlns:p14="http://schemas.microsoft.com/office/powerpoint/2010/main" val="30530700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Driver Alliance</a:t>
            </a:r>
            <a:endParaRPr lang="en-US" dirty="0"/>
          </a:p>
        </p:txBody>
      </p:sp>
      <p:sp>
        <p:nvSpPr>
          <p:cNvPr id="3" name="Content Placeholder 2"/>
          <p:cNvSpPr>
            <a:spLocks noGrp="1"/>
          </p:cNvSpPr>
          <p:nvPr>
            <p:ph idx="1"/>
          </p:nvPr>
        </p:nvSpPr>
        <p:spPr/>
        <p:txBody>
          <a:bodyPr>
            <a:normAutofit/>
          </a:bodyPr>
          <a:lstStyle/>
          <a:p>
            <a:r>
              <a:rPr lang="en-US" sz="2800" dirty="0" smtClean="0"/>
              <a:t>Hosts</a:t>
            </a:r>
          </a:p>
          <a:p>
            <a:pPr lvl="1"/>
            <a:r>
              <a:rPr lang="en-US" sz="2800" dirty="0" smtClean="0"/>
              <a:t>Lead a discussion regarding the possible drivers</a:t>
            </a:r>
          </a:p>
          <a:p>
            <a:pPr lvl="1"/>
            <a:r>
              <a:rPr lang="en-US" sz="2800" dirty="0" smtClean="0"/>
              <a:t>Each table select their top 3 drivers – put on the flip chart</a:t>
            </a:r>
          </a:p>
          <a:p>
            <a:pPr lvl="1"/>
            <a:endParaRPr lang="en-US" sz="2800" dirty="0" smtClean="0"/>
          </a:p>
          <a:p>
            <a:pPr lvl="1"/>
            <a:r>
              <a:rPr lang="en-US" sz="2800" dirty="0" smtClean="0"/>
              <a:t>Retain ALL </a:t>
            </a:r>
            <a:r>
              <a:rPr lang="en-US" sz="2800" dirty="0" smtClean="0"/>
              <a:t>ideas – place ALL of the post it notes back into the envelope</a:t>
            </a:r>
            <a:endParaRPr lang="en-US" sz="2800" dirty="0"/>
          </a:p>
        </p:txBody>
      </p:sp>
    </p:spTree>
    <p:extLst>
      <p:ext uri="{BB962C8B-B14F-4D97-AF65-F5344CB8AC3E}">
        <p14:creationId xmlns:p14="http://schemas.microsoft.com/office/powerpoint/2010/main" val="409518158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Poll Everywhere Vision</a:t>
            </a:r>
            <a:endParaRPr lang="en-US" dirty="0"/>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227047654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Repeat process for the next two goals</a:t>
            </a:r>
            <a:endParaRPr lang="en-US" dirty="0"/>
          </a:p>
        </p:txBody>
      </p:sp>
      <p:sp>
        <p:nvSpPr>
          <p:cNvPr id="3" name="Content Placeholder 2"/>
          <p:cNvSpPr>
            <a:spLocks noGrp="1"/>
          </p:cNvSpPr>
          <p:nvPr>
            <p:ph idx="1"/>
          </p:nvPr>
        </p:nvSpPr>
        <p:spPr/>
        <p:txBody>
          <a:bodyPr>
            <a:normAutofit/>
          </a:bodyPr>
          <a:lstStyle/>
          <a:p>
            <a:r>
              <a:rPr lang="en-US" sz="2800" dirty="0" smtClean="0"/>
              <a:t>Goal 2</a:t>
            </a:r>
          </a:p>
          <a:p>
            <a:r>
              <a:rPr lang="en-US" sz="2800" dirty="0" smtClean="0"/>
              <a:t>Brainstorm</a:t>
            </a:r>
          </a:p>
          <a:p>
            <a:r>
              <a:rPr lang="en-US" sz="2800" dirty="0" smtClean="0"/>
              <a:t>Alliance</a:t>
            </a:r>
          </a:p>
          <a:p>
            <a:endParaRPr lang="en-US" sz="2800" dirty="0"/>
          </a:p>
          <a:p>
            <a:r>
              <a:rPr lang="en-US" sz="2800" dirty="0" smtClean="0"/>
              <a:t>Goal 3</a:t>
            </a:r>
          </a:p>
          <a:p>
            <a:r>
              <a:rPr lang="en-US" sz="2800" dirty="0" smtClean="0"/>
              <a:t>Brainstorm </a:t>
            </a:r>
          </a:p>
          <a:p>
            <a:r>
              <a:rPr lang="en-US" sz="2800" dirty="0" smtClean="0"/>
              <a:t>Alliance</a:t>
            </a:r>
            <a:endParaRPr lang="en-US" sz="2800" dirty="0"/>
          </a:p>
        </p:txBody>
      </p:sp>
    </p:spTree>
    <p:extLst>
      <p:ext uri="{BB962C8B-B14F-4D97-AF65-F5344CB8AC3E}">
        <p14:creationId xmlns:p14="http://schemas.microsoft.com/office/powerpoint/2010/main" val="415487027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Report out</a:t>
            </a:r>
            <a:endParaRPr lang="en-US" dirty="0"/>
          </a:p>
        </p:txBody>
      </p:sp>
      <p:sp>
        <p:nvSpPr>
          <p:cNvPr id="3" name="Content Placeholder 2"/>
          <p:cNvSpPr>
            <a:spLocks noGrp="1"/>
          </p:cNvSpPr>
          <p:nvPr>
            <p:ph idx="1"/>
          </p:nvPr>
        </p:nvSpPr>
        <p:spPr/>
        <p:txBody>
          <a:bodyPr/>
          <a:lstStyle/>
          <a:p>
            <a:r>
              <a:rPr lang="en-US" sz="2800" dirty="0" smtClean="0"/>
              <a:t>Each table will select </a:t>
            </a:r>
            <a:r>
              <a:rPr lang="en-US" sz="2800" dirty="0" smtClean="0"/>
              <a:t>someone (Host or Participant) </a:t>
            </a:r>
            <a:r>
              <a:rPr lang="en-US" sz="2800" dirty="0" smtClean="0"/>
              <a:t>to report out </a:t>
            </a:r>
          </a:p>
          <a:p>
            <a:pPr lvl="1"/>
            <a:r>
              <a:rPr lang="en-US" sz="2800" dirty="0" smtClean="0"/>
              <a:t>One driver per goal</a:t>
            </a:r>
          </a:p>
          <a:p>
            <a:pPr lvl="1"/>
            <a:r>
              <a:rPr lang="en-US" sz="2800" dirty="0" smtClean="0"/>
              <a:t>Each table participant will ONLY give three drivers verbally</a:t>
            </a:r>
          </a:p>
          <a:p>
            <a:endParaRPr lang="en-US" dirty="0"/>
          </a:p>
        </p:txBody>
      </p:sp>
    </p:spTree>
    <p:extLst>
      <p:ext uri="{BB962C8B-B14F-4D97-AF65-F5344CB8AC3E}">
        <p14:creationId xmlns:p14="http://schemas.microsoft.com/office/powerpoint/2010/main" val="87634670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Final Thoughts</a:t>
            </a:r>
            <a:endParaRPr lang="en-US" dirty="0"/>
          </a:p>
        </p:txBody>
      </p:sp>
      <p:sp>
        <p:nvSpPr>
          <p:cNvPr id="3" name="Content Placeholder 2"/>
          <p:cNvSpPr>
            <a:spLocks noGrp="1"/>
          </p:cNvSpPr>
          <p:nvPr>
            <p:ph idx="1"/>
          </p:nvPr>
        </p:nvSpPr>
        <p:spPr/>
        <p:txBody>
          <a:bodyPr/>
          <a:lstStyle/>
          <a:p>
            <a:r>
              <a:rPr lang="en-US" sz="2800" dirty="0" smtClean="0"/>
              <a:t>Exit Survey coming in the next week</a:t>
            </a:r>
          </a:p>
          <a:p>
            <a:r>
              <a:rPr lang="en-US" sz="2800" dirty="0" smtClean="0"/>
              <a:t>Chancellor Parnell</a:t>
            </a:r>
          </a:p>
          <a:p>
            <a:r>
              <a:rPr lang="en-US" sz="2800" dirty="0" smtClean="0"/>
              <a:t>Board Trustee adjourns the meeting.</a:t>
            </a:r>
          </a:p>
          <a:p>
            <a:endParaRPr lang="en-US" dirty="0"/>
          </a:p>
        </p:txBody>
      </p:sp>
    </p:spTree>
    <p:extLst>
      <p:ext uri="{BB962C8B-B14F-4D97-AF65-F5344CB8AC3E}">
        <p14:creationId xmlns:p14="http://schemas.microsoft.com/office/powerpoint/2010/main" val="14762513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Outcomes for the Strategic Alliance </a:t>
            </a:r>
            <a:endParaRPr lang="en-US" dirty="0"/>
          </a:p>
        </p:txBody>
      </p:sp>
      <p:sp>
        <p:nvSpPr>
          <p:cNvPr id="3" name="Content Placeholder 2"/>
          <p:cNvSpPr>
            <a:spLocks noGrp="1"/>
          </p:cNvSpPr>
          <p:nvPr>
            <p:ph idx="1"/>
          </p:nvPr>
        </p:nvSpPr>
        <p:spPr/>
        <p:txBody>
          <a:bodyPr>
            <a:normAutofit/>
          </a:bodyPr>
          <a:lstStyle/>
          <a:p>
            <a:r>
              <a:rPr lang="en-US" sz="3600" dirty="0" smtClean="0"/>
              <a:t>Mission Statement</a:t>
            </a:r>
          </a:p>
          <a:p>
            <a:r>
              <a:rPr lang="en-US" sz="3600" dirty="0" smtClean="0"/>
              <a:t>Values</a:t>
            </a:r>
          </a:p>
          <a:p>
            <a:r>
              <a:rPr lang="en-US" sz="3600" dirty="0" smtClean="0"/>
              <a:t>Vision Statement</a:t>
            </a:r>
          </a:p>
          <a:p>
            <a:endParaRPr lang="en-US" sz="3600" dirty="0"/>
          </a:p>
          <a:p>
            <a:endParaRPr lang="en-US" sz="3600" dirty="0" smtClean="0"/>
          </a:p>
          <a:p>
            <a:pPr algn="r"/>
            <a:r>
              <a:rPr lang="en-US" sz="3600" dirty="0" smtClean="0"/>
              <a:t>Direction </a:t>
            </a:r>
            <a:r>
              <a:rPr lang="en-US" sz="3600" dirty="0" smtClean="0"/>
              <a:t>on Strategic Drivers </a:t>
            </a:r>
            <a:endParaRPr lang="en-US" sz="3600" dirty="0"/>
          </a:p>
        </p:txBody>
      </p:sp>
      <p:sp>
        <p:nvSpPr>
          <p:cNvPr id="7" name="Right Arrow 6"/>
          <p:cNvSpPr/>
          <p:nvPr/>
        </p:nvSpPr>
        <p:spPr>
          <a:xfrm rot="10800000">
            <a:off x="1960607" y="4927973"/>
            <a:ext cx="2767913" cy="790833"/>
          </a:xfrm>
          <a:prstGeom prst="rightArrow">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p:nvPicPr>
        <p:blipFill>
          <a:blip r:embed="rId3"/>
          <a:stretch>
            <a:fillRect/>
          </a:stretch>
        </p:blipFill>
        <p:spPr>
          <a:xfrm>
            <a:off x="5617948" y="1845734"/>
            <a:ext cx="3125119" cy="2892768"/>
          </a:xfrm>
          <a:prstGeom prst="rect">
            <a:avLst/>
          </a:prstGeom>
        </p:spPr>
      </p:pic>
    </p:spTree>
    <p:extLst>
      <p:ext uri="{BB962C8B-B14F-4D97-AF65-F5344CB8AC3E}">
        <p14:creationId xmlns:p14="http://schemas.microsoft.com/office/powerpoint/2010/main" val="163683216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District Overview</a:t>
            </a:r>
            <a:endParaRPr lang="en-US" dirty="0"/>
          </a:p>
        </p:txBody>
      </p:sp>
      <p:pic>
        <p:nvPicPr>
          <p:cNvPr id="4" name="Content Placeholder 3"/>
          <p:cNvPicPr>
            <a:picLocks noGrp="1" noChangeAspect="1"/>
          </p:cNvPicPr>
          <p:nvPr>
            <p:ph idx="1"/>
          </p:nvPr>
        </p:nvPicPr>
        <p:blipFill>
          <a:blip r:embed="rId3"/>
          <a:stretch>
            <a:fillRect/>
          </a:stretch>
        </p:blipFill>
        <p:spPr>
          <a:xfrm>
            <a:off x="2291961" y="2522058"/>
            <a:ext cx="7464645" cy="1794569"/>
          </a:xfrm>
          <a:prstGeom prst="rect">
            <a:avLst/>
          </a:prstGeom>
        </p:spPr>
      </p:pic>
    </p:spTree>
    <p:extLst>
      <p:ext uri="{BB962C8B-B14F-4D97-AF65-F5344CB8AC3E}">
        <p14:creationId xmlns:p14="http://schemas.microsoft.com/office/powerpoint/2010/main" val="63440722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958349"/>
          </a:xfrm>
        </p:spPr>
        <p:txBody>
          <a:bodyPr/>
          <a:lstStyle/>
          <a:p>
            <a:pPr algn="ctr"/>
            <a:r>
              <a:rPr lang="en-US" dirty="0" smtClean="0"/>
              <a:t>Enrollment Trends</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013094122"/>
              </p:ext>
            </p:extLst>
          </p:nvPr>
        </p:nvGraphicFramePr>
        <p:xfrm>
          <a:off x="838200" y="1384467"/>
          <a:ext cx="10515600" cy="1158240"/>
        </p:xfrm>
        <a:graphic>
          <a:graphicData uri="http://schemas.openxmlformats.org/drawingml/2006/table">
            <a:tbl>
              <a:tblPr firstRow="1" bandRow="1">
                <a:tableStyleId>{5C22544A-7EE6-4342-B048-85BDC9FD1C3A}</a:tableStyleId>
              </a:tblPr>
              <a:tblGrid>
                <a:gridCol w="2103120"/>
                <a:gridCol w="2103120"/>
                <a:gridCol w="2103120"/>
                <a:gridCol w="2103120"/>
                <a:gridCol w="2103120"/>
              </a:tblGrid>
              <a:tr h="370840">
                <a:tc>
                  <a:txBody>
                    <a:bodyPr/>
                    <a:lstStyle/>
                    <a:p>
                      <a:endParaRPr lang="en-US" sz="3200" dirty="0"/>
                    </a:p>
                  </a:txBody>
                  <a:tcPr/>
                </a:tc>
                <a:tc>
                  <a:txBody>
                    <a:bodyPr/>
                    <a:lstStyle/>
                    <a:p>
                      <a:r>
                        <a:rPr lang="en-US" sz="3200" dirty="0" smtClean="0">
                          <a:solidFill>
                            <a:schemeClr val="tx1"/>
                          </a:solidFill>
                        </a:rPr>
                        <a:t>2012-2013</a:t>
                      </a:r>
                      <a:endParaRPr lang="en-US" sz="3200" dirty="0">
                        <a:solidFill>
                          <a:schemeClr val="tx1"/>
                        </a:solidFill>
                      </a:endParaRPr>
                    </a:p>
                  </a:txBody>
                  <a:tcPr/>
                </a:tc>
                <a:tc>
                  <a:txBody>
                    <a:bodyPr/>
                    <a:lstStyle/>
                    <a:p>
                      <a:r>
                        <a:rPr lang="en-US" sz="3200" dirty="0" smtClean="0">
                          <a:solidFill>
                            <a:schemeClr val="tx1"/>
                          </a:solidFill>
                        </a:rPr>
                        <a:t>2013-2014</a:t>
                      </a:r>
                      <a:endParaRPr lang="en-US" sz="3200" dirty="0">
                        <a:solidFill>
                          <a:schemeClr val="tx1"/>
                        </a:solidFill>
                      </a:endParaRPr>
                    </a:p>
                  </a:txBody>
                  <a:tcPr/>
                </a:tc>
                <a:tc>
                  <a:txBody>
                    <a:bodyPr/>
                    <a:lstStyle/>
                    <a:p>
                      <a:r>
                        <a:rPr lang="en-US" sz="3200" dirty="0" smtClean="0">
                          <a:solidFill>
                            <a:schemeClr val="tx1"/>
                          </a:solidFill>
                        </a:rPr>
                        <a:t>2014-2015</a:t>
                      </a:r>
                      <a:endParaRPr lang="en-US" sz="3200" dirty="0">
                        <a:solidFill>
                          <a:schemeClr val="tx1"/>
                        </a:solidFill>
                      </a:endParaRPr>
                    </a:p>
                  </a:txBody>
                  <a:tcPr/>
                </a:tc>
                <a:tc>
                  <a:txBody>
                    <a:bodyPr/>
                    <a:lstStyle/>
                    <a:p>
                      <a:r>
                        <a:rPr lang="en-US" sz="3200" dirty="0" smtClean="0">
                          <a:solidFill>
                            <a:schemeClr val="tx1"/>
                          </a:solidFill>
                        </a:rPr>
                        <a:t>2015-2016</a:t>
                      </a:r>
                      <a:endParaRPr lang="en-US" sz="3200" dirty="0">
                        <a:solidFill>
                          <a:schemeClr val="tx1"/>
                        </a:solidFill>
                      </a:endParaRPr>
                    </a:p>
                  </a:txBody>
                  <a:tcPr/>
                </a:tc>
              </a:tr>
              <a:tr h="370840">
                <a:tc>
                  <a:txBody>
                    <a:bodyPr/>
                    <a:lstStyle/>
                    <a:p>
                      <a:r>
                        <a:rPr lang="en-US" sz="3200" dirty="0" smtClean="0"/>
                        <a:t>District</a:t>
                      </a:r>
                      <a:r>
                        <a:rPr lang="en-US" sz="3200" baseline="0" dirty="0" smtClean="0"/>
                        <a:t> </a:t>
                      </a:r>
                      <a:endParaRPr lang="en-US" sz="3200" dirty="0"/>
                    </a:p>
                  </a:txBody>
                  <a:tcPr/>
                </a:tc>
                <a:tc>
                  <a:txBody>
                    <a:bodyPr/>
                    <a:lstStyle/>
                    <a:p>
                      <a:r>
                        <a:rPr lang="en-US" sz="3200" dirty="0" smtClean="0"/>
                        <a:t>44,972</a:t>
                      </a:r>
                      <a:endParaRPr lang="en-US" sz="3200" dirty="0"/>
                    </a:p>
                  </a:txBody>
                  <a:tcPr/>
                </a:tc>
                <a:tc>
                  <a:txBody>
                    <a:bodyPr/>
                    <a:lstStyle/>
                    <a:p>
                      <a:r>
                        <a:rPr lang="en-US" sz="3200" dirty="0" smtClean="0"/>
                        <a:t>45,527</a:t>
                      </a:r>
                      <a:endParaRPr lang="en-US" sz="3200" dirty="0"/>
                    </a:p>
                  </a:txBody>
                  <a:tcPr/>
                </a:tc>
                <a:tc>
                  <a:txBody>
                    <a:bodyPr/>
                    <a:lstStyle/>
                    <a:p>
                      <a:r>
                        <a:rPr lang="en-US" sz="3200" dirty="0" smtClean="0"/>
                        <a:t>49,239</a:t>
                      </a:r>
                      <a:endParaRPr lang="en-US" sz="3200" dirty="0"/>
                    </a:p>
                  </a:txBody>
                  <a:tcPr/>
                </a:tc>
                <a:tc>
                  <a:txBody>
                    <a:bodyPr/>
                    <a:lstStyle/>
                    <a:p>
                      <a:r>
                        <a:rPr lang="en-US" sz="3200" dirty="0" smtClean="0"/>
                        <a:t>50,786</a:t>
                      </a:r>
                      <a:endParaRPr lang="en-US" sz="3200" dirty="0"/>
                    </a:p>
                  </a:txBody>
                  <a:tcPr/>
                </a:tc>
              </a:tr>
            </a:tbl>
          </a:graphicData>
        </a:graphic>
      </p:graphicFrame>
      <p:graphicFrame>
        <p:nvGraphicFramePr>
          <p:cNvPr id="5" name="Table 4"/>
          <p:cNvGraphicFramePr>
            <a:graphicFrameLocks noGrp="1"/>
          </p:cNvGraphicFramePr>
          <p:nvPr>
            <p:extLst>
              <p:ext uri="{D42A27DB-BD31-4B8C-83A1-F6EECF244321}">
                <p14:modId xmlns:p14="http://schemas.microsoft.com/office/powerpoint/2010/main" val="3497225715"/>
              </p:ext>
            </p:extLst>
          </p:nvPr>
        </p:nvGraphicFramePr>
        <p:xfrm>
          <a:off x="838200" y="2710030"/>
          <a:ext cx="10515600" cy="3474720"/>
        </p:xfrm>
        <a:graphic>
          <a:graphicData uri="http://schemas.openxmlformats.org/drawingml/2006/table">
            <a:tbl>
              <a:tblPr firstRow="1" bandRow="1">
                <a:tableStyleId>{5C22544A-7EE6-4342-B048-85BDC9FD1C3A}</a:tableStyleId>
              </a:tblPr>
              <a:tblGrid>
                <a:gridCol w="6341313"/>
                <a:gridCol w="4174287"/>
              </a:tblGrid>
              <a:tr h="370840">
                <a:tc>
                  <a:txBody>
                    <a:bodyPr/>
                    <a:lstStyle/>
                    <a:p>
                      <a:r>
                        <a:rPr lang="en-US" sz="3200" dirty="0" smtClean="0">
                          <a:solidFill>
                            <a:schemeClr val="tx1"/>
                          </a:solidFill>
                        </a:rPr>
                        <a:t>Location</a:t>
                      </a:r>
                      <a:endParaRPr lang="en-US" sz="3200" dirty="0">
                        <a:solidFill>
                          <a:schemeClr val="tx1"/>
                        </a:solidFill>
                      </a:endParaRPr>
                    </a:p>
                  </a:txBody>
                  <a:tcPr/>
                </a:tc>
                <a:tc>
                  <a:txBody>
                    <a:bodyPr/>
                    <a:lstStyle/>
                    <a:p>
                      <a:r>
                        <a:rPr lang="en-US" sz="3200" dirty="0" smtClean="0">
                          <a:solidFill>
                            <a:schemeClr val="tx1"/>
                          </a:solidFill>
                        </a:rPr>
                        <a:t>2015-2016</a:t>
                      </a:r>
                      <a:r>
                        <a:rPr lang="en-US" sz="3200" baseline="0" dirty="0" smtClean="0">
                          <a:solidFill>
                            <a:schemeClr val="tx1"/>
                          </a:solidFill>
                        </a:rPr>
                        <a:t> Enrollment</a:t>
                      </a:r>
                      <a:endParaRPr lang="en-US" sz="3200" dirty="0">
                        <a:solidFill>
                          <a:schemeClr val="tx1"/>
                        </a:solidFill>
                      </a:endParaRPr>
                    </a:p>
                  </a:txBody>
                  <a:tcPr/>
                </a:tc>
              </a:tr>
              <a:tr h="370840">
                <a:tc>
                  <a:txBody>
                    <a:bodyPr/>
                    <a:lstStyle/>
                    <a:p>
                      <a:r>
                        <a:rPr lang="en-US" sz="3200" dirty="0" smtClean="0"/>
                        <a:t>Fresno City College</a:t>
                      </a:r>
                      <a:endParaRPr lang="en-US" sz="3200" dirty="0"/>
                    </a:p>
                  </a:txBody>
                  <a:tcPr/>
                </a:tc>
                <a:tc>
                  <a:txBody>
                    <a:bodyPr/>
                    <a:lstStyle/>
                    <a:p>
                      <a:r>
                        <a:rPr lang="en-US" sz="3200" dirty="0" smtClean="0"/>
                        <a:t>34,185</a:t>
                      </a:r>
                      <a:endParaRPr lang="en-US" sz="3200" dirty="0"/>
                    </a:p>
                  </a:txBody>
                  <a:tcPr/>
                </a:tc>
              </a:tr>
              <a:tr h="370840">
                <a:tc>
                  <a:txBody>
                    <a:bodyPr/>
                    <a:lstStyle/>
                    <a:p>
                      <a:r>
                        <a:rPr lang="en-US" sz="3200" dirty="0" smtClean="0"/>
                        <a:t>Reedley College</a:t>
                      </a:r>
                      <a:endParaRPr lang="en-US" sz="3200" dirty="0"/>
                    </a:p>
                  </a:txBody>
                  <a:tcPr/>
                </a:tc>
                <a:tc>
                  <a:txBody>
                    <a:bodyPr/>
                    <a:lstStyle/>
                    <a:p>
                      <a:r>
                        <a:rPr lang="en-US" sz="3200" dirty="0" smtClean="0"/>
                        <a:t>10,612</a:t>
                      </a:r>
                      <a:endParaRPr lang="en-US" sz="3200" dirty="0"/>
                    </a:p>
                  </a:txBody>
                  <a:tcPr/>
                </a:tc>
              </a:tr>
              <a:tr h="370840">
                <a:tc>
                  <a:txBody>
                    <a:bodyPr/>
                    <a:lstStyle/>
                    <a:p>
                      <a:r>
                        <a:rPr lang="en-US" sz="3200" dirty="0" smtClean="0"/>
                        <a:t>Clovis Community College</a:t>
                      </a:r>
                    </a:p>
                  </a:txBody>
                  <a:tcPr/>
                </a:tc>
                <a:tc>
                  <a:txBody>
                    <a:bodyPr/>
                    <a:lstStyle/>
                    <a:p>
                      <a:r>
                        <a:rPr lang="en-US" sz="3200" dirty="0" smtClean="0"/>
                        <a:t>9,155</a:t>
                      </a:r>
                      <a:endParaRPr lang="en-US" sz="3200" dirty="0"/>
                    </a:p>
                  </a:txBody>
                  <a:tcPr/>
                </a:tc>
              </a:tr>
              <a:tr h="370840">
                <a:tc>
                  <a:txBody>
                    <a:bodyPr/>
                    <a:lstStyle/>
                    <a:p>
                      <a:r>
                        <a:rPr lang="en-US" sz="3200" dirty="0" smtClean="0"/>
                        <a:t>Madera Community College Center</a:t>
                      </a:r>
                      <a:endParaRPr lang="en-US" sz="3200" dirty="0"/>
                    </a:p>
                  </a:txBody>
                  <a:tcPr/>
                </a:tc>
                <a:tc>
                  <a:txBody>
                    <a:bodyPr/>
                    <a:lstStyle/>
                    <a:p>
                      <a:r>
                        <a:rPr lang="en-US" sz="3200" dirty="0" smtClean="0"/>
                        <a:t>4,439</a:t>
                      </a:r>
                      <a:endParaRPr lang="en-US" sz="3200" dirty="0"/>
                    </a:p>
                  </a:txBody>
                  <a:tcPr/>
                </a:tc>
              </a:tr>
              <a:tr h="370840">
                <a:tc>
                  <a:txBody>
                    <a:bodyPr/>
                    <a:lstStyle/>
                    <a:p>
                      <a:r>
                        <a:rPr lang="en-US" sz="3200" dirty="0" smtClean="0"/>
                        <a:t>Oakhurst Community College Center</a:t>
                      </a:r>
                      <a:endParaRPr lang="en-US" sz="3200" dirty="0"/>
                    </a:p>
                  </a:txBody>
                  <a:tcPr/>
                </a:tc>
                <a:tc>
                  <a:txBody>
                    <a:bodyPr/>
                    <a:lstStyle/>
                    <a:p>
                      <a:r>
                        <a:rPr lang="en-US" sz="3200" dirty="0" smtClean="0"/>
                        <a:t>1,269</a:t>
                      </a:r>
                      <a:endParaRPr lang="en-US" sz="3200" dirty="0"/>
                    </a:p>
                  </a:txBody>
                  <a:tcPr/>
                </a:tc>
              </a:tr>
            </a:tbl>
          </a:graphicData>
        </a:graphic>
      </p:graphicFrame>
    </p:spTree>
    <p:extLst>
      <p:ext uri="{BB962C8B-B14F-4D97-AF65-F5344CB8AC3E}">
        <p14:creationId xmlns:p14="http://schemas.microsoft.com/office/powerpoint/2010/main" val="172461100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Degrees &amp; Certificates</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861417892"/>
              </p:ext>
            </p:extLst>
          </p:nvPr>
        </p:nvGraphicFramePr>
        <p:xfrm>
          <a:off x="1096963" y="1846263"/>
          <a:ext cx="10058400" cy="1158240"/>
        </p:xfrm>
        <a:graphic>
          <a:graphicData uri="http://schemas.openxmlformats.org/drawingml/2006/table">
            <a:tbl>
              <a:tblPr firstRow="1" bandRow="1">
                <a:tableStyleId>{5C22544A-7EE6-4342-B048-85BDC9FD1C3A}</a:tableStyleId>
              </a:tblPr>
              <a:tblGrid>
                <a:gridCol w="2011680"/>
                <a:gridCol w="2011680"/>
                <a:gridCol w="2011680"/>
                <a:gridCol w="2011680"/>
                <a:gridCol w="2011680"/>
              </a:tblGrid>
              <a:tr h="370840">
                <a:tc>
                  <a:txBody>
                    <a:bodyPr/>
                    <a:lstStyle/>
                    <a:p>
                      <a:r>
                        <a:rPr lang="en-US" sz="3200" dirty="0" smtClean="0">
                          <a:solidFill>
                            <a:schemeClr val="tx1"/>
                          </a:solidFill>
                        </a:rPr>
                        <a:t>Degrees</a:t>
                      </a:r>
                      <a:endParaRPr lang="en-US" sz="3200" dirty="0">
                        <a:solidFill>
                          <a:schemeClr val="tx1"/>
                        </a:solidFill>
                      </a:endParaRPr>
                    </a:p>
                  </a:txBody>
                  <a:tcPr marL="87464" marR="87464"/>
                </a:tc>
                <a:tc>
                  <a:txBody>
                    <a:bodyPr/>
                    <a:lstStyle/>
                    <a:p>
                      <a:r>
                        <a:rPr lang="en-US" sz="3200" dirty="0" smtClean="0">
                          <a:solidFill>
                            <a:schemeClr val="tx1"/>
                          </a:solidFill>
                        </a:rPr>
                        <a:t>2011-2012</a:t>
                      </a:r>
                      <a:endParaRPr lang="en-US" sz="3200" dirty="0">
                        <a:solidFill>
                          <a:schemeClr val="tx1"/>
                        </a:solidFill>
                      </a:endParaRPr>
                    </a:p>
                  </a:txBody>
                  <a:tcPr marL="87464" marR="87464"/>
                </a:tc>
                <a:tc>
                  <a:txBody>
                    <a:bodyPr/>
                    <a:lstStyle/>
                    <a:p>
                      <a:r>
                        <a:rPr lang="en-US" sz="3200" dirty="0" smtClean="0">
                          <a:solidFill>
                            <a:schemeClr val="tx1"/>
                          </a:solidFill>
                        </a:rPr>
                        <a:t>2012-2013</a:t>
                      </a:r>
                      <a:endParaRPr lang="en-US" sz="3200" dirty="0">
                        <a:solidFill>
                          <a:schemeClr val="tx1"/>
                        </a:solidFill>
                      </a:endParaRPr>
                    </a:p>
                  </a:txBody>
                  <a:tcPr marL="87464" marR="87464"/>
                </a:tc>
                <a:tc>
                  <a:txBody>
                    <a:bodyPr/>
                    <a:lstStyle/>
                    <a:p>
                      <a:r>
                        <a:rPr lang="en-US" sz="3200" dirty="0" smtClean="0">
                          <a:solidFill>
                            <a:schemeClr val="tx1"/>
                          </a:solidFill>
                        </a:rPr>
                        <a:t>2013-2014</a:t>
                      </a:r>
                      <a:endParaRPr lang="en-US" sz="3200" dirty="0">
                        <a:solidFill>
                          <a:schemeClr val="tx1"/>
                        </a:solidFill>
                      </a:endParaRPr>
                    </a:p>
                  </a:txBody>
                  <a:tcPr marL="87464" marR="87464"/>
                </a:tc>
                <a:tc>
                  <a:txBody>
                    <a:bodyPr/>
                    <a:lstStyle/>
                    <a:p>
                      <a:r>
                        <a:rPr lang="en-US" sz="3200" dirty="0" smtClean="0">
                          <a:solidFill>
                            <a:schemeClr val="tx1"/>
                          </a:solidFill>
                        </a:rPr>
                        <a:t>2014-2015</a:t>
                      </a:r>
                      <a:endParaRPr lang="en-US" sz="3200" dirty="0">
                        <a:solidFill>
                          <a:schemeClr val="tx1"/>
                        </a:solidFill>
                      </a:endParaRPr>
                    </a:p>
                  </a:txBody>
                  <a:tcPr marL="87464" marR="87464"/>
                </a:tc>
              </a:tr>
              <a:tr h="370840">
                <a:tc>
                  <a:txBody>
                    <a:bodyPr/>
                    <a:lstStyle/>
                    <a:p>
                      <a:endParaRPr lang="en-US" sz="3200" dirty="0"/>
                    </a:p>
                  </a:txBody>
                  <a:tcPr marL="87464" marR="87464"/>
                </a:tc>
                <a:tc>
                  <a:txBody>
                    <a:bodyPr/>
                    <a:lstStyle/>
                    <a:p>
                      <a:r>
                        <a:rPr lang="en-US" sz="3200" dirty="0" smtClean="0"/>
                        <a:t>1530</a:t>
                      </a:r>
                      <a:endParaRPr lang="en-US" sz="3200" dirty="0"/>
                    </a:p>
                  </a:txBody>
                  <a:tcPr marL="87464" marR="87464"/>
                </a:tc>
                <a:tc>
                  <a:txBody>
                    <a:bodyPr/>
                    <a:lstStyle/>
                    <a:p>
                      <a:r>
                        <a:rPr lang="en-US" sz="3200" dirty="0" smtClean="0"/>
                        <a:t>1893</a:t>
                      </a:r>
                      <a:endParaRPr lang="en-US" sz="3200" dirty="0"/>
                    </a:p>
                  </a:txBody>
                  <a:tcPr marL="87464" marR="87464"/>
                </a:tc>
                <a:tc>
                  <a:txBody>
                    <a:bodyPr/>
                    <a:lstStyle/>
                    <a:p>
                      <a:r>
                        <a:rPr lang="en-US" sz="3200" dirty="0" smtClean="0"/>
                        <a:t>1912</a:t>
                      </a:r>
                      <a:endParaRPr lang="en-US" sz="3200" dirty="0"/>
                    </a:p>
                  </a:txBody>
                  <a:tcPr marL="87464" marR="87464"/>
                </a:tc>
                <a:tc>
                  <a:txBody>
                    <a:bodyPr/>
                    <a:lstStyle/>
                    <a:p>
                      <a:r>
                        <a:rPr lang="en-US" sz="3200" dirty="0" smtClean="0"/>
                        <a:t>2065</a:t>
                      </a:r>
                      <a:endParaRPr lang="en-US" sz="3200" dirty="0"/>
                    </a:p>
                  </a:txBody>
                  <a:tcPr marL="87464" marR="87464"/>
                </a:tc>
              </a:tr>
            </a:tbl>
          </a:graphicData>
        </a:graphic>
      </p:graphicFrame>
      <p:graphicFrame>
        <p:nvGraphicFramePr>
          <p:cNvPr id="6" name="Table 5"/>
          <p:cNvGraphicFramePr>
            <a:graphicFrameLocks noGrp="1"/>
          </p:cNvGraphicFramePr>
          <p:nvPr>
            <p:extLst>
              <p:ext uri="{D42A27DB-BD31-4B8C-83A1-F6EECF244321}">
                <p14:modId xmlns:p14="http://schemas.microsoft.com/office/powerpoint/2010/main" val="3307787011"/>
              </p:ext>
            </p:extLst>
          </p:nvPr>
        </p:nvGraphicFramePr>
        <p:xfrm>
          <a:off x="838200" y="3494950"/>
          <a:ext cx="10515600" cy="1158240"/>
        </p:xfrm>
        <a:graphic>
          <a:graphicData uri="http://schemas.openxmlformats.org/drawingml/2006/table">
            <a:tbl>
              <a:tblPr firstRow="1" bandRow="1">
                <a:tableStyleId>{5C22544A-7EE6-4342-B048-85BDC9FD1C3A}</a:tableStyleId>
              </a:tblPr>
              <a:tblGrid>
                <a:gridCol w="2103120"/>
                <a:gridCol w="2103120"/>
                <a:gridCol w="2103120"/>
                <a:gridCol w="2103120"/>
                <a:gridCol w="2103120"/>
              </a:tblGrid>
              <a:tr h="366073">
                <a:tc>
                  <a:txBody>
                    <a:bodyPr/>
                    <a:lstStyle/>
                    <a:p>
                      <a:r>
                        <a:rPr lang="en-US" sz="3200" dirty="0" smtClean="0">
                          <a:solidFill>
                            <a:schemeClr val="tx1"/>
                          </a:solidFill>
                        </a:rPr>
                        <a:t>Certificates</a:t>
                      </a:r>
                      <a:endParaRPr lang="en-US" sz="3200" dirty="0">
                        <a:solidFill>
                          <a:schemeClr val="tx1"/>
                        </a:solidFill>
                      </a:endParaRPr>
                    </a:p>
                  </a:txBody>
                  <a:tcPr/>
                </a:tc>
                <a:tc>
                  <a:txBody>
                    <a:bodyPr/>
                    <a:lstStyle/>
                    <a:p>
                      <a:r>
                        <a:rPr lang="en-US" sz="3200" dirty="0" smtClean="0">
                          <a:solidFill>
                            <a:schemeClr val="tx1"/>
                          </a:solidFill>
                        </a:rPr>
                        <a:t>2011-2012</a:t>
                      </a:r>
                      <a:endParaRPr lang="en-US" sz="3200" dirty="0">
                        <a:solidFill>
                          <a:schemeClr val="tx1"/>
                        </a:solidFill>
                      </a:endParaRPr>
                    </a:p>
                  </a:txBody>
                  <a:tcPr/>
                </a:tc>
                <a:tc>
                  <a:txBody>
                    <a:bodyPr/>
                    <a:lstStyle/>
                    <a:p>
                      <a:r>
                        <a:rPr lang="en-US" sz="3200" dirty="0" smtClean="0">
                          <a:solidFill>
                            <a:schemeClr val="tx1"/>
                          </a:solidFill>
                        </a:rPr>
                        <a:t>2012-2013</a:t>
                      </a:r>
                      <a:endParaRPr lang="en-US" sz="3200" dirty="0">
                        <a:solidFill>
                          <a:schemeClr val="tx1"/>
                        </a:solidFill>
                      </a:endParaRPr>
                    </a:p>
                  </a:txBody>
                  <a:tcPr/>
                </a:tc>
                <a:tc>
                  <a:txBody>
                    <a:bodyPr/>
                    <a:lstStyle/>
                    <a:p>
                      <a:r>
                        <a:rPr lang="en-US" sz="3200" dirty="0" smtClean="0">
                          <a:solidFill>
                            <a:schemeClr val="tx1"/>
                          </a:solidFill>
                        </a:rPr>
                        <a:t>2013-2014</a:t>
                      </a:r>
                      <a:endParaRPr lang="en-US" sz="3200" dirty="0">
                        <a:solidFill>
                          <a:schemeClr val="tx1"/>
                        </a:solidFill>
                      </a:endParaRPr>
                    </a:p>
                  </a:txBody>
                  <a:tcPr/>
                </a:tc>
                <a:tc>
                  <a:txBody>
                    <a:bodyPr/>
                    <a:lstStyle/>
                    <a:p>
                      <a:r>
                        <a:rPr lang="en-US" sz="3200" dirty="0" smtClean="0">
                          <a:solidFill>
                            <a:schemeClr val="tx1"/>
                          </a:solidFill>
                        </a:rPr>
                        <a:t>2014-2015</a:t>
                      </a:r>
                      <a:endParaRPr lang="en-US" sz="3200" dirty="0">
                        <a:solidFill>
                          <a:schemeClr val="tx1"/>
                        </a:solidFill>
                      </a:endParaRPr>
                    </a:p>
                  </a:txBody>
                  <a:tcPr/>
                </a:tc>
              </a:tr>
              <a:tr h="366073">
                <a:tc>
                  <a:txBody>
                    <a:bodyPr/>
                    <a:lstStyle/>
                    <a:p>
                      <a:endParaRPr lang="en-US" sz="3200" dirty="0"/>
                    </a:p>
                  </a:txBody>
                  <a:tcPr/>
                </a:tc>
                <a:tc>
                  <a:txBody>
                    <a:bodyPr/>
                    <a:lstStyle/>
                    <a:p>
                      <a:r>
                        <a:rPr lang="en-US" sz="3200" dirty="0" smtClean="0"/>
                        <a:t>836</a:t>
                      </a:r>
                      <a:endParaRPr lang="en-US" sz="3200" dirty="0"/>
                    </a:p>
                  </a:txBody>
                  <a:tcPr/>
                </a:tc>
                <a:tc>
                  <a:txBody>
                    <a:bodyPr/>
                    <a:lstStyle/>
                    <a:p>
                      <a:r>
                        <a:rPr lang="en-US" sz="3200" dirty="0" smtClean="0"/>
                        <a:t>815</a:t>
                      </a:r>
                      <a:endParaRPr lang="en-US" sz="3200" dirty="0"/>
                    </a:p>
                  </a:txBody>
                  <a:tcPr/>
                </a:tc>
                <a:tc>
                  <a:txBody>
                    <a:bodyPr/>
                    <a:lstStyle/>
                    <a:p>
                      <a:r>
                        <a:rPr lang="en-US" sz="3200" dirty="0" smtClean="0"/>
                        <a:t>1114</a:t>
                      </a:r>
                      <a:endParaRPr lang="en-US" sz="3200" dirty="0"/>
                    </a:p>
                  </a:txBody>
                  <a:tcPr/>
                </a:tc>
                <a:tc>
                  <a:txBody>
                    <a:bodyPr/>
                    <a:lstStyle/>
                    <a:p>
                      <a:r>
                        <a:rPr lang="en-US" sz="3200" dirty="0" smtClean="0"/>
                        <a:t>1273</a:t>
                      </a:r>
                      <a:endParaRPr lang="en-US" sz="3200" dirty="0"/>
                    </a:p>
                  </a:txBody>
                  <a:tcPr/>
                </a:tc>
              </a:tr>
            </a:tbl>
          </a:graphicData>
        </a:graphic>
      </p:graphicFrame>
      <p:graphicFrame>
        <p:nvGraphicFramePr>
          <p:cNvPr id="7" name="Table 6"/>
          <p:cNvGraphicFramePr>
            <a:graphicFrameLocks noGrp="1"/>
          </p:cNvGraphicFramePr>
          <p:nvPr>
            <p:extLst>
              <p:ext uri="{D42A27DB-BD31-4B8C-83A1-F6EECF244321}">
                <p14:modId xmlns:p14="http://schemas.microsoft.com/office/powerpoint/2010/main" val="3897165531"/>
              </p:ext>
            </p:extLst>
          </p:nvPr>
        </p:nvGraphicFramePr>
        <p:xfrm>
          <a:off x="1251707" y="5247562"/>
          <a:ext cx="9748911" cy="579120"/>
        </p:xfrm>
        <a:graphic>
          <a:graphicData uri="http://schemas.openxmlformats.org/drawingml/2006/table">
            <a:tbl>
              <a:tblPr firstRow="1" bandRow="1">
                <a:tableStyleId>{5C22544A-7EE6-4342-B048-85BDC9FD1C3A}</a:tableStyleId>
              </a:tblPr>
              <a:tblGrid>
                <a:gridCol w="5806738"/>
                <a:gridCol w="3942173"/>
              </a:tblGrid>
              <a:tr h="370840">
                <a:tc>
                  <a:txBody>
                    <a:bodyPr/>
                    <a:lstStyle/>
                    <a:p>
                      <a:r>
                        <a:rPr lang="en-US" sz="3200" dirty="0" smtClean="0">
                          <a:solidFill>
                            <a:schemeClr val="tx1"/>
                          </a:solidFill>
                        </a:rPr>
                        <a:t>Programs Offered Districtwide</a:t>
                      </a:r>
                      <a:endParaRPr lang="en-US" sz="3200" dirty="0">
                        <a:solidFill>
                          <a:schemeClr val="tx1"/>
                        </a:solidFill>
                      </a:endParaRPr>
                    </a:p>
                  </a:txBody>
                  <a:tcPr/>
                </a:tc>
                <a:tc>
                  <a:txBody>
                    <a:bodyPr/>
                    <a:lstStyle/>
                    <a:p>
                      <a:pPr algn="ctr"/>
                      <a:r>
                        <a:rPr lang="en-US" sz="3200" dirty="0" smtClean="0">
                          <a:solidFill>
                            <a:schemeClr val="tx1"/>
                          </a:solidFill>
                        </a:rPr>
                        <a:t>483</a:t>
                      </a:r>
                      <a:endParaRPr lang="en-US" sz="3200" dirty="0">
                        <a:solidFill>
                          <a:schemeClr val="tx1"/>
                        </a:solidFill>
                      </a:endParaRPr>
                    </a:p>
                  </a:txBody>
                  <a:tcPr/>
                </a:tc>
              </a:tr>
            </a:tbl>
          </a:graphicData>
        </a:graphic>
      </p:graphicFrame>
    </p:spTree>
    <p:extLst>
      <p:ext uri="{BB962C8B-B14F-4D97-AF65-F5344CB8AC3E}">
        <p14:creationId xmlns:p14="http://schemas.microsoft.com/office/powerpoint/2010/main" val="305595259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Mission Statements</a:t>
            </a:r>
            <a:endParaRPr lang="en-US" dirty="0"/>
          </a:p>
        </p:txBody>
      </p:sp>
      <p:sp>
        <p:nvSpPr>
          <p:cNvPr id="3" name="Content Placeholder 2"/>
          <p:cNvSpPr>
            <a:spLocks noGrp="1"/>
          </p:cNvSpPr>
          <p:nvPr>
            <p:ph idx="1"/>
          </p:nvPr>
        </p:nvSpPr>
        <p:spPr>
          <a:xfrm>
            <a:off x="1097280" y="1845734"/>
            <a:ext cx="10058400" cy="4274980"/>
          </a:xfrm>
        </p:spPr>
        <p:txBody>
          <a:bodyPr>
            <a:normAutofit lnSpcReduction="10000"/>
          </a:bodyPr>
          <a:lstStyle/>
          <a:p>
            <a:r>
              <a:rPr lang="en-US" sz="2800" dirty="0" smtClean="0"/>
              <a:t>Document indicates the purpose of our institution</a:t>
            </a:r>
          </a:p>
          <a:p>
            <a:r>
              <a:rPr lang="en-US" sz="2800" dirty="0" smtClean="0"/>
              <a:t>Written reminder for internal and external stakeholders of the core mission of State Center Community College District</a:t>
            </a:r>
          </a:p>
          <a:p>
            <a:r>
              <a:rPr lang="en-US" sz="2800" dirty="0" smtClean="0"/>
              <a:t>Education code and Accreditation standards</a:t>
            </a:r>
          </a:p>
          <a:p>
            <a:endParaRPr lang="en-US" sz="2800" dirty="0"/>
          </a:p>
          <a:p>
            <a:r>
              <a:rPr lang="en-US" sz="2800" dirty="0" smtClean="0"/>
              <a:t>Primary mission of community college include:</a:t>
            </a:r>
          </a:p>
          <a:p>
            <a:pPr lvl="1"/>
            <a:r>
              <a:rPr lang="en-US" sz="2800" dirty="0" smtClean="0"/>
              <a:t>Accessible – open enrollment</a:t>
            </a:r>
          </a:p>
          <a:p>
            <a:pPr lvl="1"/>
            <a:r>
              <a:rPr lang="en-US" sz="2800" dirty="0" smtClean="0"/>
              <a:t>Transfer, Career Technical Education, and Basic Skills</a:t>
            </a:r>
          </a:p>
          <a:p>
            <a:pPr lvl="1"/>
            <a:r>
              <a:rPr lang="en-US" sz="2800" dirty="0" smtClean="0"/>
              <a:t>Serve our local communities</a:t>
            </a:r>
          </a:p>
          <a:p>
            <a:endParaRPr lang="en-US" dirty="0"/>
          </a:p>
        </p:txBody>
      </p:sp>
    </p:spTree>
    <p:extLst>
      <p:ext uri="{BB962C8B-B14F-4D97-AF65-F5344CB8AC3E}">
        <p14:creationId xmlns:p14="http://schemas.microsoft.com/office/powerpoint/2010/main" val="11001498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Education Code</a:t>
            </a:r>
            <a:endParaRPr lang="en-US" dirty="0"/>
          </a:p>
        </p:txBody>
      </p:sp>
      <p:sp>
        <p:nvSpPr>
          <p:cNvPr id="3" name="Content Placeholder 2"/>
          <p:cNvSpPr>
            <a:spLocks noGrp="1"/>
          </p:cNvSpPr>
          <p:nvPr>
            <p:ph idx="1"/>
          </p:nvPr>
        </p:nvSpPr>
        <p:spPr>
          <a:xfrm>
            <a:off x="537411" y="1475874"/>
            <a:ext cx="11109157" cy="4701089"/>
          </a:xfrm>
        </p:spPr>
        <p:txBody>
          <a:bodyPr>
            <a:normAutofit/>
          </a:bodyPr>
          <a:lstStyle/>
          <a:p>
            <a:pPr marL="0" indent="0">
              <a:buNone/>
            </a:pPr>
            <a:r>
              <a:rPr lang="en-US" dirty="0"/>
              <a:t/>
            </a:r>
            <a:br>
              <a:rPr lang="en-US" dirty="0"/>
            </a:br>
            <a:r>
              <a:rPr lang="en-US" b="1" dirty="0"/>
              <a:t>ARTICLE 2. Comprehensive Mission Statement [66010.1 - 66010.7]</a:t>
            </a:r>
          </a:p>
          <a:p>
            <a:r>
              <a:rPr lang="en-US" dirty="0" smtClean="0"/>
              <a:t>The </a:t>
            </a:r>
            <a:r>
              <a:rPr lang="en-US" dirty="0"/>
              <a:t>missions and functions of California’s public and independent segments, and their respective institutions of higher education shall be differentiated as follows:</a:t>
            </a:r>
          </a:p>
          <a:p>
            <a:r>
              <a:rPr lang="en-US" dirty="0"/>
              <a:t>(a) (1) The California Community Colleges shall, as a primary mission, offer </a:t>
            </a:r>
            <a:r>
              <a:rPr lang="en-US" b="1" dirty="0"/>
              <a:t>academic and vocational instruction </a:t>
            </a:r>
            <a:r>
              <a:rPr lang="en-US" dirty="0"/>
              <a:t>at the lower division level for both younger and older students, including those persons returning to school. </a:t>
            </a:r>
          </a:p>
          <a:p>
            <a:r>
              <a:rPr lang="en-US" dirty="0" smtClean="0"/>
              <a:t>(</a:t>
            </a:r>
            <a:r>
              <a:rPr lang="en-US" dirty="0"/>
              <a:t>A) The provision of </a:t>
            </a:r>
            <a:r>
              <a:rPr lang="en-US" b="1" dirty="0"/>
              <a:t>remedial instruction </a:t>
            </a:r>
            <a:r>
              <a:rPr lang="en-US" dirty="0"/>
              <a:t>for those in need of it and, in conjunction with the school districts, instruction in </a:t>
            </a:r>
            <a:r>
              <a:rPr lang="en-US" b="1" dirty="0"/>
              <a:t>English as a second language</a:t>
            </a:r>
            <a:r>
              <a:rPr lang="en-US" dirty="0"/>
              <a:t>, </a:t>
            </a:r>
            <a:r>
              <a:rPr lang="en-US" b="1" dirty="0"/>
              <a:t>adult noncredit instruction</a:t>
            </a:r>
            <a:r>
              <a:rPr lang="en-US" dirty="0"/>
              <a:t>, and </a:t>
            </a:r>
            <a:r>
              <a:rPr lang="en-US" b="1" dirty="0"/>
              <a:t>support services </a:t>
            </a:r>
            <a:r>
              <a:rPr lang="en-US" dirty="0"/>
              <a:t>which help students succeed at the postsecondary level are reaffirmed and supported as essential and important functions of the community colleges.</a:t>
            </a:r>
          </a:p>
          <a:p>
            <a:r>
              <a:rPr lang="en-US" dirty="0" smtClean="0"/>
              <a:t>(</a:t>
            </a:r>
            <a:r>
              <a:rPr lang="en-US" dirty="0"/>
              <a:t>3) A primary mission of the California Community Colleges is </a:t>
            </a:r>
            <a:r>
              <a:rPr lang="en-US" b="1" dirty="0"/>
              <a:t>to advance California’s economic growth and global competitiveness </a:t>
            </a:r>
            <a:r>
              <a:rPr lang="en-US" dirty="0"/>
              <a:t>through education, training, and services that contribute to continuous work force improvement</a:t>
            </a:r>
            <a:r>
              <a:rPr lang="en-US" dirty="0" smtClean="0"/>
              <a:t>.</a:t>
            </a:r>
            <a:endParaRPr lang="en-US" dirty="0"/>
          </a:p>
        </p:txBody>
      </p:sp>
    </p:spTree>
    <p:extLst>
      <p:ext uri="{BB962C8B-B14F-4D97-AF65-F5344CB8AC3E}">
        <p14:creationId xmlns:p14="http://schemas.microsoft.com/office/powerpoint/2010/main" val="299378049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Mission Statements</a:t>
            </a:r>
            <a:endParaRPr lang="en-US" dirty="0"/>
          </a:p>
        </p:txBody>
      </p:sp>
      <p:sp>
        <p:nvSpPr>
          <p:cNvPr id="3" name="Content Placeholder 2"/>
          <p:cNvSpPr>
            <a:spLocks noGrp="1"/>
          </p:cNvSpPr>
          <p:nvPr>
            <p:ph idx="1"/>
          </p:nvPr>
        </p:nvSpPr>
        <p:spPr/>
        <p:txBody>
          <a:bodyPr>
            <a:normAutofit/>
          </a:bodyPr>
          <a:lstStyle/>
          <a:p>
            <a:r>
              <a:rPr lang="en-US" sz="2800" dirty="0" smtClean="0"/>
              <a:t>Individual packets</a:t>
            </a:r>
          </a:p>
          <a:p>
            <a:pPr lvl="1"/>
            <a:r>
              <a:rPr lang="en-US" sz="2800" dirty="0" smtClean="0"/>
              <a:t>Sample Mission Statements</a:t>
            </a:r>
          </a:p>
          <a:p>
            <a:pPr lvl="1"/>
            <a:r>
              <a:rPr lang="en-US" sz="2800" dirty="0" smtClean="0"/>
              <a:t>Survey Results: Top Five words</a:t>
            </a:r>
          </a:p>
          <a:p>
            <a:pPr lvl="1"/>
            <a:r>
              <a:rPr lang="en-US" sz="2800" dirty="0" smtClean="0"/>
              <a:t>Full list of possible word choices</a:t>
            </a:r>
          </a:p>
          <a:p>
            <a:r>
              <a:rPr lang="en-US" sz="2800" dirty="0" smtClean="0"/>
              <a:t>As a group craft a Mission Statement for SCCCD</a:t>
            </a:r>
          </a:p>
          <a:p>
            <a:r>
              <a:rPr lang="en-US" sz="2800" dirty="0" smtClean="0"/>
              <a:t>When agreement is reached write Mission </a:t>
            </a:r>
            <a:r>
              <a:rPr lang="en-US" sz="2800" dirty="0"/>
              <a:t>S</a:t>
            </a:r>
            <a:r>
              <a:rPr lang="en-US" sz="2800" dirty="0" smtClean="0"/>
              <a:t>tatement on the flip chart AND on your individual </a:t>
            </a:r>
            <a:r>
              <a:rPr lang="en-US" sz="2800" dirty="0"/>
              <a:t>M</a:t>
            </a:r>
            <a:r>
              <a:rPr lang="en-US" sz="2800" dirty="0" smtClean="0"/>
              <a:t>ission Statement form</a:t>
            </a:r>
            <a:endParaRPr lang="en-US" sz="2800" dirty="0"/>
          </a:p>
        </p:txBody>
      </p:sp>
    </p:spTree>
    <p:extLst>
      <p:ext uri="{BB962C8B-B14F-4D97-AF65-F5344CB8AC3E}">
        <p14:creationId xmlns:p14="http://schemas.microsoft.com/office/powerpoint/2010/main" val="1139748811"/>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__PE_POLL_EMBED_ID" val="72b0971e-5314-4d57-9f96-d1e8e8221ddd"/>
</p:tagLst>
</file>

<file path=ppt/theme/theme1.xml><?xml version="1.0" encoding="utf-8"?>
<a:theme xmlns:a="http://schemas.openxmlformats.org/drawingml/2006/main" name="Retrospect">
  <a:themeElements>
    <a:clrScheme name="Retrospect">
      <a:dk1>
        <a:sysClr val="windowText" lastClr="000000"/>
      </a:dk1>
      <a:lt1>
        <a:sysClr val="window" lastClr="FFFFFF"/>
      </a:lt1>
      <a:dk2>
        <a:srgbClr val="344068"/>
      </a:dk2>
      <a:lt2>
        <a:srgbClr val="D9E0E6"/>
      </a:lt2>
      <a:accent1>
        <a:srgbClr val="1CADE4"/>
      </a:accent1>
      <a:accent2>
        <a:srgbClr val="2683C6"/>
      </a:accent2>
      <a:accent3>
        <a:srgbClr val="28C4CC"/>
      </a:accent3>
      <a:accent4>
        <a:srgbClr val="42BA97"/>
      </a:accent4>
      <a:accent5>
        <a:srgbClr val="3E8853"/>
      </a:accent5>
      <a:accent6>
        <a:srgbClr val="62A39F"/>
      </a:accent6>
      <a:hlink>
        <a:srgbClr val="6EAC1C"/>
      </a:hlink>
      <a:folHlink>
        <a:srgbClr val="B26B02"/>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9CC26709-368C-4D72-9060-94E5B3FF3CD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Retrospect</Template>
  <TotalTime>1443</TotalTime>
  <Words>987</Words>
  <Application>Microsoft Office PowerPoint</Application>
  <PresentationFormat>Widescreen</PresentationFormat>
  <Paragraphs>203</Paragraphs>
  <Slides>26</Slides>
  <Notes>26</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26</vt:i4>
      </vt:variant>
    </vt:vector>
  </HeadingPairs>
  <TitlesOfParts>
    <vt:vector size="29" baseType="lpstr">
      <vt:lpstr>Calibri</vt:lpstr>
      <vt:lpstr>Calibri Light</vt:lpstr>
      <vt:lpstr>Retrospect</vt:lpstr>
      <vt:lpstr>Strategic Alliance</vt:lpstr>
      <vt:lpstr>PowerPoint Presentation</vt:lpstr>
      <vt:lpstr>Outcomes for the Strategic Alliance </vt:lpstr>
      <vt:lpstr>District Overview</vt:lpstr>
      <vt:lpstr>Enrollment Trends</vt:lpstr>
      <vt:lpstr>Degrees &amp; Certificates</vt:lpstr>
      <vt:lpstr>Mission Statements</vt:lpstr>
      <vt:lpstr>Education Code</vt:lpstr>
      <vt:lpstr>Mission Statements</vt:lpstr>
      <vt:lpstr>Values</vt:lpstr>
      <vt:lpstr>Alliance Explained</vt:lpstr>
      <vt:lpstr>Alliance Begins</vt:lpstr>
      <vt:lpstr>Break – 10 minutes</vt:lpstr>
      <vt:lpstr>PowerPoint Presentation</vt:lpstr>
      <vt:lpstr>Vision Statement</vt:lpstr>
      <vt:lpstr>Poll Everywhere </vt:lpstr>
      <vt:lpstr>Poll Everywhere</vt:lpstr>
      <vt:lpstr>Dinner</vt:lpstr>
      <vt:lpstr>Three Goals</vt:lpstr>
      <vt:lpstr>Soccer Formation  3  3  4</vt:lpstr>
      <vt:lpstr>Strategic Drivers</vt:lpstr>
      <vt:lpstr>Driver Alliance</vt:lpstr>
      <vt:lpstr>Poll Everywhere Vision</vt:lpstr>
      <vt:lpstr>Repeat process for the next two goals</vt:lpstr>
      <vt:lpstr>Report out</vt:lpstr>
      <vt:lpstr>Final Thoughts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Strategic Alliance</dc:title>
  <dc:creator>Linda Cooley</dc:creator>
  <cp:lastModifiedBy>Linda Cooley</cp:lastModifiedBy>
  <cp:revision>38</cp:revision>
  <cp:lastPrinted>2016-09-18T23:57:48Z</cp:lastPrinted>
  <dcterms:created xsi:type="dcterms:W3CDTF">2016-09-08T19:28:16Z</dcterms:created>
  <dcterms:modified xsi:type="dcterms:W3CDTF">2016-09-19T05:47:52Z</dcterms:modified>
</cp:coreProperties>
</file>