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9" r:id="rId4"/>
    <p:sldId id="280" r:id="rId5"/>
    <p:sldId id="278" r:id="rId6"/>
    <p:sldId id="279" r:id="rId7"/>
    <p:sldId id="258" r:id="rId8"/>
    <p:sldId id="276" r:id="rId9"/>
    <p:sldId id="277" r:id="rId10"/>
    <p:sldId id="285" r:id="rId11"/>
    <p:sldId id="290" r:id="rId12"/>
    <p:sldId id="286" r:id="rId13"/>
    <p:sldId id="287" r:id="rId14"/>
    <p:sldId id="288" r:id="rId15"/>
    <p:sldId id="261" r:id="rId16"/>
    <p:sldId id="281" r:id="rId17"/>
    <p:sldId id="282" r:id="rId18"/>
    <p:sldId id="283" r:id="rId19"/>
    <p:sldId id="284" r:id="rId20"/>
    <p:sldId id="274" r:id="rId2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076" autoAdjust="0"/>
  </p:normalViewPr>
  <p:slideViewPr>
    <p:cSldViewPr snapToGrid="0">
      <p:cViewPr varScale="1">
        <p:scale>
          <a:sx n="100" d="100"/>
          <a:sy n="100" d="100"/>
        </p:scale>
        <p:origin x="9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41654-6A5C-4CB2-BDCC-3C7D15C8E770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9E11-B52C-418A-9756-56079C3BE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3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CD5CF0C-D7D9-4FE2-9929-94D6E156A03C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24E07D1-386A-4CC5-9647-A0618A86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0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5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Reread the goals for vision</a:t>
            </a:r>
            <a:r>
              <a:rPr lang="en-US" baseline="0" dirty="0" smtClean="0"/>
              <a:t> 2025, the wig, the mission, vision and values – and the ILO’s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0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https://www.youtube.com/watch?v=9YPQARBgHS8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season finale</a:t>
            </a:r>
            <a:r>
              <a:rPr lang="en-US" baseline="0" dirty="0" smtClean="0"/>
              <a:t> – The house divided episode.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0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SMART forms each paper to discuss what has been done and decide if the drivers have been met, met with caution, or unmet</a:t>
            </a:r>
          </a:p>
          <a:p>
            <a:r>
              <a:rPr lang="en-US" dirty="0" smtClean="0"/>
              <a:t>Report out from each table – gather the data from them.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 out SMART forms each paper to discuss what has been done and decide if the drivers have been met, met with caution, or unmet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after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07D1-386A-4CC5-9647-A0618A86B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83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7/29/2016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PQARBgHS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PAC Strategic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2016</a:t>
            </a:r>
          </a:p>
          <a:p>
            <a:r>
              <a:rPr lang="en-US" dirty="0" smtClean="0"/>
              <a:t>July 29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4" y="3836413"/>
            <a:ext cx="4886325" cy="2750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9625" y="241935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will we do – do we have a driver – how many are left? </a:t>
            </a:r>
          </a:p>
          <a:p>
            <a:endParaRPr lang="en-US" dirty="0" smtClean="0"/>
          </a:p>
          <a:p>
            <a:r>
              <a:rPr lang="en-US" dirty="0" smtClean="0"/>
              <a:t>Brainstorm how we will accomplish them?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0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for lunch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Springs Eternal… Vision Casting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Dreaming is free, that is why we have to  dream… 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not get your dreams but you have to have them. Dreaming big is what moves us forward to reach high, be </a:t>
            </a:r>
            <a:r>
              <a:rPr lang="en-US" dirty="0" smtClean="0"/>
              <a:t>better, </a:t>
            </a:r>
            <a:r>
              <a:rPr lang="en-US" dirty="0"/>
              <a:t>and do more than anyone (including ourselves) ever thought possible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 wins the Euro Cup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21" y="2632075"/>
            <a:ext cx="6567757" cy="3598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1" y="190500"/>
            <a:ext cx="1771049" cy="236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21" y="2767012"/>
            <a:ext cx="3747483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Reedley College to Dream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Brainstorm at each table </a:t>
            </a:r>
          </a:p>
          <a:p>
            <a:endParaRPr lang="en-US" sz="4000" dirty="0" smtClean="0"/>
          </a:p>
          <a:p>
            <a:r>
              <a:rPr lang="en-US" sz="4000" dirty="0" smtClean="0"/>
              <a:t>Report out… the bigger the better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39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Plan….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Flexible and concise</a:t>
            </a:r>
          </a:p>
          <a:p>
            <a:r>
              <a:rPr lang="en-US" sz="3600" dirty="0"/>
              <a:t>Charrette in September </a:t>
            </a:r>
            <a:r>
              <a:rPr lang="en-US" sz="3600" dirty="0" smtClean="0"/>
              <a:t>19</a:t>
            </a:r>
          </a:p>
          <a:p>
            <a:r>
              <a:rPr lang="en-US" sz="3600" dirty="0" smtClean="0"/>
              <a:t>Working on the wording for Mission, Vision, and Values</a:t>
            </a:r>
            <a:endParaRPr lang="en-US" sz="3600" dirty="0"/>
          </a:p>
          <a:p>
            <a:r>
              <a:rPr lang="en-US" sz="3600" dirty="0" smtClean="0"/>
              <a:t>Established three goals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0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Excellence in Education</a:t>
            </a:r>
          </a:p>
          <a:p>
            <a:endParaRPr lang="en-US" sz="3200" dirty="0"/>
          </a:p>
          <a:p>
            <a:r>
              <a:rPr lang="en-US" sz="3200" dirty="0" smtClean="0"/>
              <a:t>Institutional Effectiveness</a:t>
            </a:r>
          </a:p>
          <a:p>
            <a:endParaRPr lang="en-US" sz="3200" dirty="0"/>
          </a:p>
          <a:p>
            <a:r>
              <a:rPr lang="en-US" sz="3200" dirty="0" smtClean="0"/>
              <a:t>Leader in higher education and community collaboration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62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Timeline – remains the same</a:t>
            </a:r>
          </a:p>
          <a:p>
            <a:endParaRPr lang="en-US" dirty="0" smtClean="0"/>
          </a:p>
          <a:p>
            <a:r>
              <a:rPr lang="en-US" dirty="0" smtClean="0"/>
              <a:t>Charrette for college to be held in late January, early February</a:t>
            </a:r>
          </a:p>
          <a:p>
            <a:pPr lvl="1"/>
            <a:r>
              <a:rPr lang="en-US" dirty="0" smtClean="0"/>
              <a:t>3 locations – Reedley, Madera, and Oakhurst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94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Reedley College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2025</a:t>
            </a:r>
          </a:p>
          <a:p>
            <a:r>
              <a:rPr lang="en-US" dirty="0" smtClean="0"/>
              <a:t>WIG</a:t>
            </a:r>
          </a:p>
          <a:p>
            <a:r>
              <a:rPr lang="en-US" dirty="0" smtClean="0"/>
              <a:t>Educational Master Plan</a:t>
            </a:r>
          </a:p>
          <a:p>
            <a:r>
              <a:rPr lang="en-US" dirty="0" smtClean="0"/>
              <a:t>Mission</a:t>
            </a:r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Institutional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3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points</a:t>
            </a:r>
          </a:p>
          <a:p>
            <a:pPr lvl="1"/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Values</a:t>
            </a:r>
          </a:p>
          <a:p>
            <a:pPr lvl="1"/>
            <a:r>
              <a:rPr lang="en-US" dirty="0" smtClean="0"/>
              <a:t>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2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Everyone participates; no one dominates</a:t>
            </a:r>
          </a:p>
          <a:p>
            <a:pPr lvl="0"/>
            <a:r>
              <a:rPr lang="en-US" dirty="0"/>
              <a:t>Be comfortable, but be respectful of time</a:t>
            </a:r>
          </a:p>
          <a:p>
            <a:pPr lvl="0"/>
            <a:r>
              <a:rPr lang="en-US" dirty="0"/>
              <a:t>Focus on the task at hand (cells off!)</a:t>
            </a:r>
          </a:p>
          <a:p>
            <a:pPr lvl="0"/>
            <a:r>
              <a:rPr lang="en-US" dirty="0"/>
              <a:t>Use questions to network, share, learn</a:t>
            </a:r>
          </a:p>
          <a:p>
            <a:pPr lvl="0"/>
            <a:r>
              <a:rPr lang="en-US" dirty="0"/>
              <a:t>Listen with an open mind; be receptive</a:t>
            </a:r>
          </a:p>
          <a:p>
            <a:pPr lvl="0"/>
            <a:r>
              <a:rPr lang="en-US" dirty="0"/>
              <a:t>Trust the process</a:t>
            </a:r>
          </a:p>
          <a:p>
            <a:pPr lvl="0"/>
            <a:r>
              <a:rPr lang="en-US" dirty="0"/>
              <a:t>Have fun—laugh, enjoy, learn!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509" y="3580510"/>
            <a:ext cx="381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framework – </a:t>
            </a:r>
            <a:br>
              <a:rPr lang="en-US" dirty="0" smtClean="0"/>
            </a:br>
            <a:r>
              <a:rPr lang="en-US" dirty="0" smtClean="0"/>
              <a:t>Strategic Plan 2017-2021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Strategic Planning Fundamental Tenets</a:t>
            </a:r>
            <a:endParaRPr lang="en-US" dirty="0"/>
          </a:p>
          <a:p>
            <a:r>
              <a:rPr lang="en-US" dirty="0" smtClean="0"/>
              <a:t>Where are we? </a:t>
            </a:r>
          </a:p>
          <a:p>
            <a:r>
              <a:rPr lang="en-US" dirty="0" smtClean="0"/>
              <a:t>What external factors will affect us?</a:t>
            </a:r>
          </a:p>
          <a:p>
            <a:r>
              <a:rPr lang="en-US" dirty="0" smtClean="0"/>
              <a:t>Future focus?</a:t>
            </a:r>
          </a:p>
          <a:p>
            <a:r>
              <a:rPr lang="en-US" dirty="0" smtClean="0"/>
              <a:t>Conscientious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for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Sunset 2013-2017 </a:t>
            </a:r>
            <a:r>
              <a:rPr lang="en-US" dirty="0"/>
              <a:t>S</a:t>
            </a:r>
            <a:r>
              <a:rPr lang="en-US" dirty="0" smtClean="0"/>
              <a:t>trategic Plan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Framework for new District and College Strategic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2464" y="1210157"/>
            <a:ext cx="6281158" cy="4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7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shot JR?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Cliff hanger and why it drives us crazy</a:t>
            </a:r>
          </a:p>
          <a:p>
            <a:r>
              <a:rPr lang="en-US" dirty="0" smtClean="0"/>
              <a:t>Closure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801" y="2251104"/>
            <a:ext cx="17716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846" y="4516626"/>
            <a:ext cx="2293909" cy="1922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555" y="216392"/>
            <a:ext cx="3303734" cy="2154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21" y="3324221"/>
            <a:ext cx="46672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Spoiler Alert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it work? </a:t>
            </a:r>
          </a:p>
          <a:p>
            <a:endParaRPr lang="en-US" dirty="0"/>
          </a:p>
          <a:p>
            <a:r>
              <a:rPr lang="en-US" dirty="0" smtClean="0"/>
              <a:t>Delayed gratification</a:t>
            </a:r>
          </a:p>
          <a:p>
            <a:r>
              <a:rPr lang="en-US" dirty="0" smtClean="0"/>
              <a:t>Natural human instinct that requires closure.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624" y="2150568"/>
            <a:ext cx="330517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inge fest…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Disneyland in 3 hours – even though you have 3 days? </a:t>
            </a:r>
          </a:p>
          <a:p>
            <a:r>
              <a:rPr lang="en-US" dirty="0" smtClean="0"/>
              <a:t>Have you ever been introduced to a TV show or series and you actually sat down and watched several episodes in a row? </a:t>
            </a:r>
          </a:p>
          <a:p>
            <a:r>
              <a:rPr lang="en-US" dirty="0" smtClean="0"/>
              <a:t>What about a book – do you ever rush to get to the end?</a:t>
            </a:r>
          </a:p>
          <a:p>
            <a:r>
              <a:rPr lang="en-US" dirty="0" smtClean="0"/>
              <a:t>Do you ever start planning your next book, show or adventure?  </a:t>
            </a:r>
          </a:p>
          <a:p>
            <a:endParaRPr lang="en-US" dirty="0"/>
          </a:p>
          <a:p>
            <a:r>
              <a:rPr lang="en-US" dirty="0" smtClean="0"/>
              <a:t>Welcome to the end of our Strategic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3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2015/16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37" y="2336873"/>
            <a:ext cx="11553914" cy="4209206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2800" dirty="0" smtClean="0"/>
              <a:t>** 2.1 Evaluate course offerings to ensure sequencing that allow students to finish a program in a reasonable amount of time. 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2.3 Provide broad-based instructional support services relevant to the diverse needs of the students. 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2.4 Maintain a safe environment conducive to learning while providing services and activities that maximize the opportunity for educational and personal growth.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6.4 Maintain and improve communication between Reedley, Madera, and Oakhurst and their surrounding communities. 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400" dirty="0" smtClean="0"/>
              <a:t>Met, Met with caution or Unmet???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2015/16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13772" cy="420920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800" dirty="0" smtClean="0"/>
              <a:t>4.3 Increase the number of quality work and internships experiences, apprenticeships, and job shadowing and service learning opportunities.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5.6 Utilize, improve and maintain technology and facility infrastructure to support academic success. </a:t>
            </a:r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 smtClean="0"/>
              <a:t>6.1 Engage in open and clear communication between Reedley College and the district.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sz="2400" dirty="0" smtClean="0"/>
              <a:t>Met, Met with caution or Unmet???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1592</TotalTime>
  <Words>666</Words>
  <Application>Microsoft Office PowerPoint</Application>
  <PresentationFormat>Widescreen</PresentationFormat>
  <Paragraphs>117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Berlin</vt:lpstr>
      <vt:lpstr>PAC Strategic Workshop</vt:lpstr>
      <vt:lpstr>Ground Rules</vt:lpstr>
      <vt:lpstr>Outcomes for the day</vt:lpstr>
      <vt:lpstr>PowerPoint Presentation</vt:lpstr>
      <vt:lpstr>Who shot JR? </vt:lpstr>
      <vt:lpstr>Spoiler Alert </vt:lpstr>
      <vt:lpstr>Binge fest… </vt:lpstr>
      <vt:lpstr>Drivers 2015/16</vt:lpstr>
      <vt:lpstr>Outcomes 2015/16</vt:lpstr>
      <vt:lpstr>Where are we? </vt:lpstr>
      <vt:lpstr>Break for lunch</vt:lpstr>
      <vt:lpstr>Hope Springs Eternal… Vision Casting </vt:lpstr>
      <vt:lpstr>Portugal wins the Euro Cup 2016</vt:lpstr>
      <vt:lpstr>Time for Reedley College to Dream Big</vt:lpstr>
      <vt:lpstr>District Plan…. </vt:lpstr>
      <vt:lpstr>District Goals</vt:lpstr>
      <vt:lpstr>District Plan</vt:lpstr>
      <vt:lpstr>Reedley College Strategic Plan</vt:lpstr>
      <vt:lpstr>Brainstorming</vt:lpstr>
      <vt:lpstr>Building the framework –  Strategic Plan 2017-2021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 Strategic Workshop</dc:title>
  <dc:creator>Linda</dc:creator>
  <cp:lastModifiedBy>Linda Cooley</cp:lastModifiedBy>
  <cp:revision>43</cp:revision>
  <cp:lastPrinted>2015-07-28T22:11:24Z</cp:lastPrinted>
  <dcterms:created xsi:type="dcterms:W3CDTF">2015-07-25T18:42:18Z</dcterms:created>
  <dcterms:modified xsi:type="dcterms:W3CDTF">2016-07-29T14:32:44Z</dcterms:modified>
</cp:coreProperties>
</file>