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1" r:id="rId16"/>
    <p:sldId id="272" r:id="rId17"/>
    <p:sldId id="273" r:id="rId18"/>
    <p:sldId id="274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-90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CD5CF0C-D7D9-4FE2-9929-94D6E156A03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4E07D1-386A-4CC5-9647-A0618A86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If met – move it to the window side,</a:t>
            </a:r>
            <a:r>
              <a:rPr lang="en-US" baseline="0" dirty="0" smtClean="0"/>
              <a:t> if unmet what needs to be done? Is it easy or hard?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8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If met – move it to the window side,</a:t>
            </a:r>
            <a:r>
              <a:rPr lang="en-US" baseline="0" dirty="0" smtClean="0"/>
              <a:t> if unmet what needs to be done? Is it easy or hard?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If met – move it to the window side,</a:t>
            </a:r>
            <a:r>
              <a:rPr lang="en-US" baseline="0" dirty="0" smtClean="0"/>
              <a:t> if unmet what needs to be done? Is it easy or hard?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https://www.youtube.com/watch?v=hO8MwBZl-Vc</a:t>
            </a:r>
          </a:p>
          <a:p>
            <a:r>
              <a:rPr lang="en-US" dirty="0" smtClean="0"/>
              <a:t>Set up the video</a:t>
            </a:r>
            <a:r>
              <a:rPr lang="en-US" baseline="0" dirty="0" smtClean="0"/>
              <a:t> – there is a commercial on it – so set it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voting if necessary – top 6 only (can be less if necessary)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2025 goals handed out, EMSI gap analysis explanation handed out – plan will be written with recommendations at the end</a:t>
            </a:r>
            <a:r>
              <a:rPr lang="en-US" baseline="0" dirty="0" smtClean="0"/>
              <a:t> of the document – recommendations will be informed from both internal and the external scan – this is the opportunity for internal input of what we should be doing.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0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SMART forms each paper to discuss what has been done and decide if the drivers have been met, met with caution, or unmet</a:t>
            </a:r>
          </a:p>
          <a:p>
            <a:r>
              <a:rPr lang="en-US" dirty="0" smtClean="0"/>
              <a:t>Report out – if met they go on window side – if unmet they go back on the wall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outcome</a:t>
            </a:r>
            <a:r>
              <a:rPr lang="en-US" baseline="0" dirty="0" smtClean="0"/>
              <a:t> will be called out – the tables that had them will report out what has been done and they will say if they felt it was met, met with caution or unmet – if unmet what needs to be done?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met – move it to the window side,</a:t>
            </a:r>
            <a:r>
              <a:rPr lang="en-US" baseline="0" dirty="0" smtClean="0"/>
              <a:t> if unmet what needs to be done? Is it easy or hard?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6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If met – move it to the window side,</a:t>
            </a:r>
            <a:r>
              <a:rPr lang="en-US" baseline="0" dirty="0" smtClean="0"/>
              <a:t> if unmet what needs to be done? Is it easy or hard?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83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8MwBZl-V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 Strategic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</a:p>
          <a:p>
            <a:r>
              <a:rPr lang="en-US" dirty="0" smtClean="0"/>
              <a:t>August 6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3.1 Align curriculum to increase certificates and degree completion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Met, Met with Caution or Unmet?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3.3 Provide and support opportunities for faculty development that foster innovation.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Met, Met with Caution or Unmet?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6.2 Promote communication and collaboration about college programs, services and activities between Reedley, Madera, and Oakhurst.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Met, Met with Caution or Unmet?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outcomes are met – they are moved to the window</a:t>
            </a:r>
          </a:p>
          <a:p>
            <a:r>
              <a:rPr lang="en-US" dirty="0" smtClean="0"/>
              <a:t>If outcomes are not met – what can we do? </a:t>
            </a:r>
          </a:p>
          <a:p>
            <a:r>
              <a:rPr lang="en-US" dirty="0" smtClean="0"/>
              <a:t>As a body decide if it is something we could put on a SMART form and do in addition to our drivers this year yes or no?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05936" y="2223633"/>
            <a:ext cx="2680229" cy="4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931" y="2294071"/>
            <a:ext cx="2119127" cy="3598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8516" y="2294071"/>
            <a:ext cx="7058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with 25 objectives – take a highlighter</a:t>
            </a:r>
          </a:p>
          <a:p>
            <a:r>
              <a:rPr lang="en-US" dirty="0" smtClean="0"/>
              <a:t>Drivers done? </a:t>
            </a:r>
          </a:p>
          <a:p>
            <a:r>
              <a:rPr lang="en-US" dirty="0" smtClean="0"/>
              <a:t>Outcomes done? </a:t>
            </a:r>
          </a:p>
          <a:p>
            <a:endParaRPr lang="en-US" dirty="0"/>
          </a:p>
          <a:p>
            <a:r>
              <a:rPr lang="en-US" dirty="0" smtClean="0"/>
              <a:t>Remaining ? </a:t>
            </a:r>
          </a:p>
          <a:p>
            <a:r>
              <a:rPr lang="en-US" dirty="0" smtClean="0"/>
              <a:t>Read them – are any others done? </a:t>
            </a:r>
          </a:p>
          <a:p>
            <a:r>
              <a:rPr lang="en-US" dirty="0" smtClean="0"/>
              <a:t>For Example… 5.4 is done! </a:t>
            </a:r>
          </a:p>
          <a:p>
            <a:r>
              <a:rPr lang="en-US" dirty="0" smtClean="0"/>
              <a:t>5.4  Reedley, Madera, Oakhurst will support Willow International in its efforts to become a college. </a:t>
            </a:r>
          </a:p>
          <a:p>
            <a:endParaRPr lang="en-US" dirty="0"/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How many are remaining?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stickers passed out</a:t>
            </a:r>
          </a:p>
          <a:p>
            <a:r>
              <a:rPr lang="en-US" dirty="0" smtClean="0"/>
              <a:t>Vote on the left side of the posters</a:t>
            </a:r>
          </a:p>
          <a:p>
            <a:endParaRPr lang="en-US" dirty="0"/>
          </a:p>
          <a:p>
            <a:r>
              <a:rPr lang="en-US" dirty="0" smtClean="0"/>
              <a:t>Priority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Drivers</a:t>
            </a:r>
          </a:p>
          <a:p>
            <a:r>
              <a:rPr lang="en-US" dirty="0" smtClean="0"/>
              <a:t>1. </a:t>
            </a:r>
          </a:p>
          <a:p>
            <a:r>
              <a:rPr lang="en-US" dirty="0" smtClean="0"/>
              <a:t>2. </a:t>
            </a:r>
          </a:p>
          <a:p>
            <a:r>
              <a:rPr lang="en-US" dirty="0" smtClean="0"/>
              <a:t>3. </a:t>
            </a:r>
          </a:p>
          <a:p>
            <a:r>
              <a:rPr lang="en-US" dirty="0" smtClean="0"/>
              <a:t>Three Outcomes</a:t>
            </a:r>
          </a:p>
          <a:p>
            <a:r>
              <a:rPr lang="en-US" dirty="0" smtClean="0"/>
              <a:t>1. 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Planning Update</a:t>
            </a:r>
          </a:p>
          <a:p>
            <a:r>
              <a:rPr lang="en-US" dirty="0"/>
              <a:t>Vision 2025 EMP</a:t>
            </a:r>
          </a:p>
          <a:p>
            <a:r>
              <a:rPr lang="en-US" dirty="0"/>
              <a:t>Strategic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Everyone participates; no one dominates</a:t>
            </a:r>
          </a:p>
          <a:p>
            <a:pPr lvl="0"/>
            <a:r>
              <a:rPr lang="en-US" dirty="0"/>
              <a:t>Be comfortable, but be respectful of time</a:t>
            </a:r>
          </a:p>
          <a:p>
            <a:pPr lvl="0"/>
            <a:r>
              <a:rPr lang="en-US" dirty="0"/>
              <a:t>Focus on the task at hand (cells off!)</a:t>
            </a:r>
          </a:p>
          <a:p>
            <a:pPr lvl="0"/>
            <a:r>
              <a:rPr lang="en-US" dirty="0"/>
              <a:t>Use questions to network, share, learn</a:t>
            </a:r>
          </a:p>
          <a:p>
            <a:pPr lvl="0"/>
            <a:r>
              <a:rPr lang="en-US" dirty="0"/>
              <a:t>Listen with an open mind; be receptive</a:t>
            </a:r>
          </a:p>
          <a:p>
            <a:pPr lvl="0"/>
            <a:r>
              <a:rPr lang="en-US" dirty="0"/>
              <a:t>Trust the process</a:t>
            </a:r>
          </a:p>
          <a:p>
            <a:pPr lvl="0"/>
            <a:r>
              <a:rPr lang="en-US" dirty="0"/>
              <a:t>Have fun—laugh, enjoy, learn!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509" y="3580510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significant event that changed your path</a:t>
            </a:r>
          </a:p>
          <a:p>
            <a:r>
              <a:rPr lang="en-US" dirty="0" smtClean="0"/>
              <a:t>Share significant people who changed your views</a:t>
            </a:r>
          </a:p>
          <a:p>
            <a:endParaRPr lang="en-US" dirty="0"/>
          </a:p>
          <a:p>
            <a:r>
              <a:rPr lang="en-US" dirty="0" smtClean="0"/>
              <a:t>It takes a village</a:t>
            </a:r>
          </a:p>
          <a:p>
            <a:r>
              <a:rPr lang="en-US" dirty="0" smtClean="0"/>
              <a:t>Organizations are living things, they are products of events and people who have molded and shaped them over time. </a:t>
            </a:r>
          </a:p>
          <a:p>
            <a:endParaRPr lang="en-US" dirty="0"/>
          </a:p>
          <a:p>
            <a:r>
              <a:rPr lang="en-US" dirty="0" smtClean="0"/>
              <a:t>Strategic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2013/14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/>
              <a:t>3.2 Improve courses/programs through multiple measure analysis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5.2 </a:t>
            </a:r>
            <a:r>
              <a:rPr lang="en-US" sz="2800" dirty="0"/>
              <a:t>Ensure instruction and services are equitable and consistent across RC locations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5.3 </a:t>
            </a:r>
            <a:r>
              <a:rPr lang="en-US" sz="2800" dirty="0"/>
              <a:t>Staffing plan aligned with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2014/15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0920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dirty="0"/>
              <a:t>5.2 Ensure instruction &amp; services are sufficient, equitable &amp; consistent across RC locations.</a:t>
            </a:r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1.4 </a:t>
            </a:r>
            <a:r>
              <a:rPr lang="en-US" sz="2800" dirty="0"/>
              <a:t>Develop strategies to address unique needs of students to aid their academic success.</a:t>
            </a:r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4.1 </a:t>
            </a:r>
            <a:r>
              <a:rPr lang="en-US" sz="2800" dirty="0"/>
              <a:t>Assess, maintain, &amp; develop effective &amp; relevant CTE programs in collaboration with business &amp; industry partners</a:t>
            </a:r>
            <a:r>
              <a:rPr lang="en-US" sz="2800" dirty="0" smtClean="0"/>
              <a:t>.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400" dirty="0" smtClean="0"/>
              <a:t>Met, Met with caution or Unmet???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story… different story… </a:t>
            </a:r>
            <a:br>
              <a:rPr lang="en-US" dirty="0" smtClean="0"/>
            </a:br>
            <a:r>
              <a:rPr lang="en-US" dirty="0" smtClean="0"/>
              <a:t>Different perspectives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087" y="2242797"/>
            <a:ext cx="5758180" cy="359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60" y="2507716"/>
            <a:ext cx="5496770" cy="31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outcomes were chosen in the last two years</a:t>
            </a:r>
          </a:p>
          <a:p>
            <a:pPr lvl="1"/>
            <a:r>
              <a:rPr lang="en-US" sz="2400" dirty="0" smtClean="0"/>
              <a:t>1.3, 2.1 (both years), 3.1, 3.3 and 6.2</a:t>
            </a:r>
          </a:p>
          <a:p>
            <a:r>
              <a:rPr lang="en-US" dirty="0" smtClean="0"/>
              <a:t>Each table preassigned to two</a:t>
            </a:r>
          </a:p>
          <a:p>
            <a:r>
              <a:rPr lang="en-US" dirty="0" smtClean="0"/>
              <a:t>Brainstorm what has been done to support these outcomes in the last two years, and decide if your group thinks they have been MET, MET with Caution or UNMET </a:t>
            </a:r>
          </a:p>
          <a:p>
            <a:pPr lvl="1"/>
            <a:r>
              <a:rPr lang="en-US" sz="2400" dirty="0" smtClean="0"/>
              <a:t>If unmet what needs to be done?</a:t>
            </a:r>
          </a:p>
          <a:p>
            <a:r>
              <a:rPr lang="en-US" dirty="0" smtClean="0"/>
              <a:t>Report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1.3 Increase students’ campus and community engagement in order to facilitate persistence and completion rates.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has been done?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Met, Met with Caution or Unmet?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2.1 Evaluate course offerings to ensure sequencing that will allow students to finish a program in a reasonable amount of time.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Met, Met with Caution or Unmet?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1164</TotalTime>
  <Words>878</Words>
  <Application>Microsoft Office PowerPoint</Application>
  <PresentationFormat>Custom</PresentationFormat>
  <Paragraphs>142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Berlin</vt:lpstr>
      <vt:lpstr>PAC Strategic Workshop</vt:lpstr>
      <vt:lpstr>Ground Rules</vt:lpstr>
      <vt:lpstr>Stories… </vt:lpstr>
      <vt:lpstr>Drivers 2013/14</vt:lpstr>
      <vt:lpstr>Drivers 2014/15</vt:lpstr>
      <vt:lpstr>Same story… different story…  Different perspectives</vt:lpstr>
      <vt:lpstr>Outcomes</vt:lpstr>
      <vt:lpstr>1.3 Increase students’ campus and community engagement in order to facilitate persistence and completion rates.</vt:lpstr>
      <vt:lpstr>2.1 Evaluate course offerings to ensure sequencing that will allow students to finish a program in a reasonable amount of time. </vt:lpstr>
      <vt:lpstr>3.1 Align curriculum to increase certificates and degree completion</vt:lpstr>
      <vt:lpstr>3.3 Provide and support opportunities for faculty development that foster innovation.</vt:lpstr>
      <vt:lpstr>6.2 Promote communication and collaboration about college programs, services and activities between Reedley, Madera, and Oakhurst. </vt:lpstr>
      <vt:lpstr>PowerPoint Presentation</vt:lpstr>
      <vt:lpstr>PowerPoint Presentation</vt:lpstr>
      <vt:lpstr>Where are we? </vt:lpstr>
      <vt:lpstr>Voting Time</vt:lpstr>
      <vt:lpstr>Affinity Diagram</vt:lpstr>
      <vt:lpstr>Opening Day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Strategic Workshop</dc:title>
  <dc:creator>Linda</dc:creator>
  <cp:lastModifiedBy>Linda Carvalho Cooley</cp:lastModifiedBy>
  <cp:revision>22</cp:revision>
  <cp:lastPrinted>2015-07-28T22:11:24Z</cp:lastPrinted>
  <dcterms:created xsi:type="dcterms:W3CDTF">2015-07-25T18:42:18Z</dcterms:created>
  <dcterms:modified xsi:type="dcterms:W3CDTF">2015-09-02T19:44:12Z</dcterms:modified>
</cp:coreProperties>
</file>