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9"/>
  </p:notesMasterIdLst>
  <p:sldIdLst>
    <p:sldId id="256" r:id="rId2"/>
    <p:sldId id="264" r:id="rId3"/>
    <p:sldId id="301" r:id="rId4"/>
    <p:sldId id="279" r:id="rId5"/>
    <p:sldId id="280" r:id="rId6"/>
    <p:sldId id="283" r:id="rId7"/>
    <p:sldId id="277" r:id="rId8"/>
    <p:sldId id="281" r:id="rId9"/>
    <p:sldId id="282" r:id="rId10"/>
    <p:sldId id="310" r:id="rId11"/>
    <p:sldId id="311" r:id="rId12"/>
    <p:sldId id="312" r:id="rId13"/>
    <p:sldId id="318" r:id="rId14"/>
    <p:sldId id="313" r:id="rId15"/>
    <p:sldId id="314" r:id="rId16"/>
    <p:sldId id="315" r:id="rId17"/>
    <p:sldId id="316" r:id="rId18"/>
    <p:sldId id="305" r:id="rId19"/>
    <p:sldId id="306" r:id="rId20"/>
    <p:sldId id="302" r:id="rId21"/>
    <p:sldId id="303" r:id="rId22"/>
    <p:sldId id="304" r:id="rId23"/>
    <p:sldId id="308" r:id="rId24"/>
    <p:sldId id="319" r:id="rId25"/>
    <p:sldId id="267" r:id="rId26"/>
    <p:sldId id="317" r:id="rId27"/>
    <p:sldId id="320"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4D4D4D"/>
    <a:srgbClr val="777777"/>
    <a:srgbClr val="29292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710" autoAdjust="0"/>
  </p:normalViewPr>
  <p:slideViewPr>
    <p:cSldViewPr>
      <p:cViewPr varScale="1">
        <p:scale>
          <a:sx n="51" d="100"/>
          <a:sy n="51" d="100"/>
        </p:scale>
        <p:origin x="-612" y="-90"/>
      </p:cViewPr>
      <p:guideLst>
        <p:guide orient="horz" pos="2160"/>
        <p:guide pos="2880"/>
      </p:guideLst>
    </p:cSldViewPr>
  </p:slideViewPr>
  <p:outlineViewPr>
    <p:cViewPr>
      <p:scale>
        <a:sx n="33" d="100"/>
        <a:sy n="33" d="100"/>
      </p:scale>
      <p:origin x="34" y="0"/>
    </p:cViewPr>
  </p:outlineViewPr>
  <p:notesTextViewPr>
    <p:cViewPr>
      <p:scale>
        <a:sx n="100" d="100"/>
        <a:sy n="100" d="100"/>
      </p:scale>
      <p:origin x="0" y="0"/>
    </p:cViewPr>
  </p:notesTextViewPr>
  <p:sorterViewPr>
    <p:cViewPr>
      <p:scale>
        <a:sx n="66" d="100"/>
        <a:sy n="66" d="100"/>
      </p:scale>
      <p:origin x="0" y="2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E40104-4068-40A7-A4B7-49CB1BF84614}" type="datetimeFigureOut">
              <a:rPr lang="en-US" smtClean="0"/>
              <a:pPr/>
              <a:t>1/12/2017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D8F61D-B0B9-4252-96B8-F529FFAF22F5}" type="slidenum">
              <a:rPr lang="en-US" smtClean="0"/>
              <a:pPr/>
              <a:t>‹#›</a:t>
            </a:fld>
            <a:endParaRPr lang="en-US" dirty="0"/>
          </a:p>
        </p:txBody>
      </p:sp>
    </p:spTree>
    <p:extLst>
      <p:ext uri="{BB962C8B-B14F-4D97-AF65-F5344CB8AC3E}">
        <p14:creationId xmlns:p14="http://schemas.microsoft.com/office/powerpoint/2010/main" val="66163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1C3618D-EB66-40BA-A288-153103166F4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265A647-3058-4A5C-B1C1-7C058F17D89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DDF17A5-120A-45A4-833C-FDFF3B6B404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FD394-D145-4737-AC14-F6A21C4BF01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56AA985-024B-4A9F-A3F3-1422011B63D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7F907E8-1374-4D43-B5A4-F47BAF3B4D6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889E4B9-3F38-45DA-98E6-BA60387E25A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42210A29-F61B-4ACF-865E-536E73D440A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01B91AA-5A87-4834-8684-CF4F25B3BF6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B274D4B-16DA-443A-BD98-C1E7C4B6825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7ACDF6B-1252-4A5B-92AE-0065CB60C5F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7" descr="MPj01807160000[1]"/>
          <p:cNvPicPr>
            <a:picLocks noChangeAspect="1" noChangeArrowheads="1"/>
          </p:cNvPicPr>
          <p:nvPr userDrawn="1"/>
        </p:nvPicPr>
        <p:blipFill>
          <a:blip r:embed="rId14" cstate="print">
            <a:lum bright="70000" contrast="-70000"/>
          </a:blip>
          <a:srcRect l="14999"/>
          <a:stretch>
            <a:fillRect/>
          </a:stretch>
        </p:blipFill>
        <p:spPr bwMode="auto">
          <a:xfrm>
            <a:off x="0" y="-44450"/>
            <a:ext cx="9144000" cy="69024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dirty="0"/>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dirty="0"/>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1CDEE29-A3A1-4BD2-8F03-2B65D6922D79}" type="slidenum">
              <a:rPr lang="en-US"/>
              <a:pPr>
                <a:defRPr/>
              </a:pPr>
              <a:t>‹#›</a:t>
            </a:fld>
            <a:endParaRPr lang="en-US" dirty="0"/>
          </a:p>
        </p:txBody>
      </p:sp>
      <p:pic>
        <p:nvPicPr>
          <p:cNvPr id="1032" name="Picture 8" descr="RCEyes2"/>
          <p:cNvPicPr>
            <a:picLocks noChangeAspect="1" noChangeArrowheads="1"/>
          </p:cNvPicPr>
          <p:nvPr userDrawn="1"/>
        </p:nvPicPr>
        <p:blipFill>
          <a:blip r:embed="rId15" cstate="print"/>
          <a:srcRect t="5670"/>
          <a:stretch>
            <a:fillRect/>
          </a:stretch>
        </p:blipFill>
        <p:spPr bwMode="auto">
          <a:xfrm>
            <a:off x="7620000" y="6130925"/>
            <a:ext cx="1338263" cy="5921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webadvisor2.scccd.edu/" TargetMode="External"/><Relationship Id="rId2" Type="http://schemas.openxmlformats.org/officeDocument/2006/relationships/hyperlink" Target="http://www.eduforms.com/cgi/forms/forms.cgi?sch=Faculty"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wm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urricunet.com/reedle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838200"/>
            <a:ext cx="8991600" cy="5029200"/>
          </a:xfrm>
        </p:spPr>
        <p:txBody>
          <a:bodyPr/>
          <a:lstStyle/>
          <a:p>
            <a:pPr eaLnBrk="1" hangingPunct="1"/>
            <a:r>
              <a:rPr lang="en-US" sz="4800" b="1" dirty="0" smtClean="0"/>
              <a:t>Adjunct Faculty Orientation Workshop</a:t>
            </a:r>
            <a:br>
              <a:rPr lang="en-US" sz="4800" b="1" dirty="0" smtClean="0"/>
            </a:br>
            <a:r>
              <a:rPr lang="en-US" sz="4800" b="1" dirty="0" smtClean="0"/>
              <a:t/>
            </a:r>
            <a:br>
              <a:rPr lang="en-US" sz="4800" b="1" dirty="0" smtClean="0"/>
            </a:br>
            <a:r>
              <a:rPr lang="en-US" sz="4800" b="1" dirty="0" smtClean="0"/>
              <a:t/>
            </a:r>
            <a:br>
              <a:rPr lang="en-US" sz="4800" b="1" dirty="0" smtClean="0"/>
            </a:br>
            <a:r>
              <a:rPr lang="en-US" sz="4800" b="1" dirty="0" smtClean="0"/>
              <a:t/>
            </a:r>
            <a:br>
              <a:rPr lang="en-US" sz="4800" b="1" dirty="0" smtClean="0"/>
            </a:br>
            <a:r>
              <a:rPr lang="en-US" sz="4800" b="1" dirty="0" smtClean="0"/>
              <a:t>Thursday,  August 11, 2016</a:t>
            </a:r>
            <a:endParaRPr lang="en-US" sz="4800" b="1" dirty="0" smtClean="0">
              <a:solidFill>
                <a:srgbClr val="FF9966"/>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dirty="0" smtClean="0"/>
              <a:t>2016-2017 Faculty Handbook</a:t>
            </a:r>
          </a:p>
        </p:txBody>
      </p:sp>
      <p:sp>
        <p:nvSpPr>
          <p:cNvPr id="11267" name="Rectangle 3"/>
          <p:cNvSpPr>
            <a:spLocks noGrp="1" noChangeArrowheads="1"/>
          </p:cNvSpPr>
          <p:nvPr>
            <p:ph type="body" idx="1"/>
          </p:nvPr>
        </p:nvSpPr>
        <p:spPr>
          <a:xfrm>
            <a:off x="381000" y="1752600"/>
            <a:ext cx="8229600" cy="4068763"/>
          </a:xfrm>
        </p:spPr>
        <p:txBody>
          <a:bodyPr/>
          <a:lstStyle/>
          <a:p>
            <a:pPr eaLnBrk="1" hangingPunct="1"/>
            <a:r>
              <a:rPr lang="en-US" b="1" dirty="0" smtClean="0"/>
              <a:t>AAUP statement</a:t>
            </a:r>
          </a:p>
          <a:p>
            <a:pPr eaLnBrk="1" hangingPunct="1"/>
            <a:r>
              <a:rPr lang="en-US" b="1" dirty="0" smtClean="0"/>
              <a:t>Emergency procedures</a:t>
            </a:r>
          </a:p>
          <a:p>
            <a:pPr eaLnBrk="1" hangingPunct="1"/>
            <a:r>
              <a:rPr lang="en-US" b="1" dirty="0" smtClean="0"/>
              <a:t>Syllabus</a:t>
            </a:r>
          </a:p>
          <a:p>
            <a:pPr eaLnBrk="1" hangingPunct="1"/>
            <a:r>
              <a:rPr lang="en-US" b="1" dirty="0" smtClean="0"/>
              <a:t>Classroom care</a:t>
            </a:r>
          </a:p>
          <a:p>
            <a:pPr eaLnBrk="1" hangingPunct="1"/>
            <a:r>
              <a:rPr lang="en-US" b="1" dirty="0" smtClean="0"/>
              <a:t>Absences</a:t>
            </a:r>
          </a:p>
          <a:p>
            <a:pPr eaLnBrk="1" hangingPunct="1"/>
            <a:r>
              <a:rPr lang="en-US" b="1" dirty="0" smtClean="0"/>
              <a:t>Mail and Printing</a:t>
            </a:r>
          </a:p>
          <a:p>
            <a:pPr eaLnBrk="1" hangingPunct="1"/>
            <a:endParaRPr lang="en-US" b="1" dirty="0" smtClean="0"/>
          </a:p>
          <a:p>
            <a:pPr eaLnBrk="1" hangingPunct="1">
              <a:buNone/>
            </a:pPr>
            <a:endParaRPr lang="en-US" b="1" dirty="0" smtClean="0"/>
          </a:p>
          <a:p>
            <a:pPr lvl="1" eaLnBrk="1" hangingPunct="1"/>
            <a:endParaRPr lang="en-US" b="1" dirty="0" smtClean="0"/>
          </a:p>
          <a:p>
            <a:pPr lvl="1" eaLnBrk="1" hangingPunct="1">
              <a:buNone/>
            </a:pPr>
            <a:endParaRPr lang="en-US" b="1" dirty="0" smtClean="0"/>
          </a:p>
          <a:p>
            <a:pPr lvl="1" eaLnBrk="1" hangingPunct="1">
              <a:buNone/>
            </a:pPr>
            <a:endParaRPr lang="en-US" b="1"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AAUP Statement</a:t>
            </a:r>
            <a:endParaRPr lang="en-US" b="1" dirty="0"/>
          </a:p>
        </p:txBody>
      </p:sp>
      <p:sp>
        <p:nvSpPr>
          <p:cNvPr id="3" name="Content Placeholder 2"/>
          <p:cNvSpPr>
            <a:spLocks noGrp="1"/>
          </p:cNvSpPr>
          <p:nvPr>
            <p:ph idx="1"/>
          </p:nvPr>
        </p:nvSpPr>
        <p:spPr/>
        <p:txBody>
          <a:bodyPr/>
          <a:lstStyle/>
          <a:p>
            <a:r>
              <a:rPr lang="en-US" b="1" dirty="0" smtClean="0"/>
              <a:t>Ethics</a:t>
            </a:r>
          </a:p>
          <a:p>
            <a:r>
              <a:rPr lang="en-US" b="1" dirty="0" smtClean="0"/>
              <a:t>Seek and state truth</a:t>
            </a:r>
          </a:p>
          <a:p>
            <a:r>
              <a:rPr lang="en-US" b="1" dirty="0" smtClean="0"/>
              <a:t>Encourage free pursuit of learning</a:t>
            </a:r>
          </a:p>
          <a:p>
            <a:r>
              <a:rPr lang="en-US" b="1" dirty="0" smtClean="0"/>
              <a:t>No discrimination or harassment</a:t>
            </a:r>
          </a:p>
          <a:p>
            <a:r>
              <a:rPr lang="en-US" b="1" dirty="0" smtClean="0"/>
              <a:t>Seek to be effective teachers</a:t>
            </a:r>
          </a:p>
          <a:p>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Emergency Procedures</a:t>
            </a:r>
            <a:endParaRPr lang="en-US" b="1" dirty="0"/>
          </a:p>
        </p:txBody>
      </p:sp>
      <p:sp>
        <p:nvSpPr>
          <p:cNvPr id="3" name="Content Placeholder 2"/>
          <p:cNvSpPr>
            <a:spLocks noGrp="1"/>
          </p:cNvSpPr>
          <p:nvPr>
            <p:ph idx="1"/>
          </p:nvPr>
        </p:nvSpPr>
        <p:spPr/>
        <p:txBody>
          <a:bodyPr/>
          <a:lstStyle/>
          <a:p>
            <a:endParaRPr lang="en-US" b="1" dirty="0"/>
          </a:p>
          <a:p>
            <a:r>
              <a:rPr lang="en-US" b="1" dirty="0" smtClean="0"/>
              <a:t>1</a:t>
            </a:r>
            <a:r>
              <a:rPr lang="en-US" b="1" baseline="30000" dirty="0" smtClean="0"/>
              <a:t>st</a:t>
            </a:r>
            <a:r>
              <a:rPr lang="en-US" b="1" dirty="0" smtClean="0"/>
              <a:t> To Know – sign up through WebAdvisor</a:t>
            </a:r>
          </a:p>
          <a:p>
            <a:r>
              <a:rPr lang="en-US" b="1" dirty="0" smtClean="0"/>
              <a:t>SCCCD Police Ex. 5911 or 244-5911</a:t>
            </a:r>
          </a:p>
          <a:p>
            <a:r>
              <a:rPr lang="en-US" b="1" dirty="0" smtClean="0"/>
              <a:t>New Red SCCCD Emergency Procedure Posters in every classroom</a:t>
            </a:r>
          </a:p>
          <a:p>
            <a:pPr marL="457200" lvl="1" indent="0">
              <a:buNone/>
            </a:pP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PHONE EMERGENCY BUTTON</a:t>
            </a:r>
            <a:endParaRPr lang="en-US" sz="3600"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611750" y="2592950"/>
            <a:ext cx="4886630" cy="2748730"/>
          </a:xfrm>
        </p:spPr>
      </p:pic>
      <p:sp>
        <p:nvSpPr>
          <p:cNvPr id="5" name="Right Arrow 4"/>
          <p:cNvSpPr/>
          <p:nvPr/>
        </p:nvSpPr>
        <p:spPr>
          <a:xfrm rot="10800000">
            <a:off x="2971800" y="46482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7" name="TextBox 6"/>
          <p:cNvSpPr txBox="1"/>
          <p:nvPr/>
        </p:nvSpPr>
        <p:spPr>
          <a:xfrm>
            <a:off x="3950208" y="1219200"/>
            <a:ext cx="3745992" cy="5262979"/>
          </a:xfrm>
          <a:prstGeom prst="rect">
            <a:avLst/>
          </a:prstGeom>
          <a:noFill/>
        </p:spPr>
        <p:txBody>
          <a:bodyPr wrap="square" rtlCol="0">
            <a:spAutoFit/>
          </a:bodyPr>
          <a:lstStyle/>
          <a:p>
            <a:pPr marL="285750" indent="-285750">
              <a:buFont typeface="Arial" pitchFamily="34" charset="0"/>
              <a:buChar char="•"/>
            </a:pPr>
            <a:r>
              <a:rPr lang="en-US" sz="2000" dirty="0" smtClean="0">
                <a:latin typeface="Arial Black" pitchFamily="34" charset="0"/>
              </a:rPr>
              <a:t>PUSHING RED BUTTON TAKES YOU DIRECTLY TO SCCCD POLICE.</a:t>
            </a:r>
          </a:p>
          <a:p>
            <a:r>
              <a:rPr lang="en-US" sz="2000" dirty="0" smtClean="0">
                <a:latin typeface="Arial Black" pitchFamily="34" charset="0"/>
              </a:rPr>
              <a:t> </a:t>
            </a:r>
          </a:p>
          <a:p>
            <a:pPr marL="285750" indent="-285750">
              <a:buFont typeface="Arial" pitchFamily="34" charset="0"/>
              <a:buChar char="•"/>
            </a:pPr>
            <a:r>
              <a:rPr lang="en-US" sz="2000" dirty="0" smtClean="0">
                <a:latin typeface="Arial Black" pitchFamily="34" charset="0"/>
              </a:rPr>
              <a:t>YOU WILL NOT HEAR  ANYTHING, THEY WILL REMAIN QUIET WHILE ASSESSING THE SITUATION</a:t>
            </a:r>
          </a:p>
          <a:p>
            <a:pPr marL="285750" indent="-285750">
              <a:buFont typeface="Arial" pitchFamily="34" charset="0"/>
              <a:buChar char="•"/>
            </a:pPr>
            <a:endParaRPr lang="en-US" sz="2000" dirty="0" smtClean="0">
              <a:latin typeface="Arial Black" pitchFamily="34" charset="0"/>
            </a:endParaRPr>
          </a:p>
          <a:p>
            <a:pPr marL="285750" indent="-285750">
              <a:buFont typeface="Arial" pitchFamily="34" charset="0"/>
              <a:buChar char="•"/>
            </a:pPr>
            <a:r>
              <a:rPr lang="en-US" sz="2000" dirty="0" smtClean="0">
                <a:latin typeface="Arial Black" pitchFamily="34" charset="0"/>
              </a:rPr>
              <a:t>IF NEEDED THEY MAY CALL YOU BACK</a:t>
            </a:r>
          </a:p>
          <a:p>
            <a:pPr marL="285750" indent="-285750">
              <a:buFont typeface="Arial" pitchFamily="34" charset="0"/>
              <a:buChar char="•"/>
            </a:pPr>
            <a:endParaRPr lang="en-US" sz="2000" dirty="0" smtClean="0">
              <a:latin typeface="Arial Black" pitchFamily="34" charset="0"/>
            </a:endParaRPr>
          </a:p>
          <a:p>
            <a:pPr marL="285750" indent="-285750">
              <a:buFont typeface="Arial" pitchFamily="34" charset="0"/>
              <a:buChar char="•"/>
            </a:pPr>
            <a:r>
              <a:rPr lang="en-US" sz="2000" dirty="0" smtClean="0">
                <a:latin typeface="Arial Black" pitchFamily="34" charset="0"/>
              </a:rPr>
              <a:t>THIS BUTTON IS </a:t>
            </a:r>
            <a:r>
              <a:rPr lang="en-US" sz="2000" b="1" i="1" u="sng" dirty="0" smtClean="0">
                <a:latin typeface="Arial Black" pitchFamily="34" charset="0"/>
              </a:rPr>
              <a:t>ONLY</a:t>
            </a:r>
            <a:r>
              <a:rPr lang="en-US" sz="2000" dirty="0" smtClean="0">
                <a:latin typeface="Arial Black" pitchFamily="34" charset="0"/>
              </a:rPr>
              <a:t> FOR EMERGENCIES</a:t>
            </a:r>
          </a:p>
          <a:p>
            <a:endParaRPr lang="en-US" dirty="0"/>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extLst>
      <p:ext uri="{BB962C8B-B14F-4D97-AF65-F5344CB8AC3E}">
        <p14:creationId xmlns:p14="http://schemas.microsoft.com/office/powerpoint/2010/main" val="555074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b="1" dirty="0" smtClean="0"/>
              <a:t>Syllabus</a:t>
            </a:r>
            <a:endParaRPr lang="en-US" b="1" dirty="0"/>
          </a:p>
        </p:txBody>
      </p:sp>
      <p:sp>
        <p:nvSpPr>
          <p:cNvPr id="3" name="Content Placeholder 2"/>
          <p:cNvSpPr>
            <a:spLocks noGrp="1"/>
          </p:cNvSpPr>
          <p:nvPr>
            <p:ph idx="1"/>
          </p:nvPr>
        </p:nvSpPr>
        <p:spPr>
          <a:xfrm>
            <a:off x="457200" y="990600"/>
            <a:ext cx="8229600" cy="5486400"/>
          </a:xfrm>
        </p:spPr>
        <p:txBody>
          <a:bodyPr/>
          <a:lstStyle/>
          <a:p>
            <a:r>
              <a:rPr lang="en-US" sz="2400" b="1" dirty="0" smtClean="0"/>
              <a:t>Syllabus Checklist </a:t>
            </a:r>
          </a:p>
          <a:p>
            <a:r>
              <a:rPr lang="en-US" sz="2400" b="1" dirty="0" smtClean="0"/>
              <a:t>Must correspond to official course outline of record</a:t>
            </a:r>
            <a:endParaRPr lang="en-US" sz="2400" b="1" dirty="0"/>
          </a:p>
          <a:p>
            <a:r>
              <a:rPr lang="en-US" sz="2400" b="1" dirty="0" smtClean="0"/>
              <a:t>A </a:t>
            </a:r>
            <a:r>
              <a:rPr lang="en-US" sz="2400" b="1" dirty="0"/>
              <a:t>copy of the class </a:t>
            </a:r>
            <a:r>
              <a:rPr lang="en-US" sz="2400" b="1" u="sng" dirty="0"/>
              <a:t>syllabus</a:t>
            </a:r>
            <a:r>
              <a:rPr lang="en-US" sz="2400" b="1" dirty="0"/>
              <a:t> is to be sent via e-mail to your division dean’s aide no later </a:t>
            </a:r>
            <a:r>
              <a:rPr lang="en-US" sz="2400" b="1" dirty="0" smtClean="0"/>
              <a:t>than </a:t>
            </a:r>
            <a:r>
              <a:rPr lang="en-US" sz="2400" b="1" u="sng" dirty="0" smtClean="0"/>
              <a:t>Wednesday</a:t>
            </a:r>
            <a:r>
              <a:rPr lang="en-US" sz="2400" b="1" u="sng" dirty="0"/>
              <a:t>, August </a:t>
            </a:r>
            <a:r>
              <a:rPr lang="en-US" sz="2400" b="1" u="sng" dirty="0" smtClean="0"/>
              <a:t>17</a:t>
            </a:r>
            <a:r>
              <a:rPr lang="en-US" sz="2400" b="1" u="sng" baseline="30000" dirty="0" smtClean="0"/>
              <a:t>th</a:t>
            </a:r>
            <a:r>
              <a:rPr lang="en-US" sz="2400" b="1" u="sng" dirty="0" smtClean="0"/>
              <a:t>, 2016</a:t>
            </a:r>
            <a:endParaRPr lang="en-US" sz="2400" b="1" dirty="0" smtClean="0"/>
          </a:p>
          <a:p>
            <a:r>
              <a:rPr lang="en-US" sz="2400" b="1" i="1" dirty="0" smtClean="0"/>
              <a:t>Be </a:t>
            </a:r>
            <a:r>
              <a:rPr lang="en-US" sz="2400" b="1" i="1" dirty="0"/>
              <a:t>sure to include</a:t>
            </a:r>
            <a:r>
              <a:rPr lang="en-US" sz="2400" b="1" i="1" dirty="0" smtClean="0"/>
              <a:t>:</a:t>
            </a:r>
          </a:p>
          <a:p>
            <a:pPr lvl="1"/>
            <a:r>
              <a:rPr lang="en-US" sz="2000" b="1" dirty="0" smtClean="0"/>
              <a:t>Instructors </a:t>
            </a:r>
            <a:r>
              <a:rPr lang="en-US" sz="2000" b="1" dirty="0"/>
              <a:t>Full </a:t>
            </a:r>
            <a:r>
              <a:rPr lang="en-US" sz="2000" b="1" dirty="0" smtClean="0"/>
              <a:t>Name</a:t>
            </a:r>
          </a:p>
          <a:p>
            <a:pPr lvl="1"/>
            <a:r>
              <a:rPr lang="en-US" sz="2000" b="1" dirty="0" smtClean="0"/>
              <a:t>Label </a:t>
            </a:r>
            <a:r>
              <a:rPr lang="en-US" sz="2000" b="1" dirty="0"/>
              <a:t>it  -  “</a:t>
            </a:r>
            <a:r>
              <a:rPr lang="en-US" sz="2000" b="1" dirty="0" smtClean="0"/>
              <a:t>Syllabus”</a:t>
            </a:r>
          </a:p>
          <a:p>
            <a:pPr lvl="1"/>
            <a:r>
              <a:rPr lang="en-US" sz="2000" b="1" dirty="0" smtClean="0"/>
              <a:t>Class </a:t>
            </a:r>
            <a:r>
              <a:rPr lang="en-US" sz="2000" b="1" dirty="0"/>
              <a:t>Name,  and schedule #  -  ex. ENGL1A-#23456</a:t>
            </a:r>
          </a:p>
          <a:p>
            <a:pPr marL="55563" indent="-55563">
              <a:lnSpc>
                <a:spcPct val="80000"/>
              </a:lnSpc>
              <a:buFont typeface="Wingdings" pitchFamily="2" charset="2"/>
              <a:buNone/>
            </a:pPr>
            <a:r>
              <a:rPr lang="en-US" sz="2000" b="1" dirty="0"/>
              <a:t>       </a:t>
            </a:r>
            <a:r>
              <a:rPr lang="en-US" sz="2000" b="1" dirty="0" smtClean="0"/>
              <a:t>- Semester  </a:t>
            </a:r>
            <a:r>
              <a:rPr lang="en-US" sz="2000" b="1" dirty="0"/>
              <a:t>- “Fall </a:t>
            </a:r>
            <a:r>
              <a:rPr lang="en-US" sz="2000" b="1" dirty="0" smtClean="0"/>
              <a:t>16”  </a:t>
            </a:r>
          </a:p>
          <a:p>
            <a:pPr marL="55563" indent="-55563">
              <a:lnSpc>
                <a:spcPct val="80000"/>
              </a:lnSpc>
              <a:buFont typeface="Wingdings" pitchFamily="2" charset="2"/>
              <a:buNone/>
            </a:pPr>
            <a:r>
              <a:rPr lang="en-US" sz="2000" b="1" dirty="0"/>
              <a:t>	</a:t>
            </a:r>
            <a:r>
              <a:rPr lang="en-US" sz="2000" b="1" dirty="0" smtClean="0"/>
              <a:t>-     Class meetings: Days</a:t>
            </a:r>
            <a:r>
              <a:rPr lang="en-US" sz="2000" b="1" dirty="0"/>
              <a:t>, Time and Location</a:t>
            </a:r>
          </a:p>
          <a:p>
            <a:pPr marL="55563" indent="-55563">
              <a:lnSpc>
                <a:spcPct val="80000"/>
              </a:lnSpc>
              <a:buFont typeface="Wingdings" pitchFamily="2" charset="2"/>
              <a:buNone/>
            </a:pPr>
            <a:endParaRPr lang="en-US" sz="2400" b="1" dirty="0"/>
          </a:p>
          <a:p>
            <a:pPr marL="55563" indent="-55563">
              <a:lnSpc>
                <a:spcPct val="80000"/>
              </a:lnSpc>
              <a:buFont typeface="Wingdings" pitchFamily="2" charset="2"/>
              <a:buNone/>
            </a:pPr>
            <a:r>
              <a:rPr lang="en-US" sz="2400" b="1" dirty="0" smtClean="0"/>
              <a:t>An </a:t>
            </a:r>
            <a:r>
              <a:rPr lang="en-US" sz="2400" b="1" dirty="0"/>
              <a:t>example of a syllabus can be found in the faculty handbook </a:t>
            </a:r>
          </a:p>
          <a:p>
            <a:pPr>
              <a:buNone/>
            </a:pPr>
            <a:endParaRPr lang="en-US" sz="2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eaLnBrk="1" hangingPunct="1">
              <a:defRPr/>
            </a:pPr>
            <a:r>
              <a:rPr lang="en-US" b="1" dirty="0" smtClean="0"/>
              <a:t>Care of Classroom</a:t>
            </a:r>
            <a:endParaRPr lang="en-US" b="1" dirty="0"/>
          </a:p>
        </p:txBody>
      </p:sp>
      <p:sp>
        <p:nvSpPr>
          <p:cNvPr id="3" name="Content Placeholder 2"/>
          <p:cNvSpPr>
            <a:spLocks noGrp="1"/>
          </p:cNvSpPr>
          <p:nvPr>
            <p:ph idx="1"/>
          </p:nvPr>
        </p:nvSpPr>
        <p:spPr>
          <a:xfrm>
            <a:off x="457200" y="1066800"/>
            <a:ext cx="8229600" cy="5410200"/>
          </a:xfrm>
        </p:spPr>
        <p:txBody>
          <a:bodyPr>
            <a:normAutofit/>
          </a:bodyPr>
          <a:lstStyle/>
          <a:p>
            <a:pPr eaLnBrk="1" hangingPunct="1">
              <a:defRPr/>
            </a:pPr>
            <a:r>
              <a:rPr lang="en-US" b="1" dirty="0" smtClean="0"/>
              <a:t>Check classroom</a:t>
            </a:r>
          </a:p>
          <a:p>
            <a:pPr eaLnBrk="1" hangingPunct="1">
              <a:defRPr/>
            </a:pPr>
            <a:r>
              <a:rPr lang="en-US" b="1" dirty="0" smtClean="0"/>
              <a:t>Leaving: Leave desks and chairs in state you found them</a:t>
            </a:r>
          </a:p>
          <a:p>
            <a:pPr eaLnBrk="1" hangingPunct="1">
              <a:defRPr/>
            </a:pPr>
            <a:r>
              <a:rPr lang="en-US" b="1" dirty="0" smtClean="0"/>
              <a:t>Always: Clean the white boards</a:t>
            </a:r>
          </a:p>
          <a:p>
            <a:pPr eaLnBrk="1" hangingPunct="1">
              <a:defRPr/>
            </a:pPr>
            <a:r>
              <a:rPr lang="en-US" b="1" dirty="0" smtClean="0"/>
              <a:t>Reset alarm </a:t>
            </a:r>
          </a:p>
          <a:p>
            <a:pPr eaLnBrk="1" hangingPunct="1">
              <a:defRPr/>
            </a:pPr>
            <a:r>
              <a:rPr lang="en-US" b="1" dirty="0" smtClean="0"/>
              <a:t>Close windows, Lock room</a:t>
            </a:r>
          </a:p>
          <a:p>
            <a:pPr eaLnBrk="1" hangingPunct="1">
              <a:defRPr/>
            </a:pPr>
            <a:r>
              <a:rPr lang="en-US" b="1" dirty="0" smtClean="0"/>
              <a:t>Repairs: Done via submission of “</a:t>
            </a:r>
            <a:r>
              <a:rPr lang="en-US" b="1" dirty="0" err="1" smtClean="0"/>
              <a:t>schooldude</a:t>
            </a:r>
            <a:r>
              <a:rPr lang="en-US" b="1" dirty="0" smtClean="0"/>
              <a:t>” form</a:t>
            </a:r>
            <a:endParaRPr lang="en-US" b="1" dirty="0" smtClean="0">
              <a:sym typeface="Wingdings" pitchFamily="2" charset="2"/>
            </a:endParaRPr>
          </a:p>
          <a:p>
            <a:pPr eaLnBrk="1" hangingPunct="1">
              <a:defRPr/>
            </a:pP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b="1" dirty="0" smtClean="0"/>
              <a:t>Absences</a:t>
            </a:r>
            <a:endParaRPr lang="en-US" b="1" dirty="0"/>
          </a:p>
        </p:txBody>
      </p:sp>
      <p:sp>
        <p:nvSpPr>
          <p:cNvPr id="3" name="Content Placeholder 2"/>
          <p:cNvSpPr>
            <a:spLocks noGrp="1"/>
          </p:cNvSpPr>
          <p:nvPr>
            <p:ph idx="1"/>
          </p:nvPr>
        </p:nvSpPr>
        <p:spPr>
          <a:xfrm>
            <a:off x="457200" y="1066800"/>
            <a:ext cx="8229600" cy="5562600"/>
          </a:xfrm>
        </p:spPr>
        <p:txBody>
          <a:bodyPr/>
          <a:lstStyle/>
          <a:p>
            <a:pPr>
              <a:defRPr/>
            </a:pPr>
            <a:r>
              <a:rPr lang="en-US" sz="2800" b="1" dirty="0" smtClean="0"/>
              <a:t>Reedley Campus</a:t>
            </a:r>
          </a:p>
          <a:p>
            <a:pPr lvl="1">
              <a:defRPr/>
            </a:pPr>
            <a:r>
              <a:rPr lang="en-US" sz="2500" b="1" dirty="0" smtClean="0"/>
              <a:t>Before 8 a.m. call 638-0306 or 637-2531</a:t>
            </a:r>
          </a:p>
          <a:p>
            <a:pPr lvl="1">
              <a:defRPr/>
            </a:pPr>
            <a:r>
              <a:rPr lang="en-US" sz="2500" b="1" dirty="0" smtClean="0"/>
              <a:t>8 am-5pm contact your deans office</a:t>
            </a:r>
          </a:p>
          <a:p>
            <a:pPr lvl="1">
              <a:defRPr/>
            </a:pPr>
            <a:r>
              <a:rPr lang="en-US" sz="2500" b="1" dirty="0" smtClean="0"/>
              <a:t>After 5 p.m. call Administrator on Duty – 779-5447 </a:t>
            </a:r>
          </a:p>
          <a:p>
            <a:pPr>
              <a:defRPr/>
            </a:pPr>
            <a:r>
              <a:rPr lang="en-US" sz="2800" b="1" dirty="0" smtClean="0"/>
              <a:t>Fill out academic absence form </a:t>
            </a:r>
            <a:r>
              <a:rPr lang="en-US" sz="2800" b="1" u="sng" dirty="0" smtClean="0"/>
              <a:t>within 2 days</a:t>
            </a:r>
          </a:p>
          <a:p>
            <a:pPr>
              <a:defRPr/>
            </a:pPr>
            <a:r>
              <a:rPr lang="en-US" sz="2800" b="1" dirty="0" smtClean="0"/>
              <a:t>Sick leave</a:t>
            </a:r>
            <a:r>
              <a:rPr lang="en-US" sz="2500" b="1" dirty="0" smtClean="0"/>
              <a:t>-Totals can be found on webadvisor</a:t>
            </a:r>
          </a:p>
          <a:p>
            <a:pPr>
              <a:defRPr/>
            </a:pPr>
            <a:endParaRPr lang="en-US" b="1" dirty="0" smtClean="0"/>
          </a:p>
          <a:p>
            <a:pPr>
              <a:defRPr/>
            </a:pPr>
            <a:endParaRPr lang="en-US" b="1" dirty="0" smtClean="0"/>
          </a:p>
          <a:p>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Mail and Printing</a:t>
            </a:r>
            <a:endParaRPr lang="en-US" b="1" dirty="0"/>
          </a:p>
        </p:txBody>
      </p:sp>
      <p:sp>
        <p:nvSpPr>
          <p:cNvPr id="3" name="Content Placeholder 2"/>
          <p:cNvSpPr>
            <a:spLocks noGrp="1"/>
          </p:cNvSpPr>
          <p:nvPr>
            <p:ph idx="1"/>
          </p:nvPr>
        </p:nvSpPr>
        <p:spPr>
          <a:xfrm>
            <a:off x="457200" y="1066800"/>
            <a:ext cx="8229600" cy="5562600"/>
          </a:xfrm>
        </p:spPr>
        <p:txBody>
          <a:bodyPr/>
          <a:lstStyle/>
          <a:p>
            <a:pPr eaLnBrk="1" hangingPunct="1">
              <a:lnSpc>
                <a:spcPct val="80000"/>
              </a:lnSpc>
              <a:defRPr/>
            </a:pPr>
            <a:r>
              <a:rPr lang="en-US" b="1" dirty="0" smtClean="0"/>
              <a:t>Mailboxes</a:t>
            </a:r>
          </a:p>
          <a:p>
            <a:pPr lvl="1" eaLnBrk="1" hangingPunct="1">
              <a:lnSpc>
                <a:spcPct val="80000"/>
              </a:lnSpc>
              <a:defRPr/>
            </a:pPr>
            <a:r>
              <a:rPr lang="en-US" b="1" dirty="0" smtClean="0"/>
              <a:t>Located in the Printing Services Building</a:t>
            </a:r>
          </a:p>
          <a:p>
            <a:pPr lvl="2" eaLnBrk="1" hangingPunct="1">
              <a:lnSpc>
                <a:spcPct val="80000"/>
              </a:lnSpc>
              <a:defRPr/>
            </a:pPr>
            <a:r>
              <a:rPr lang="en-US" b="1" dirty="0" smtClean="0"/>
              <a:t>Need Tiger One Card to access</a:t>
            </a:r>
          </a:p>
          <a:p>
            <a:pPr eaLnBrk="1" hangingPunct="1">
              <a:lnSpc>
                <a:spcPct val="80000"/>
              </a:lnSpc>
              <a:defRPr/>
            </a:pPr>
            <a:endParaRPr lang="en-US" b="1" dirty="0" smtClean="0"/>
          </a:p>
          <a:p>
            <a:pPr eaLnBrk="1" hangingPunct="1">
              <a:lnSpc>
                <a:spcPct val="80000"/>
              </a:lnSpc>
              <a:defRPr/>
            </a:pPr>
            <a:r>
              <a:rPr lang="en-US" b="1" dirty="0" smtClean="0"/>
              <a:t>Printing Services</a:t>
            </a:r>
          </a:p>
          <a:p>
            <a:pPr lvl="1" eaLnBrk="1" hangingPunct="1">
              <a:lnSpc>
                <a:spcPct val="80000"/>
              </a:lnSpc>
              <a:defRPr/>
            </a:pPr>
            <a:r>
              <a:rPr lang="en-US" b="1" dirty="0" smtClean="0"/>
              <a:t>Reedley</a:t>
            </a:r>
          </a:p>
          <a:p>
            <a:pPr lvl="2" eaLnBrk="1" hangingPunct="1">
              <a:lnSpc>
                <a:spcPct val="80000"/>
              </a:lnSpc>
              <a:defRPr/>
            </a:pPr>
            <a:r>
              <a:rPr lang="en-US" b="1" dirty="0"/>
              <a:t>Request form - rcprint@reedleycollege.edu</a:t>
            </a:r>
          </a:p>
          <a:p>
            <a:pPr lvl="2" eaLnBrk="1" hangingPunct="1">
              <a:lnSpc>
                <a:spcPct val="80000"/>
              </a:lnSpc>
              <a:defRPr/>
            </a:pPr>
            <a:r>
              <a:rPr lang="en-US" b="1" dirty="0"/>
              <a:t>E-mail both form &amp; document</a:t>
            </a:r>
          </a:p>
          <a:p>
            <a:pPr lvl="2" eaLnBrk="1" hangingPunct="1">
              <a:lnSpc>
                <a:spcPct val="80000"/>
              </a:lnSpc>
              <a:defRPr/>
            </a:pPr>
            <a:r>
              <a:rPr lang="en-US" b="1" dirty="0"/>
              <a:t>Be mindful of copyright </a:t>
            </a:r>
            <a:r>
              <a:rPr lang="en-US" b="1" dirty="0" smtClean="0"/>
              <a:t>laws</a:t>
            </a:r>
          </a:p>
          <a:p>
            <a:pPr lvl="2" eaLnBrk="1" hangingPunct="1">
              <a:lnSpc>
                <a:spcPct val="80000"/>
              </a:lnSpc>
              <a:defRPr/>
            </a:pPr>
            <a:r>
              <a:rPr lang="en-US" b="1" u="sng" dirty="0" smtClean="0"/>
              <a:t>Copier in lobby limited to 10 copies!!!!</a:t>
            </a:r>
          </a:p>
          <a:p>
            <a:pPr marL="400050" lvl="2" indent="0">
              <a:buNone/>
            </a:pPr>
            <a:endParaRPr lang="en-US" b="1" dirty="0"/>
          </a:p>
          <a:p>
            <a:pPr marL="0" indent="0">
              <a:buNone/>
            </a:pP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Evaluation Process</a:t>
            </a:r>
            <a:endParaRPr lang="en-US" b="1" dirty="0"/>
          </a:p>
        </p:txBody>
      </p:sp>
      <p:sp>
        <p:nvSpPr>
          <p:cNvPr id="3" name="Content Placeholder 2"/>
          <p:cNvSpPr>
            <a:spLocks noGrp="1"/>
          </p:cNvSpPr>
          <p:nvPr>
            <p:ph idx="1"/>
          </p:nvPr>
        </p:nvSpPr>
        <p:spPr/>
        <p:txBody>
          <a:bodyPr/>
          <a:lstStyle/>
          <a:p>
            <a:r>
              <a:rPr lang="en-US" b="1" dirty="0" smtClean="0"/>
              <a:t>Evaluated 1st semester of teaching or service</a:t>
            </a:r>
          </a:p>
          <a:p>
            <a:r>
              <a:rPr lang="en-US" b="1" dirty="0" smtClean="0"/>
              <a:t>Evaluated again during 2nd and/or 3rd semester of teaching or service</a:t>
            </a:r>
          </a:p>
          <a:p>
            <a:r>
              <a:rPr lang="en-US" b="1" dirty="0" smtClean="0"/>
              <a:t>Evaluated over every six (6) semesters of teaching or service thereafter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Evaluation Process</a:t>
            </a:r>
            <a:endParaRPr lang="en-US" b="1" dirty="0"/>
          </a:p>
        </p:txBody>
      </p:sp>
      <p:sp>
        <p:nvSpPr>
          <p:cNvPr id="3" name="Content Placeholder 2"/>
          <p:cNvSpPr>
            <a:spLocks noGrp="1"/>
          </p:cNvSpPr>
          <p:nvPr>
            <p:ph idx="1"/>
          </p:nvPr>
        </p:nvSpPr>
        <p:spPr>
          <a:xfrm>
            <a:off x="457200" y="1295400"/>
            <a:ext cx="8229600" cy="4830763"/>
          </a:xfrm>
        </p:spPr>
        <p:txBody>
          <a:bodyPr/>
          <a:lstStyle/>
          <a:p>
            <a:r>
              <a:rPr lang="en-US" b="1" dirty="0" smtClean="0"/>
              <a:t>Evaluation  will include:</a:t>
            </a:r>
          </a:p>
          <a:p>
            <a:pPr lvl="1"/>
            <a:r>
              <a:rPr lang="en-US" b="1" dirty="0" smtClean="0"/>
              <a:t>Classroom visitation(s) by peer evaluator and immediate supervisor or his/her designee</a:t>
            </a:r>
          </a:p>
          <a:p>
            <a:pPr lvl="1"/>
            <a:r>
              <a:rPr lang="en-US" b="1" dirty="0" smtClean="0"/>
              <a:t>New Form</a:t>
            </a:r>
          </a:p>
          <a:p>
            <a:pPr lvl="1"/>
            <a:r>
              <a:rPr lang="en-US" b="1" dirty="0" smtClean="0"/>
              <a:t>Student questionnaires</a:t>
            </a:r>
          </a:p>
          <a:p>
            <a:pPr lvl="1"/>
            <a:r>
              <a:rPr lang="en-US" b="1" dirty="0" smtClean="0"/>
              <a:t>Results discussed with unit member</a:t>
            </a:r>
          </a:p>
          <a:p>
            <a:pPr lvl="1"/>
            <a:r>
              <a:rPr lang="en-US" b="1" dirty="0" smtClean="0"/>
              <a:t>Evaluatee shall receive a copy of the final written evaluation at the completion of the semester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b="1" dirty="0" smtClean="0"/>
              <a:t>Overview</a:t>
            </a:r>
          </a:p>
        </p:txBody>
      </p:sp>
      <p:sp>
        <p:nvSpPr>
          <p:cNvPr id="3075" name="Rectangle 3"/>
          <p:cNvSpPr>
            <a:spLocks noGrp="1" noChangeArrowheads="1"/>
          </p:cNvSpPr>
          <p:nvPr>
            <p:ph type="body" idx="1"/>
          </p:nvPr>
        </p:nvSpPr>
        <p:spPr>
          <a:xfrm>
            <a:off x="457200" y="1600200"/>
            <a:ext cx="8229600" cy="4648200"/>
          </a:xfrm>
        </p:spPr>
        <p:txBody>
          <a:bodyPr/>
          <a:lstStyle/>
          <a:p>
            <a:pPr eaLnBrk="1" hangingPunct="1">
              <a:lnSpc>
                <a:spcPct val="90000"/>
              </a:lnSpc>
            </a:pPr>
            <a:r>
              <a:rPr lang="en-US" sz="2400" b="1" dirty="0" smtClean="0"/>
              <a:t>Welcome and </a:t>
            </a:r>
            <a:r>
              <a:rPr lang="en-US" sz="2400" b="1" dirty="0"/>
              <a:t>I</a:t>
            </a:r>
            <a:r>
              <a:rPr lang="en-US" sz="2400" b="1" dirty="0" smtClean="0"/>
              <a:t>ntroductions –Jan Dekker</a:t>
            </a:r>
          </a:p>
          <a:p>
            <a:pPr eaLnBrk="1" hangingPunct="1">
              <a:lnSpc>
                <a:spcPct val="90000"/>
              </a:lnSpc>
            </a:pPr>
            <a:r>
              <a:rPr lang="en-US" sz="2400" b="1" dirty="0" smtClean="0"/>
              <a:t>Academic Senate-Stephanie Curry</a:t>
            </a:r>
          </a:p>
          <a:p>
            <a:pPr eaLnBrk="1" hangingPunct="1">
              <a:lnSpc>
                <a:spcPct val="90000"/>
              </a:lnSpc>
            </a:pPr>
            <a:r>
              <a:rPr lang="en-US" sz="2400" b="1" dirty="0" smtClean="0"/>
              <a:t>SLOs/Accreditation and Institutional Effectiveness-Eileen Apperson-Williams</a:t>
            </a:r>
          </a:p>
          <a:p>
            <a:pPr eaLnBrk="1" hangingPunct="1">
              <a:lnSpc>
                <a:spcPct val="90000"/>
              </a:lnSpc>
            </a:pPr>
            <a:r>
              <a:rPr lang="en-US" sz="2400" b="1" dirty="0" smtClean="0"/>
              <a:t>DSPS Update-Linda Reither</a:t>
            </a:r>
          </a:p>
          <a:p>
            <a:pPr eaLnBrk="1" hangingPunct="1">
              <a:lnSpc>
                <a:spcPct val="90000"/>
              </a:lnSpc>
            </a:pPr>
            <a:r>
              <a:rPr lang="en-US" sz="2400" b="1" dirty="0" smtClean="0"/>
              <a:t>Student Conduct/Classroom Management/Plagiarism</a:t>
            </a:r>
          </a:p>
          <a:p>
            <a:pPr marL="0" indent="0" eaLnBrk="1" hangingPunct="1">
              <a:lnSpc>
                <a:spcPct val="90000"/>
              </a:lnSpc>
              <a:buNone/>
            </a:pPr>
            <a:r>
              <a:rPr lang="en-US" sz="2400" b="1" dirty="0" smtClean="0"/>
              <a:t>    Claudia Habib</a:t>
            </a:r>
          </a:p>
          <a:p>
            <a:pPr eaLnBrk="1" hangingPunct="1">
              <a:lnSpc>
                <a:spcPct val="90000"/>
              </a:lnSpc>
            </a:pPr>
            <a:r>
              <a:rPr lang="en-US" sz="2400" b="1" dirty="0" smtClean="0"/>
              <a:t>Nuts &amp; Bolts –David Clark</a:t>
            </a:r>
          </a:p>
          <a:p>
            <a:pPr eaLnBrk="1" hangingPunct="1">
              <a:lnSpc>
                <a:spcPct val="90000"/>
              </a:lnSpc>
            </a:pPr>
            <a:r>
              <a:rPr lang="en-US" sz="2400" b="1" dirty="0" smtClean="0"/>
              <a:t>2016-2017 Faculty Handbook Highlights-Todd Davis</a:t>
            </a:r>
          </a:p>
          <a:p>
            <a:pPr eaLnBrk="1" hangingPunct="1">
              <a:lnSpc>
                <a:spcPct val="90000"/>
              </a:lnSpc>
            </a:pPr>
            <a:r>
              <a:rPr lang="en-US" sz="2400" b="1" dirty="0" smtClean="0"/>
              <a:t>Adjunct Evaluation Process –Marie Harris</a:t>
            </a:r>
          </a:p>
          <a:p>
            <a:pPr eaLnBrk="1" hangingPunct="1">
              <a:lnSpc>
                <a:spcPct val="90000"/>
              </a:lnSpc>
            </a:pPr>
            <a:r>
              <a:rPr lang="en-US" sz="2400" b="1" dirty="0" smtClean="0"/>
              <a:t>Faculty Responsibilities- Jan Dekker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b="1" dirty="0" smtClean="0"/>
              <a:t>Duties and Responsibilities</a:t>
            </a:r>
            <a:r>
              <a:rPr lang="en-US" dirty="0" smtClean="0"/>
              <a:t/>
            </a:r>
            <a:br>
              <a:rPr lang="en-US" dirty="0" smtClean="0"/>
            </a:br>
            <a:endParaRPr lang="en-US"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457200" y="1143000"/>
            <a:ext cx="8229600" cy="5059363"/>
          </a:xfrm>
        </p:spPr>
        <p:txBody>
          <a:bodyPr/>
          <a:lstStyle/>
          <a:p>
            <a:pPr marL="0" indent="0" algn="ctr">
              <a:buNone/>
            </a:pPr>
            <a:r>
              <a:rPr lang="en-US" b="1" dirty="0" smtClean="0"/>
              <a:t>AR 7122</a:t>
            </a:r>
          </a:p>
          <a:p>
            <a:pPr marL="0" indent="0">
              <a:buNone/>
            </a:pPr>
            <a:r>
              <a:rPr lang="en-US" b="1" dirty="0" smtClean="0"/>
              <a:t>Duties and Responsibilities of Instructors </a:t>
            </a:r>
          </a:p>
          <a:p>
            <a:pPr lvl="1"/>
            <a:endParaRPr lang="en-US" b="1" dirty="0" smtClean="0"/>
          </a:p>
          <a:p>
            <a:pPr lvl="1"/>
            <a:r>
              <a:rPr lang="en-US" b="1" dirty="0" smtClean="0"/>
              <a:t>Primary Duty: Teach</a:t>
            </a:r>
          </a:p>
          <a:p>
            <a:pPr lvl="1"/>
            <a:r>
              <a:rPr lang="en-US" b="1" dirty="0" smtClean="0"/>
              <a:t>Department Meetings</a:t>
            </a:r>
          </a:p>
          <a:p>
            <a:pPr lvl="1"/>
            <a:r>
              <a:rPr lang="en-US" b="1" dirty="0" smtClean="0"/>
              <a:t>Participate, Engage: Clubs, STEM Conference, Green Summit, Safari Days </a:t>
            </a:r>
          </a:p>
          <a:p>
            <a:pPr marL="457200" lvl="1" indent="0">
              <a:buNone/>
            </a:pPr>
            <a:endParaRPr lang="en-US" b="1" dirty="0" smtClean="0"/>
          </a:p>
          <a:p>
            <a:pPr marL="914400" lvl="2" indent="0">
              <a:buNone/>
            </a:pPr>
            <a:endParaRPr lang="en-US" b="1" i="1" dirty="0" smtClean="0"/>
          </a:p>
          <a:p>
            <a:pPr lvl="2"/>
            <a:endParaRPr lang="en-US" b="1" dirty="0" smtClean="0"/>
          </a:p>
          <a:p>
            <a:pPr marL="457200" lvl="1" indent="0">
              <a:buNone/>
            </a:pPr>
            <a:endParaRPr lang="en-US" b="1"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533400"/>
            <a:ext cx="8229600" cy="5592763"/>
          </a:xfrm>
        </p:spPr>
        <p:txBody>
          <a:bodyPr/>
          <a:lstStyle/>
          <a:p>
            <a:pPr lvl="1"/>
            <a:r>
              <a:rPr lang="en-US" b="1" dirty="0" smtClean="0"/>
              <a:t>Highlights</a:t>
            </a:r>
          </a:p>
          <a:p>
            <a:pPr lvl="2"/>
            <a:r>
              <a:rPr lang="en-US" sz="2800" b="1" dirty="0" smtClean="0"/>
              <a:t>Be present in the classroom during the time classes are officially scheduled</a:t>
            </a:r>
          </a:p>
          <a:p>
            <a:pPr lvl="2"/>
            <a:r>
              <a:rPr lang="en-US" sz="2800" b="1" dirty="0" smtClean="0"/>
              <a:t>Give final examinations as announced in the published examination schedule</a:t>
            </a:r>
          </a:p>
          <a:p>
            <a:pPr lvl="2"/>
            <a:r>
              <a:rPr lang="en-US" sz="2800" b="1" dirty="0" smtClean="0"/>
              <a:t>Follow Course </a:t>
            </a:r>
            <a:r>
              <a:rPr lang="en-US" sz="2800" b="1" dirty="0"/>
              <a:t>O</a:t>
            </a:r>
            <a:r>
              <a:rPr lang="en-US" sz="2800" b="1" dirty="0" smtClean="0"/>
              <a:t>utlines of Record (COR)</a:t>
            </a:r>
          </a:p>
          <a:p>
            <a:pPr lvl="2"/>
            <a:r>
              <a:rPr lang="en-US" sz="2800" b="1" dirty="0" smtClean="0"/>
              <a:t>Make systematic evaluations of student progress consistent with established SLO’s</a:t>
            </a:r>
          </a:p>
          <a:p>
            <a:pPr lvl="2"/>
            <a:r>
              <a:rPr lang="en-US" sz="2800" b="1" dirty="0" smtClean="0"/>
              <a:t>Connect with your colleagues and your Department Chair</a:t>
            </a:r>
          </a:p>
          <a:p>
            <a:pPr lvl="2"/>
            <a:endParaRPr lang="en-US" sz="2800" b="1" dirty="0" smtClean="0"/>
          </a:p>
          <a:p>
            <a:endParaRPr lang="en-US" sz="2800" b="1"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r>
              <a:rPr lang="en-US" sz="2800" b="1" dirty="0" smtClean="0"/>
              <a:t>Participate in SLO assessments</a:t>
            </a:r>
          </a:p>
          <a:p>
            <a:pPr lvl="2"/>
            <a:r>
              <a:rPr lang="en-US" sz="2800" b="1" dirty="0" smtClean="0"/>
              <a:t>Maintain accurate rosters</a:t>
            </a:r>
          </a:p>
          <a:p>
            <a:pPr lvl="2"/>
            <a:r>
              <a:rPr lang="en-US" sz="2800" b="1" dirty="0" smtClean="0"/>
              <a:t>Submit grades and paperwork on time</a:t>
            </a:r>
          </a:p>
          <a:p>
            <a:pPr lvl="2"/>
            <a:r>
              <a:rPr lang="en-US" sz="2800" b="1" dirty="0" smtClean="0"/>
              <a:t>Positive Attendance, submit to D.O.</a:t>
            </a:r>
          </a:p>
          <a:p>
            <a:pPr lvl="2"/>
            <a:r>
              <a:rPr lang="en-US" sz="2800" b="1" dirty="0" smtClean="0"/>
              <a:t>Follow the Faculty Handbook</a:t>
            </a:r>
          </a:p>
          <a:p>
            <a:pPr lvl="2"/>
            <a:r>
              <a:rPr lang="en-US" sz="3600" b="1" dirty="0" smtClean="0"/>
              <a:t>????</a:t>
            </a:r>
            <a:r>
              <a:rPr lang="en-US" sz="2800" b="1" dirty="0" smtClean="0"/>
              <a:t>: ask a colleague, then your department chair, then your dean</a:t>
            </a:r>
          </a:p>
          <a:p>
            <a:pPr lvl="2"/>
            <a:endParaRPr lang="en-US" sz="2800" b="1" dirty="0" smtClean="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5800" y="2819400"/>
            <a:ext cx="7693164" cy="329632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
        <p:nvSpPr>
          <p:cNvPr id="6" name="TextBox 5"/>
          <p:cNvSpPr txBox="1"/>
          <p:nvPr/>
        </p:nvSpPr>
        <p:spPr>
          <a:xfrm>
            <a:off x="272180" y="179203"/>
            <a:ext cx="8305800" cy="2585323"/>
          </a:xfrm>
          <a:prstGeom prst="rect">
            <a:avLst/>
          </a:prstGeom>
          <a:noFill/>
        </p:spPr>
        <p:txBody>
          <a:bodyPr wrap="square" rtlCol="0">
            <a:spAutoFit/>
          </a:bodyPr>
          <a:lstStyle/>
          <a:p>
            <a:pPr algn="ctr"/>
            <a:r>
              <a:rPr lang="en-US" sz="2000" b="1" dirty="0" smtClean="0"/>
              <a:t>ROSTER EXAMPLE</a:t>
            </a:r>
          </a:p>
          <a:p>
            <a:pPr marL="285750" indent="-285750">
              <a:buFont typeface="Arial" panose="020B0604020202020204" pitchFamily="34" charset="0"/>
              <a:buChar char="•"/>
            </a:pPr>
            <a:r>
              <a:rPr lang="en-US" b="1" dirty="0" smtClean="0"/>
              <a:t>CENSUS DATE</a:t>
            </a:r>
            <a:endParaRPr lang="en-US" dirty="0"/>
          </a:p>
          <a:p>
            <a:pPr marL="742950" lvl="1" indent="-285750">
              <a:buFont typeface="Arial" panose="020B0604020202020204" pitchFamily="34" charset="0"/>
              <a:buChar char="•"/>
            </a:pPr>
            <a:r>
              <a:rPr lang="en-US" sz="1600" dirty="0" smtClean="0"/>
              <a:t>Certify Roster </a:t>
            </a:r>
            <a:r>
              <a:rPr lang="en-US" sz="2000" dirty="0" smtClean="0">
                <a:solidFill>
                  <a:srgbClr val="FF0000"/>
                </a:solidFill>
              </a:rPr>
              <a:t>ON</a:t>
            </a:r>
            <a:r>
              <a:rPr lang="en-US" sz="1600" dirty="0" smtClean="0"/>
              <a:t> this date</a:t>
            </a:r>
          </a:p>
          <a:p>
            <a:pPr marL="742950" lvl="1" indent="-285750">
              <a:buFont typeface="Arial" panose="020B0604020202020204" pitchFamily="34" charset="0"/>
              <a:buChar char="•"/>
            </a:pPr>
            <a:r>
              <a:rPr lang="en-US" sz="1600" smtClean="0"/>
              <a:t>Last day </a:t>
            </a:r>
            <a:r>
              <a:rPr lang="en-US" sz="1600" dirty="0" smtClean="0"/>
              <a:t>for student to add with add code</a:t>
            </a:r>
          </a:p>
          <a:p>
            <a:pPr marL="742950" lvl="1" indent="-285750">
              <a:buFont typeface="Arial" panose="020B0604020202020204" pitchFamily="34" charset="0"/>
              <a:buChar char="•"/>
            </a:pPr>
            <a:r>
              <a:rPr lang="en-US" sz="1600" dirty="0" smtClean="0"/>
              <a:t>Last day to drop to avoid a “W”</a:t>
            </a:r>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DROP DATE</a:t>
            </a:r>
            <a:endParaRPr lang="en-US" dirty="0"/>
          </a:p>
          <a:p>
            <a:pPr marL="742950" lvl="1" indent="-285750">
              <a:buFont typeface="Arial" panose="020B0604020202020204" pitchFamily="34" charset="0"/>
              <a:buChar char="•"/>
            </a:pPr>
            <a:r>
              <a:rPr lang="en-US" dirty="0" smtClean="0"/>
              <a:t>Final Drop Date; Last day to drop with a “W.”  Letter grade must be assigned after this date (A,B,C,D,F or I)</a:t>
            </a:r>
            <a:endParaRPr lang="en-US" dirty="0"/>
          </a:p>
        </p:txBody>
      </p:sp>
    </p:spTree>
    <p:extLst>
      <p:ext uri="{BB962C8B-B14F-4D97-AF65-F5344CB8AC3E}">
        <p14:creationId xmlns:p14="http://schemas.microsoft.com/office/powerpoint/2010/main" val="2242593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WebAdvisor</a:t>
            </a:r>
          </a:p>
        </p:txBody>
      </p:sp>
      <p:sp>
        <p:nvSpPr>
          <p:cNvPr id="19459" name="Rectangle 3"/>
          <p:cNvSpPr>
            <a:spLocks noGrp="1" noChangeArrowheads="1"/>
          </p:cNvSpPr>
          <p:nvPr>
            <p:ph type="body" idx="1"/>
          </p:nvPr>
        </p:nvSpPr>
        <p:spPr>
          <a:xfrm>
            <a:off x="457200" y="1752600"/>
            <a:ext cx="8153400" cy="4373563"/>
          </a:xfrm>
        </p:spPr>
        <p:txBody>
          <a:bodyPr/>
          <a:lstStyle/>
          <a:p>
            <a:pPr eaLnBrk="1" hangingPunct="1"/>
            <a:r>
              <a:rPr lang="en-US" dirty="0" smtClean="0"/>
              <a:t>Grades</a:t>
            </a:r>
          </a:p>
          <a:p>
            <a:pPr eaLnBrk="1" hangingPunct="1"/>
            <a:r>
              <a:rPr lang="en-US" dirty="0" smtClean="0"/>
              <a:t>Roster Updates</a:t>
            </a:r>
          </a:p>
          <a:p>
            <a:pPr eaLnBrk="1" hangingPunct="1"/>
            <a:r>
              <a:rPr lang="en-US" dirty="0" smtClean="0"/>
              <a:t>Early Alert</a:t>
            </a:r>
          </a:p>
          <a:p>
            <a:pPr eaLnBrk="1" hangingPunct="1"/>
            <a:r>
              <a:rPr lang="en-US" dirty="0" smtClean="0"/>
              <a:t>Grade and Attendance Data </a:t>
            </a:r>
          </a:p>
          <a:p>
            <a:pPr marL="0" indent="0" eaLnBrk="1" hangingPunct="1">
              <a:buNone/>
            </a:pPr>
            <a:r>
              <a:rPr lang="en-US" dirty="0" smtClean="0"/>
              <a:t>   Submission</a:t>
            </a:r>
          </a:p>
          <a:p>
            <a:pPr lvl="1" eaLnBrk="1" hangingPunct="1">
              <a:buNone/>
            </a:pPr>
            <a:endParaRPr lang="en-US" dirty="0" smtClean="0">
              <a:hlinkClick r:id="rId2"/>
            </a:endParaRPr>
          </a:p>
        </p:txBody>
      </p:sp>
      <p:pic>
        <p:nvPicPr>
          <p:cNvPr id="19460" name="Picture 4" descr="webadvisor">
            <a:hlinkClick r:id="rId3"/>
          </p:cNvPr>
          <p:cNvPicPr>
            <a:picLocks noChangeAspect="1" noChangeArrowheads="1"/>
          </p:cNvPicPr>
          <p:nvPr/>
        </p:nvPicPr>
        <p:blipFill>
          <a:blip r:embed="rId4" cstate="print"/>
          <a:srcRect/>
          <a:stretch>
            <a:fillRect/>
          </a:stretch>
        </p:blipFill>
        <p:spPr bwMode="auto">
          <a:xfrm>
            <a:off x="6477000" y="1828800"/>
            <a:ext cx="1657350" cy="2524125"/>
          </a:xfrm>
          <a:prstGeom prst="rect">
            <a:avLst/>
          </a:prstGeom>
          <a:noFill/>
          <a:ln w="9525">
            <a:noFill/>
            <a:miter lim="800000"/>
            <a:headEnd/>
            <a:tailEnd/>
          </a:ln>
        </p:spPr>
      </p:pic>
      <p:sp>
        <p:nvSpPr>
          <p:cNvPr id="5" name="TextBox 4"/>
          <p:cNvSpPr txBox="1"/>
          <p:nvPr/>
        </p:nvSpPr>
        <p:spPr>
          <a:xfrm>
            <a:off x="685800" y="4800600"/>
            <a:ext cx="7315200" cy="707886"/>
          </a:xfrm>
          <a:prstGeom prst="rect">
            <a:avLst/>
          </a:prstGeom>
          <a:noFill/>
        </p:spPr>
        <p:txBody>
          <a:bodyPr wrap="square" rtlCol="0">
            <a:spAutoFit/>
          </a:bodyPr>
          <a:lstStyle/>
          <a:p>
            <a:r>
              <a:rPr lang="en-US" sz="2000" dirty="0" smtClean="0"/>
              <a:t>For assistance with your WebAdvisor password please contact:</a:t>
            </a:r>
          </a:p>
          <a:p>
            <a:r>
              <a:rPr lang="en-US" sz="2000" dirty="0" smtClean="0"/>
              <a:t>WebAdvisor Support at 442-8240</a:t>
            </a:r>
            <a:endParaRPr lang="en-US" sz="20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Stipend</a:t>
            </a:r>
            <a:endParaRPr lang="en-US" dirty="0"/>
          </a:p>
        </p:txBody>
      </p:sp>
      <p:sp>
        <p:nvSpPr>
          <p:cNvPr id="3" name="Content Placeholder 2"/>
          <p:cNvSpPr>
            <a:spLocks noGrp="1"/>
          </p:cNvSpPr>
          <p:nvPr>
            <p:ph idx="1"/>
          </p:nvPr>
        </p:nvSpPr>
        <p:spPr>
          <a:xfrm>
            <a:off x="121114" y="1524000"/>
            <a:ext cx="8565685" cy="4221164"/>
          </a:xfrm>
        </p:spPr>
        <p:txBody>
          <a:bodyPr/>
          <a:lstStyle/>
          <a:p>
            <a:pPr marL="0" indent="0">
              <a:buNone/>
            </a:pPr>
            <a:r>
              <a:rPr lang="en-US" sz="2800" dirty="0" smtClean="0"/>
              <a:t>Make sure you have signed in with name and ID # in order to receive your stipend. </a:t>
            </a:r>
          </a:p>
          <a:p>
            <a:endParaRPr lang="en-US" sz="2400" dirty="0" smtClean="0"/>
          </a:p>
          <a:p>
            <a:endParaRPr lang="en-US" sz="2200" dirty="0" smtClean="0"/>
          </a:p>
          <a:p>
            <a:pPr lvl="1"/>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extLst>
      <p:ext uri="{BB962C8B-B14F-4D97-AF65-F5344CB8AC3E}">
        <p14:creationId xmlns:p14="http://schemas.microsoft.com/office/powerpoint/2010/main" val="2266096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2225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5200"/>
            <a:ext cx="5486400" cy="2286000"/>
          </a:xfrm>
        </p:spPr>
        <p:txBody>
          <a:bodyPr/>
          <a:lstStyle/>
          <a:p>
            <a:pPr algn="ctr"/>
            <a:r>
              <a:rPr lang="en-US" sz="3600" dirty="0" smtClean="0"/>
              <a:t>Nuts &amp; Bolts</a:t>
            </a:r>
            <a:br>
              <a:rPr lang="en-US" sz="3600" dirty="0" smtClean="0"/>
            </a:br>
            <a:r>
              <a:rPr lang="en-US" sz="3600" dirty="0" smtClean="0"/>
              <a:t> (Just the essentials!)</a:t>
            </a:r>
            <a:br>
              <a:rPr lang="en-US" sz="3600" dirty="0" smtClean="0"/>
            </a:br>
            <a:r>
              <a:rPr lang="en-US" sz="3600" dirty="0" smtClean="0"/>
              <a:t>CCI 217-Adjunct Faculty Workroom</a:t>
            </a:r>
            <a:endParaRPr lang="en-US" sz="3600" dirty="0"/>
          </a:p>
        </p:txBody>
      </p:sp>
      <p:pic>
        <p:nvPicPr>
          <p:cNvPr id="6" name="Picture Placeholder 5" descr="MC900366098.WMF"/>
          <p:cNvPicPr>
            <a:picLocks noGrp="1" noChangeAspect="1"/>
          </p:cNvPicPr>
          <p:nvPr>
            <p:ph type="pic" idx="1"/>
          </p:nvPr>
        </p:nvPicPr>
        <p:blipFill>
          <a:blip r:embed="rId2" cstate="print"/>
          <a:srcRect t="2373" b="2373"/>
          <a:stretch>
            <a:fillRect/>
          </a:stretch>
        </p:blipFill>
        <p:spPr>
          <a:xfrm>
            <a:off x="2209800" y="0"/>
            <a:ext cx="4419600" cy="3314700"/>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274638"/>
            <a:ext cx="8229600" cy="563562"/>
          </a:xfrm>
        </p:spPr>
        <p:txBody>
          <a:bodyPr/>
          <a:lstStyle/>
          <a:p>
            <a:r>
              <a:rPr lang="en-US" sz="4200" b="1" dirty="0">
                <a:latin typeface="Verdana" pitchFamily="34" charset="0"/>
              </a:rPr>
              <a:t>Important Dates</a:t>
            </a:r>
          </a:p>
        </p:txBody>
      </p:sp>
      <p:sp>
        <p:nvSpPr>
          <p:cNvPr id="4" name="Content Placeholder 3"/>
          <p:cNvSpPr>
            <a:spLocks noGrp="1"/>
          </p:cNvSpPr>
          <p:nvPr>
            <p:ph idx="1"/>
          </p:nvPr>
        </p:nvSpPr>
        <p:spPr>
          <a:xfrm>
            <a:off x="457200" y="762000"/>
            <a:ext cx="8229600" cy="5715000"/>
          </a:xfrm>
        </p:spPr>
        <p:txBody>
          <a:bodyPr/>
          <a:lstStyle/>
          <a:p>
            <a:r>
              <a:rPr lang="en-US" sz="2000" b="1" dirty="0" smtClean="0"/>
              <a:t>August 15 (M) Start of Fall semester</a:t>
            </a:r>
          </a:p>
          <a:p>
            <a:r>
              <a:rPr lang="en-US" sz="2000" b="1" dirty="0" smtClean="0"/>
              <a:t>August 17 (W) Syllabi due to Deans office</a:t>
            </a:r>
          </a:p>
          <a:p>
            <a:r>
              <a:rPr lang="en-US" sz="2000" b="1" dirty="0" smtClean="0"/>
              <a:t>August 26 (F) Last Day to Drop full-term class to get refund</a:t>
            </a:r>
          </a:p>
          <a:p>
            <a:r>
              <a:rPr lang="en-US" sz="2000" b="1" dirty="0" smtClean="0"/>
              <a:t>September 2 (F) Last Day to register for full-length class or drop to avoid a “W”</a:t>
            </a:r>
          </a:p>
          <a:p>
            <a:r>
              <a:rPr lang="en-US" sz="2000" b="1" dirty="0" smtClean="0"/>
              <a:t>September 5 (M) Labor Day (no classes held, campus closed)</a:t>
            </a:r>
          </a:p>
          <a:p>
            <a:r>
              <a:rPr lang="en-US" sz="2000" b="1" dirty="0" smtClean="0"/>
              <a:t>September 16 (F) Last day to change a fall class to/from a Pass/No-Pass grading basis</a:t>
            </a:r>
          </a:p>
          <a:p>
            <a:r>
              <a:rPr lang="en-US" sz="2000" b="1" dirty="0" smtClean="0"/>
              <a:t>October 14 (F) Last day to drop a full-term class</a:t>
            </a:r>
          </a:p>
          <a:p>
            <a:r>
              <a:rPr lang="en-US" sz="2000" b="1" dirty="0" smtClean="0"/>
              <a:t>October 17-December 16 (M-F) Short-Term classes, second nine weeks</a:t>
            </a:r>
          </a:p>
          <a:p>
            <a:r>
              <a:rPr lang="en-US" sz="2000" b="1" dirty="0" smtClean="0"/>
              <a:t>November 11 (F) Veterans Day (no classes held, campus open)</a:t>
            </a:r>
          </a:p>
          <a:p>
            <a:r>
              <a:rPr lang="en-US" sz="2000" b="1" dirty="0" smtClean="0"/>
              <a:t>November 24-25 (Th-F) Thanksgiving holiday (no classes held, campus closed)</a:t>
            </a:r>
          </a:p>
          <a:p>
            <a:r>
              <a:rPr lang="en-US" sz="2000" b="1" dirty="0" smtClean="0"/>
              <a:t>December 12-16 (M-F) Final exams week </a:t>
            </a:r>
          </a:p>
          <a:p>
            <a:r>
              <a:rPr lang="en-US" sz="2000" b="1" dirty="0" smtClean="0"/>
              <a:t>December 19 (M) Grades due by noon</a:t>
            </a:r>
            <a:endParaRPr lang="en-US" sz="20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
            <a:ext cx="8229600" cy="1143000"/>
          </a:xfrm>
        </p:spPr>
        <p:txBody>
          <a:bodyPr/>
          <a:lstStyle/>
          <a:p>
            <a:r>
              <a:rPr lang="en-US" dirty="0" smtClean="0"/>
              <a:t>Course Outline of Record</a:t>
            </a:r>
            <a:endParaRPr lang="en-US" dirty="0"/>
          </a:p>
        </p:txBody>
      </p:sp>
      <p:sp>
        <p:nvSpPr>
          <p:cNvPr id="3075" name="Rectangle 3"/>
          <p:cNvSpPr>
            <a:spLocks noGrp="1" noChangeArrowheads="1"/>
          </p:cNvSpPr>
          <p:nvPr>
            <p:ph type="body" idx="1"/>
          </p:nvPr>
        </p:nvSpPr>
        <p:spPr>
          <a:xfrm>
            <a:off x="685800" y="914400"/>
            <a:ext cx="8001000" cy="5181600"/>
          </a:xfrm>
        </p:spPr>
        <p:txBody>
          <a:bodyPr/>
          <a:lstStyle/>
          <a:p>
            <a:pPr>
              <a:lnSpc>
                <a:spcPct val="90000"/>
              </a:lnSpc>
              <a:buFont typeface="Wingdings" pitchFamily="2" charset="2"/>
              <a:buNone/>
            </a:pPr>
            <a:endParaRPr lang="en-US" sz="900" b="1" dirty="0">
              <a:latin typeface="Verdana" pitchFamily="34" charset="0"/>
            </a:endParaRPr>
          </a:p>
          <a:p>
            <a:pPr>
              <a:lnSpc>
                <a:spcPct val="90000"/>
              </a:lnSpc>
            </a:pPr>
            <a:r>
              <a:rPr lang="en-US" sz="2400" b="1" dirty="0">
                <a:latin typeface="Verdana" pitchFamily="34" charset="0"/>
              </a:rPr>
              <a:t>It is </a:t>
            </a:r>
            <a:r>
              <a:rPr lang="en-US" sz="2400" b="1" dirty="0" smtClean="0">
                <a:latin typeface="Verdana" pitchFamily="34" charset="0"/>
              </a:rPr>
              <a:t>extremely important that the Course </a:t>
            </a:r>
            <a:r>
              <a:rPr lang="en-US" sz="2400" b="1" dirty="0">
                <a:latin typeface="Verdana" pitchFamily="34" charset="0"/>
              </a:rPr>
              <a:t>Outline </a:t>
            </a:r>
            <a:r>
              <a:rPr lang="en-US" sz="2400" b="1" dirty="0" smtClean="0">
                <a:latin typeface="Verdana" pitchFamily="34" charset="0"/>
              </a:rPr>
              <a:t>of Record be </a:t>
            </a:r>
            <a:r>
              <a:rPr lang="en-US" sz="2400" b="1" dirty="0">
                <a:latin typeface="Verdana" pitchFamily="34" charset="0"/>
              </a:rPr>
              <a:t>followed, as it </a:t>
            </a:r>
            <a:r>
              <a:rPr lang="en-US" sz="2400" b="1" dirty="0" smtClean="0">
                <a:latin typeface="Verdana" pitchFamily="34" charset="0"/>
              </a:rPr>
              <a:t>has </a:t>
            </a:r>
            <a:r>
              <a:rPr lang="en-US" sz="2400" b="1" dirty="0">
                <a:latin typeface="Verdana" pitchFamily="34" charset="0"/>
              </a:rPr>
              <a:t>been approved by the department, the Curriculum Committee and the </a:t>
            </a:r>
            <a:r>
              <a:rPr lang="en-US" sz="2400" b="1" dirty="0" smtClean="0">
                <a:latin typeface="Verdana" pitchFamily="34" charset="0"/>
              </a:rPr>
              <a:t>State Chancellor’s Office. </a:t>
            </a:r>
          </a:p>
          <a:p>
            <a:pPr>
              <a:lnSpc>
                <a:spcPct val="90000"/>
              </a:lnSpc>
            </a:pPr>
            <a:endParaRPr lang="en-US" sz="2500" b="1" dirty="0" smtClean="0">
              <a:latin typeface="Verdana" pitchFamily="34" charset="0"/>
            </a:endParaRPr>
          </a:p>
          <a:p>
            <a:pPr>
              <a:lnSpc>
                <a:spcPct val="90000"/>
              </a:lnSpc>
            </a:pPr>
            <a:r>
              <a:rPr lang="en-US" sz="2400" b="1" dirty="0" smtClean="0">
                <a:latin typeface="Verdana" pitchFamily="34" charset="0"/>
              </a:rPr>
              <a:t>It also assures consistency among instructors and from one semester to  the next. </a:t>
            </a:r>
            <a:endParaRPr lang="en-US" sz="2400" b="1" dirty="0">
              <a:latin typeface="Verdana" pitchFamily="34" charset="0"/>
            </a:endParaRPr>
          </a:p>
          <a:p>
            <a:pPr marL="0" indent="0">
              <a:lnSpc>
                <a:spcPct val="90000"/>
              </a:lnSpc>
              <a:buNone/>
            </a:pPr>
            <a:endParaRPr lang="en-US" sz="2500" b="1" dirty="0">
              <a:latin typeface="Verdana" pitchFamily="34" charset="0"/>
            </a:endParaRPr>
          </a:p>
          <a:p>
            <a:pPr>
              <a:lnSpc>
                <a:spcPct val="90000"/>
              </a:lnSpc>
              <a:buFont typeface="Wingdings" pitchFamily="2" charset="2"/>
              <a:buNone/>
            </a:pPr>
            <a:r>
              <a:rPr lang="en-US" sz="2000" b="1" dirty="0" smtClean="0">
                <a:latin typeface="Verdana" pitchFamily="34" charset="0"/>
              </a:rPr>
              <a:t>RC Home page-faculty &amp; Staff-Curriculum Website Course Outline of Record</a:t>
            </a:r>
          </a:p>
          <a:p>
            <a:pPr>
              <a:lnSpc>
                <a:spcPct val="90000"/>
              </a:lnSpc>
              <a:buFont typeface="Wingdings" pitchFamily="2" charset="2"/>
              <a:buNone/>
            </a:pPr>
            <a:endParaRPr lang="en-US" sz="2000" b="1" dirty="0">
              <a:latin typeface="Verdana" pitchFamily="34" charset="0"/>
            </a:endParaRPr>
          </a:p>
          <a:p>
            <a:pPr>
              <a:lnSpc>
                <a:spcPct val="90000"/>
              </a:lnSpc>
              <a:buFont typeface="Wingdings" pitchFamily="2" charset="2"/>
              <a:buNone/>
            </a:pPr>
            <a:r>
              <a:rPr lang="en-US" sz="2000" b="1" dirty="0">
                <a:latin typeface="Verdana" pitchFamily="34" charset="0"/>
              </a:rPr>
              <a:t>    </a:t>
            </a:r>
            <a:r>
              <a:rPr lang="en-US" sz="2000" b="1" dirty="0">
                <a:latin typeface="Verdana" pitchFamily="34" charset="0"/>
                <a:hlinkClick r:id="rId2"/>
              </a:rPr>
              <a:t>http://www.curricunet.com/reedley</a:t>
            </a:r>
            <a:r>
              <a:rPr lang="en-US" sz="2000" b="1" dirty="0" smtClean="0">
                <a:latin typeface="Verdana" pitchFamily="34" charset="0"/>
                <a:hlinkClick r:id="rId2"/>
              </a:rPr>
              <a:t>/</a:t>
            </a:r>
            <a:endParaRPr lang="en-US" sz="2000" b="1" dirty="0" smtClean="0">
              <a:latin typeface="Verdana" pitchFamily="34" charset="0"/>
            </a:endParaRPr>
          </a:p>
          <a:p>
            <a:pPr>
              <a:lnSpc>
                <a:spcPct val="90000"/>
              </a:lnSpc>
              <a:buFont typeface="Wingdings" pitchFamily="2" charset="2"/>
              <a:buNone/>
            </a:pPr>
            <a:endParaRPr lang="en-US" sz="1800" b="1" dirty="0">
              <a:latin typeface="Verdana"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4500" b="1" dirty="0">
                <a:latin typeface="Verdana" pitchFamily="34" charset="0"/>
              </a:rPr>
              <a:t>First Class Session</a:t>
            </a:r>
          </a:p>
        </p:txBody>
      </p:sp>
      <p:sp>
        <p:nvSpPr>
          <p:cNvPr id="94211" name="Rectangle 3"/>
          <p:cNvSpPr>
            <a:spLocks noGrp="1" noChangeArrowheads="1"/>
          </p:cNvSpPr>
          <p:nvPr>
            <p:ph type="body" idx="1"/>
          </p:nvPr>
        </p:nvSpPr>
        <p:spPr>
          <a:xfrm>
            <a:off x="609600" y="1600200"/>
            <a:ext cx="8077200" cy="5105400"/>
          </a:xfrm>
        </p:spPr>
        <p:txBody>
          <a:bodyPr/>
          <a:lstStyle/>
          <a:p>
            <a:pPr>
              <a:lnSpc>
                <a:spcPct val="80000"/>
              </a:lnSpc>
            </a:pPr>
            <a:r>
              <a:rPr lang="en-US" sz="2000" b="1" dirty="0">
                <a:latin typeface="Verdana" pitchFamily="34" charset="0"/>
              </a:rPr>
              <a:t>It would be wise to wait </a:t>
            </a:r>
            <a:r>
              <a:rPr lang="en-US" sz="2000" b="1" dirty="0" smtClean="0">
                <a:latin typeface="Verdana" pitchFamily="34" charset="0"/>
              </a:rPr>
              <a:t>at least 10 </a:t>
            </a:r>
            <a:r>
              <a:rPr lang="en-US" sz="2000" b="1" dirty="0">
                <a:latin typeface="Verdana" pitchFamily="34" charset="0"/>
              </a:rPr>
              <a:t>minutes before taking </a:t>
            </a:r>
            <a:r>
              <a:rPr lang="en-US" sz="2000" b="1" dirty="0" smtClean="0">
                <a:latin typeface="Verdana" pitchFamily="34" charset="0"/>
              </a:rPr>
              <a:t>attendance </a:t>
            </a:r>
            <a:endParaRPr lang="en-US" sz="2000" b="1" dirty="0">
              <a:latin typeface="Verdana" pitchFamily="34" charset="0"/>
            </a:endParaRPr>
          </a:p>
          <a:p>
            <a:pPr>
              <a:lnSpc>
                <a:spcPct val="80000"/>
              </a:lnSpc>
              <a:buFont typeface="Wingdings" pitchFamily="2" charset="2"/>
              <a:buNone/>
            </a:pPr>
            <a:r>
              <a:rPr lang="en-US" sz="2000" b="1" dirty="0">
                <a:latin typeface="Verdana" pitchFamily="34" charset="0"/>
              </a:rPr>
              <a:t> </a:t>
            </a:r>
          </a:p>
          <a:p>
            <a:pPr>
              <a:lnSpc>
                <a:spcPct val="80000"/>
              </a:lnSpc>
            </a:pPr>
            <a:r>
              <a:rPr lang="en-US" sz="2000" b="1" dirty="0" smtClean="0">
                <a:latin typeface="Verdana" pitchFamily="34" charset="0"/>
              </a:rPr>
              <a:t>Take </a:t>
            </a:r>
            <a:r>
              <a:rPr lang="en-US" sz="2000" b="1" dirty="0">
                <a:latin typeface="Verdana" pitchFamily="34" charset="0"/>
              </a:rPr>
              <a:t>the time to distribute and go over the </a:t>
            </a:r>
            <a:r>
              <a:rPr lang="en-US" sz="2000" b="1" dirty="0" smtClean="0">
                <a:latin typeface="Verdana" pitchFamily="34" charset="0"/>
              </a:rPr>
              <a:t>course syllabus</a:t>
            </a:r>
            <a:endParaRPr lang="en-US" sz="2000" b="1" dirty="0">
              <a:latin typeface="Verdana" pitchFamily="34" charset="0"/>
            </a:endParaRPr>
          </a:p>
          <a:p>
            <a:pPr>
              <a:lnSpc>
                <a:spcPct val="80000"/>
              </a:lnSpc>
              <a:buFont typeface="Wingdings" pitchFamily="2" charset="2"/>
              <a:buNone/>
            </a:pPr>
            <a:endParaRPr lang="en-US" sz="2000" b="1" dirty="0">
              <a:latin typeface="Verdana" pitchFamily="34" charset="0"/>
            </a:endParaRPr>
          </a:p>
          <a:p>
            <a:r>
              <a:rPr lang="en-US" sz="2000" b="1" dirty="0" smtClean="0">
                <a:latin typeface="Verdana" pitchFamily="34" charset="0"/>
              </a:rPr>
              <a:t>“No Show” students should be dropped to make room for students waiting to add.  Add students from the waitlist first, starting with #1. Waitlisted students must go through the same add procedure as walk-ins using authorization codes</a:t>
            </a:r>
          </a:p>
          <a:p>
            <a:pPr>
              <a:lnSpc>
                <a:spcPct val="80000"/>
              </a:lnSpc>
            </a:pPr>
            <a:endParaRPr lang="en-US" sz="2400" b="1" dirty="0" smtClean="0">
              <a:latin typeface="Verdana" pitchFamily="34" charset="0"/>
            </a:endParaRPr>
          </a:p>
          <a:p>
            <a:pPr>
              <a:lnSpc>
                <a:spcPct val="80000"/>
              </a:lnSpc>
            </a:pPr>
            <a:r>
              <a:rPr lang="en-US" sz="2000" b="1" dirty="0" smtClean="0">
                <a:latin typeface="Verdana" pitchFamily="34" charset="0"/>
              </a:rPr>
              <a:t>Class should meet the entire class period</a:t>
            </a:r>
            <a:r>
              <a:rPr lang="en-US" sz="2400" b="1" dirty="0" smtClean="0">
                <a:latin typeface="Verdana" pitchFamily="34" charset="0"/>
              </a:rPr>
              <a:t>. Advice: Give the students an assignment</a:t>
            </a:r>
            <a:endParaRPr lang="en-US" sz="2400" b="1" dirty="0">
              <a:latin typeface="Verdan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z="3500" b="1" dirty="0">
                <a:latin typeface="Verdana" pitchFamily="34" charset="0"/>
              </a:rPr>
              <a:t>Participation Points vs Attendance Points</a:t>
            </a:r>
          </a:p>
        </p:txBody>
      </p:sp>
      <p:sp>
        <p:nvSpPr>
          <p:cNvPr id="63491" name="Rectangle 3"/>
          <p:cNvSpPr>
            <a:spLocks noGrp="1" noChangeArrowheads="1"/>
          </p:cNvSpPr>
          <p:nvPr>
            <p:ph type="body" idx="1"/>
          </p:nvPr>
        </p:nvSpPr>
        <p:spPr>
          <a:xfrm>
            <a:off x="609600" y="1600200"/>
            <a:ext cx="8382000" cy="4530725"/>
          </a:xfrm>
        </p:spPr>
        <p:txBody>
          <a:bodyPr/>
          <a:lstStyle/>
          <a:p>
            <a:pPr marL="55563" indent="-55563">
              <a:lnSpc>
                <a:spcPct val="90000"/>
              </a:lnSpc>
              <a:buFont typeface="Wingdings" pitchFamily="2" charset="2"/>
              <a:buNone/>
            </a:pPr>
            <a:endParaRPr lang="en-US" sz="2800" b="1" dirty="0" smtClean="0">
              <a:latin typeface="Verdana" pitchFamily="34" charset="0"/>
            </a:endParaRPr>
          </a:p>
          <a:p>
            <a:pPr marL="55563" indent="-55563">
              <a:lnSpc>
                <a:spcPct val="90000"/>
              </a:lnSpc>
              <a:buFont typeface="Wingdings" pitchFamily="2" charset="2"/>
              <a:buNone/>
            </a:pPr>
            <a:r>
              <a:rPr lang="en-US" sz="2800" b="1" dirty="0" smtClean="0">
                <a:latin typeface="Verdana" pitchFamily="34" charset="0"/>
              </a:rPr>
              <a:t>-PARTICIPATION </a:t>
            </a:r>
            <a:r>
              <a:rPr lang="en-US" sz="2800" b="1" dirty="0">
                <a:latin typeface="Verdana" pitchFamily="34" charset="0"/>
              </a:rPr>
              <a:t>POINTS is a good way to encourage regular attendance. You must provide, detailed in your syllabus, precisely how these participation points will affect </a:t>
            </a:r>
            <a:r>
              <a:rPr lang="en-US" sz="2800" b="1" dirty="0" smtClean="0">
                <a:latin typeface="Verdana" pitchFamily="34" charset="0"/>
              </a:rPr>
              <a:t>the grade. Alternative: drop the lowest homework or quiz grade when attendance is 90%</a:t>
            </a:r>
            <a:endParaRPr lang="en-US" sz="2800" b="1" dirty="0">
              <a:latin typeface="Verdana" pitchFamily="34" charset="0"/>
            </a:endParaRPr>
          </a:p>
          <a:p>
            <a:pPr marL="55563" indent="-55563">
              <a:lnSpc>
                <a:spcPct val="90000"/>
              </a:lnSpc>
              <a:buFont typeface="Wingdings" pitchFamily="2" charset="2"/>
              <a:buNone/>
            </a:pPr>
            <a:r>
              <a:rPr lang="en-US" sz="2800" b="1" dirty="0">
                <a:latin typeface="Verdana" pitchFamily="34" charset="0"/>
              </a:rPr>
              <a:t>-</a:t>
            </a:r>
            <a:r>
              <a:rPr lang="en-US" sz="2800" b="1" dirty="0" smtClean="0">
                <a:latin typeface="Verdana" pitchFamily="34" charset="0"/>
              </a:rPr>
              <a:t>Be </a:t>
            </a:r>
            <a:r>
              <a:rPr lang="en-US" sz="2800" b="1" dirty="0">
                <a:latin typeface="Verdana" pitchFamily="34" charset="0"/>
              </a:rPr>
              <a:t>careful to refer to it </a:t>
            </a:r>
            <a:r>
              <a:rPr lang="en-US" sz="2800" b="1" dirty="0" smtClean="0">
                <a:latin typeface="Verdana" pitchFamily="34" charset="0"/>
              </a:rPr>
              <a:t>in your syllabus as </a:t>
            </a:r>
            <a:r>
              <a:rPr lang="en-US" sz="2800" b="1" dirty="0">
                <a:latin typeface="Verdana" pitchFamily="34" charset="0"/>
              </a:rPr>
              <a:t>PARTICIPATION POINTS </a:t>
            </a:r>
            <a:r>
              <a:rPr lang="en-US" sz="2800" b="1" dirty="0" smtClean="0">
                <a:latin typeface="Verdana" pitchFamily="34" charset="0"/>
              </a:rPr>
              <a:t>and </a:t>
            </a:r>
            <a:r>
              <a:rPr lang="en-US" sz="2800" b="1" dirty="0">
                <a:latin typeface="Verdana" pitchFamily="34" charset="0"/>
              </a:rPr>
              <a:t>not as attendance </a:t>
            </a:r>
            <a:r>
              <a:rPr lang="en-US" sz="2800" b="1" dirty="0" smtClean="0">
                <a:latin typeface="Verdana" pitchFamily="34" charset="0"/>
              </a:rPr>
              <a:t>points</a:t>
            </a:r>
            <a:endParaRPr lang="en-US" sz="2800" b="1" dirty="0">
              <a:latin typeface="Verdan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838200" y="228600"/>
            <a:ext cx="7772400" cy="1143000"/>
          </a:xfrm>
        </p:spPr>
        <p:txBody>
          <a:bodyPr/>
          <a:lstStyle/>
          <a:p>
            <a:r>
              <a:rPr lang="en-US" sz="3000" b="1" dirty="0">
                <a:latin typeface="Verdana" pitchFamily="34" charset="0"/>
              </a:rPr>
              <a:t>Academic Dishonesty Statement</a:t>
            </a:r>
          </a:p>
        </p:txBody>
      </p:sp>
      <p:sp>
        <p:nvSpPr>
          <p:cNvPr id="130051" name="Rectangle 3"/>
          <p:cNvSpPr>
            <a:spLocks noGrp="1" noChangeArrowheads="1"/>
          </p:cNvSpPr>
          <p:nvPr>
            <p:ph type="body" idx="1"/>
          </p:nvPr>
        </p:nvSpPr>
        <p:spPr/>
        <p:txBody>
          <a:bodyPr/>
          <a:lstStyle/>
          <a:p>
            <a:pPr indent="-52388">
              <a:buNone/>
            </a:pPr>
            <a:r>
              <a:rPr lang="en-US" sz="2400" b="1" dirty="0">
                <a:latin typeface="Verdana" pitchFamily="34" charset="0"/>
              </a:rPr>
              <a:t>It is suggested that the following paragraph be included in your syllabus:</a:t>
            </a:r>
          </a:p>
          <a:p>
            <a:pPr>
              <a:buNone/>
            </a:pPr>
            <a:endParaRPr lang="en-US" sz="2400" b="1" dirty="0">
              <a:latin typeface="Verdana" pitchFamily="34" charset="0"/>
            </a:endParaRPr>
          </a:p>
          <a:p>
            <a:pPr indent="3175">
              <a:buNone/>
            </a:pPr>
            <a:r>
              <a:rPr lang="en-US" sz="2400" b="1" dirty="0">
                <a:latin typeface="Verdana" pitchFamily="34" charset="0"/>
              </a:rPr>
              <a:t>“Because cheating, plagiarism, and collusion in dishonest activities erode the integrity of the college, each student is expected to exert an entirely honest effort in all academic endeavors. Academic dishonesty in any form is a very serious offense and will incur serious consequences.” </a:t>
            </a:r>
            <a:r>
              <a:rPr lang="en-US" sz="2400" b="1" dirty="0" smtClean="0">
                <a:latin typeface="Verdana" pitchFamily="34" charset="0"/>
              </a:rPr>
              <a:t>(RC Catalog </a:t>
            </a:r>
            <a:r>
              <a:rPr lang="en-US" sz="2400" b="1" dirty="0" smtClean="0">
                <a:solidFill>
                  <a:srgbClr val="FF0000"/>
                </a:solidFill>
                <a:latin typeface="Verdana" pitchFamily="34" charset="0"/>
              </a:rPr>
              <a:t>page 45</a:t>
            </a:r>
            <a:r>
              <a:rPr lang="en-US" sz="2400" b="1" dirty="0" smtClean="0">
                <a:latin typeface="Verdana" pitchFamily="34" charset="0"/>
              </a:rPr>
              <a:t>)</a:t>
            </a:r>
            <a:endParaRPr lang="en-US" sz="2400" b="1" dirty="0">
              <a:latin typeface="Verdan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z="3200" b="1" dirty="0">
                <a:latin typeface="Verdana" pitchFamily="34" charset="0"/>
              </a:rPr>
              <a:t>Student Code of Conduct Policy</a:t>
            </a:r>
          </a:p>
        </p:txBody>
      </p:sp>
      <p:sp>
        <p:nvSpPr>
          <p:cNvPr id="106499" name="Rectangle 3"/>
          <p:cNvSpPr>
            <a:spLocks noGrp="1" noChangeArrowheads="1"/>
          </p:cNvSpPr>
          <p:nvPr>
            <p:ph type="body" idx="1"/>
          </p:nvPr>
        </p:nvSpPr>
        <p:spPr/>
        <p:txBody>
          <a:bodyPr/>
          <a:lstStyle/>
          <a:p>
            <a:pPr>
              <a:lnSpc>
                <a:spcPct val="90000"/>
              </a:lnSpc>
            </a:pPr>
            <a:r>
              <a:rPr lang="en-US" sz="2600" b="1" dirty="0" smtClean="0">
                <a:latin typeface="Verdana" pitchFamily="34" charset="0"/>
              </a:rPr>
              <a:t>Board </a:t>
            </a:r>
            <a:r>
              <a:rPr lang="en-US" sz="2600" b="1" dirty="0">
                <a:latin typeface="Verdana" pitchFamily="34" charset="0"/>
              </a:rPr>
              <a:t>Policy 5410 and Educational Code 76032 authorizes an instructor to remove a disruptive student from his or her class for the day of the removal and </a:t>
            </a:r>
            <a:r>
              <a:rPr lang="en-US" sz="2600" b="1" u="sng" dirty="0">
                <a:latin typeface="Verdana" pitchFamily="34" charset="0"/>
              </a:rPr>
              <a:t>the next class meeting</a:t>
            </a:r>
            <a:r>
              <a:rPr lang="en-US" sz="2600" b="1" dirty="0">
                <a:latin typeface="Verdana" pitchFamily="34" charset="0"/>
              </a:rPr>
              <a:t>. The instructor shall immediately report the removal to the </a:t>
            </a:r>
            <a:r>
              <a:rPr lang="en-US" sz="2600" b="1" dirty="0" smtClean="0">
                <a:latin typeface="Verdana" pitchFamily="34" charset="0"/>
              </a:rPr>
              <a:t>Dean of Student Services. </a:t>
            </a:r>
            <a:r>
              <a:rPr lang="en-US" sz="2600" b="1" dirty="0">
                <a:latin typeface="Verdana" pitchFamily="34" charset="0"/>
              </a:rPr>
              <a:t>During the period of removal, a student shall not be returned to the class from which he or she was removed without the concurrence of the instructor of the class. </a:t>
            </a:r>
            <a:r>
              <a:rPr lang="en-US" sz="2600" b="1" dirty="0" smtClean="0">
                <a:latin typeface="Verdana" pitchFamily="34" charset="0"/>
              </a:rPr>
              <a:t>(RC catalog </a:t>
            </a:r>
            <a:r>
              <a:rPr lang="en-US" sz="2600" b="1" dirty="0" smtClean="0">
                <a:solidFill>
                  <a:srgbClr val="FF0000"/>
                </a:solidFill>
                <a:latin typeface="Verdana" pitchFamily="34" charset="0"/>
              </a:rPr>
              <a:t>page 46</a:t>
            </a:r>
            <a:r>
              <a:rPr lang="en-US" sz="2600" b="1" dirty="0" smtClean="0">
                <a:latin typeface="Verdana" pitchFamily="34" charset="0"/>
              </a:rPr>
              <a:t>)</a:t>
            </a:r>
            <a:endParaRPr lang="en-US" sz="2600" b="1" dirty="0">
              <a:latin typeface="Verdan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6312976"/>
            <a:ext cx="3735371" cy="53481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1355</TotalTime>
  <Words>1177</Words>
  <Application>Microsoft Office PowerPoint</Application>
  <PresentationFormat>On-screen Show (4:3)</PresentationFormat>
  <Paragraphs>172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Adjunct Faculty Orientation Workshop    Thursday,  August 11, 2016</vt:lpstr>
      <vt:lpstr>Overview</vt:lpstr>
      <vt:lpstr>Nuts &amp; Bolts  (Just the essentials!) CCI 217-Adjunct Faculty Workroom</vt:lpstr>
      <vt:lpstr>Important Dates</vt:lpstr>
      <vt:lpstr>Course Outline of Record</vt:lpstr>
      <vt:lpstr>First Class Session</vt:lpstr>
      <vt:lpstr>Participation Points vs Attendance Points</vt:lpstr>
      <vt:lpstr>Academic Dishonesty Statement</vt:lpstr>
      <vt:lpstr>Student Code of Conduct Policy</vt:lpstr>
      <vt:lpstr>2016-2017 Faculty Handbook</vt:lpstr>
      <vt:lpstr>AAUP Statement</vt:lpstr>
      <vt:lpstr>Emergency Procedures</vt:lpstr>
      <vt:lpstr>PHONE EMERGENCY BUTTON</vt:lpstr>
      <vt:lpstr>Syllabus</vt:lpstr>
      <vt:lpstr>Care of Classroom</vt:lpstr>
      <vt:lpstr>Absences</vt:lpstr>
      <vt:lpstr>Mail and Printing</vt:lpstr>
      <vt:lpstr>Evaluation Process</vt:lpstr>
      <vt:lpstr>Evaluation Process</vt:lpstr>
      <vt:lpstr>Duties and Responsibilities </vt:lpstr>
      <vt:lpstr>PowerPoint Presentation</vt:lpstr>
      <vt:lpstr>PowerPoint Presentation</vt:lpstr>
      <vt:lpstr>PowerPoint Presentation</vt:lpstr>
      <vt:lpstr>PowerPoint Presentation</vt:lpstr>
      <vt:lpstr>WebAdvisor</vt:lpstr>
      <vt:lpstr>Stipend</vt:lpstr>
      <vt:lpstr>Questions???</vt:lpstr>
    </vt:vector>
  </TitlesOfParts>
  <Company>Reedley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Fitzer</dc:creator>
  <cp:lastModifiedBy>Stephanie Curry</cp:lastModifiedBy>
  <cp:revision>139</cp:revision>
  <cp:lastPrinted>1601-01-01T00:00:00Z</cp:lastPrinted>
  <dcterms:created xsi:type="dcterms:W3CDTF">2004-08-03T00:30:28Z</dcterms:created>
  <dcterms:modified xsi:type="dcterms:W3CDTF">2017-01-12T19:43:54Z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TC010900191033</vt:lpwstr>
  </property>
</Properties>
</file>