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320" r:id="rId2"/>
    <p:sldId id="256" r:id="rId3"/>
    <p:sldId id="283" r:id="rId4"/>
    <p:sldId id="284" r:id="rId5"/>
    <p:sldId id="258" r:id="rId6"/>
    <p:sldId id="259" r:id="rId7"/>
    <p:sldId id="268" r:id="rId8"/>
    <p:sldId id="257" r:id="rId9"/>
    <p:sldId id="274" r:id="rId10"/>
    <p:sldId id="262" r:id="rId11"/>
    <p:sldId id="278" r:id="rId12"/>
    <p:sldId id="272" r:id="rId13"/>
    <p:sldId id="282" r:id="rId14"/>
    <p:sldId id="271" r:id="rId15"/>
    <p:sldId id="273" r:id="rId16"/>
    <p:sldId id="277" r:id="rId17"/>
    <p:sldId id="275" r:id="rId18"/>
    <p:sldId id="269" r:id="rId19"/>
    <p:sldId id="291" r:id="rId20"/>
    <p:sldId id="292" r:id="rId21"/>
    <p:sldId id="293" r:id="rId22"/>
    <p:sldId id="280" r:id="rId23"/>
    <p:sldId id="295" r:id="rId24"/>
    <p:sldId id="279" r:id="rId25"/>
    <p:sldId id="296" r:id="rId26"/>
    <p:sldId id="297" r:id="rId27"/>
    <p:sldId id="298" r:id="rId28"/>
    <p:sldId id="299" r:id="rId29"/>
    <p:sldId id="313" r:id="rId30"/>
    <p:sldId id="300" r:id="rId31"/>
    <p:sldId id="301" r:id="rId32"/>
    <p:sldId id="312" r:id="rId33"/>
    <p:sldId id="303" r:id="rId34"/>
    <p:sldId id="304" r:id="rId35"/>
    <p:sldId id="264" r:id="rId36"/>
    <p:sldId id="266" r:id="rId37"/>
    <p:sldId id="267" r:id="rId38"/>
    <p:sldId id="265" r:id="rId39"/>
    <p:sldId id="316" r:id="rId40"/>
    <p:sldId id="314" r:id="rId41"/>
    <p:sldId id="317" r:id="rId42"/>
    <p:sldId id="318" r:id="rId43"/>
    <p:sldId id="321" r:id="rId44"/>
    <p:sldId id="319" r:id="rId45"/>
    <p:sldId id="305" r:id="rId46"/>
    <p:sldId id="306" r:id="rId47"/>
    <p:sldId id="307" r:id="rId48"/>
    <p:sldId id="308" r:id="rId49"/>
    <p:sldId id="309" r:id="rId50"/>
    <p:sldId id="310" r:id="rId51"/>
    <p:sldId id="294" r:id="rId52"/>
    <p:sldId id="281" r:id="rId53"/>
    <p:sldId id="285" r:id="rId54"/>
    <p:sldId id="286" r:id="rId55"/>
    <p:sldId id="287" r:id="rId56"/>
    <p:sldId id="288" r:id="rId57"/>
    <p:sldId id="289" r:id="rId58"/>
    <p:sldId id="29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4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Historic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Asian/PI</c:v>
                </c:pt>
                <c:pt idx="1">
                  <c:v>Black/African American</c:v>
                </c:pt>
                <c:pt idx="2">
                  <c:v>Hispanic</c:v>
                </c:pt>
                <c:pt idx="3">
                  <c:v>Other</c:v>
                </c:pt>
                <c:pt idx="4">
                  <c:v>White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0.154</c:v>
                </c:pt>
                <c:pt idx="2">
                  <c:v>0.17399999999999999</c:v>
                </c:pt>
                <c:pt idx="3">
                  <c:v>0.247</c:v>
                </c:pt>
                <c:pt idx="4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7-4D31-BFCE-6C84188875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MMAP disjunctive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Asian/PI</c:v>
                </c:pt>
                <c:pt idx="1">
                  <c:v>Black/African American</c:v>
                </c:pt>
                <c:pt idx="2">
                  <c:v>Hispanic</c:v>
                </c:pt>
                <c:pt idx="3">
                  <c:v>Other</c:v>
                </c:pt>
                <c:pt idx="4">
                  <c:v>White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0.49099999999999999</c:v>
                </c:pt>
                <c:pt idx="1">
                  <c:v>0.221</c:v>
                </c:pt>
                <c:pt idx="2">
                  <c:v>0.28199999999999997</c:v>
                </c:pt>
                <c:pt idx="3">
                  <c:v>0.34300000000000003</c:v>
                </c:pt>
                <c:pt idx="4">
                  <c:v>0.41099999999999998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87-4D31-BFCE-6C8418887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069376"/>
        <c:axId val="148079360"/>
      </c:barChart>
      <c:catAx>
        <c:axId val="148069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79360"/>
        <c:crosses val="autoZero"/>
        <c:auto val="1"/>
        <c:lblAlgn val="ctr"/>
        <c:lblOffset val="100"/>
        <c:noMultiLvlLbl val="0"/>
      </c:catAx>
      <c:valAx>
        <c:axId val="14807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6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Math Correlation Coefficients</a:t>
            </a:r>
          </a:p>
          <a:p>
            <a:pPr>
              <a:defRPr/>
            </a:pPr>
            <a:r>
              <a:rPr lang="en-US"/>
              <a:t>North Carolina Study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Sheet1!$A$1:$A$7</c:f>
              <c:strCache>
                <c:ptCount val="7"/>
                <c:pt idx="0">
                  <c:v>ACC Alg</c:v>
                </c:pt>
                <c:pt idx="1">
                  <c:v>ACC Arith</c:v>
                </c:pt>
                <c:pt idx="2">
                  <c:v>Asset Elem Alg</c:v>
                </c:pt>
                <c:pt idx="3">
                  <c:v>Asset NUM</c:v>
                </c:pt>
                <c:pt idx="4">
                  <c:v>COM Alg</c:v>
                </c:pt>
                <c:pt idx="5">
                  <c:v>COM Pre-alg</c:v>
                </c:pt>
                <c:pt idx="6">
                  <c:v>HS GPA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0.13</c:v>
                </c:pt>
                <c:pt idx="1">
                  <c:v>0.19</c:v>
                </c:pt>
                <c:pt idx="2">
                  <c:v>0.22</c:v>
                </c:pt>
                <c:pt idx="3">
                  <c:v>0.02</c:v>
                </c:pt>
                <c:pt idx="4">
                  <c:v>0.18</c:v>
                </c:pt>
                <c:pt idx="5">
                  <c:v>1.7000000000000001E-2</c:v>
                </c:pt>
                <c:pt idx="6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5-4B02-A3ED-A304A976A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636416"/>
        <c:axId val="139702272"/>
      </c:barChart>
      <c:catAx>
        <c:axId val="46636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Accuplacer, Asset, Compass placment tests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39702272"/>
        <c:crosses val="autoZero"/>
        <c:auto val="1"/>
        <c:lblAlgn val="ctr"/>
        <c:lblOffset val="100"/>
        <c:noMultiLvlLbl val="0"/>
      </c:catAx>
      <c:valAx>
        <c:axId val="139702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Correlation Cofficient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6636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EDEA7-6BAA-42E2-B652-5129486343AF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60FA4FBB-3FAD-4884-A718-316EFC150D19}">
      <dgm:prSet phldrT="[Text]"/>
      <dgm:spPr/>
      <dgm:t>
        <a:bodyPr/>
        <a:lstStyle/>
        <a:p>
          <a:r>
            <a:rPr lang="en-US" dirty="0" smtClean="0"/>
            <a:t>Math 201 Beg </a:t>
          </a:r>
          <a:r>
            <a:rPr lang="en-US" dirty="0" err="1" smtClean="0"/>
            <a:t>Alg</a:t>
          </a:r>
          <a:endParaRPr lang="en-US" dirty="0"/>
        </a:p>
      </dgm:t>
    </dgm:pt>
    <dgm:pt modelId="{8F4992EE-FE51-445B-B357-3F9F91D74289}" type="parTrans" cxnId="{9CEB3BDF-86C9-4A94-A9AC-2B1062B10194}">
      <dgm:prSet/>
      <dgm:spPr/>
      <dgm:t>
        <a:bodyPr/>
        <a:lstStyle/>
        <a:p>
          <a:endParaRPr lang="en-US"/>
        </a:p>
      </dgm:t>
    </dgm:pt>
    <dgm:pt modelId="{2DB82336-2F25-4BC7-A9EA-DE71D9A6279B}" type="sibTrans" cxnId="{9CEB3BDF-86C9-4A94-A9AC-2B1062B10194}">
      <dgm:prSet/>
      <dgm:spPr/>
      <dgm:t>
        <a:bodyPr/>
        <a:lstStyle/>
        <a:p>
          <a:endParaRPr lang="en-US"/>
        </a:p>
      </dgm:t>
    </dgm:pt>
    <dgm:pt modelId="{D4EC3E64-27C5-4230-BD69-C6647C9F9180}">
      <dgm:prSet phldrT="[Text]"/>
      <dgm:spPr/>
      <dgm:t>
        <a:bodyPr/>
        <a:lstStyle/>
        <a:p>
          <a:r>
            <a:rPr lang="en-US" dirty="0" smtClean="0"/>
            <a:t>Math 103 </a:t>
          </a:r>
          <a:r>
            <a:rPr lang="en-US" dirty="0" err="1" smtClean="0"/>
            <a:t>Int</a:t>
          </a:r>
          <a:r>
            <a:rPr lang="en-US" dirty="0" smtClean="0"/>
            <a:t> </a:t>
          </a:r>
          <a:r>
            <a:rPr lang="en-US" dirty="0" err="1" smtClean="0"/>
            <a:t>Alg</a:t>
          </a:r>
          <a:endParaRPr lang="en-US" dirty="0"/>
        </a:p>
      </dgm:t>
    </dgm:pt>
    <dgm:pt modelId="{4C44267C-811E-4B70-BFE6-122182CFE7E9}" type="parTrans" cxnId="{59D697BC-65F4-4A57-A72F-110F847A23AA}">
      <dgm:prSet/>
      <dgm:spPr/>
      <dgm:t>
        <a:bodyPr/>
        <a:lstStyle/>
        <a:p>
          <a:endParaRPr lang="en-US"/>
        </a:p>
      </dgm:t>
    </dgm:pt>
    <dgm:pt modelId="{34E30CE6-DBBC-4455-936F-46C574275A61}" type="sibTrans" cxnId="{59D697BC-65F4-4A57-A72F-110F847A23AA}">
      <dgm:prSet/>
      <dgm:spPr/>
      <dgm:t>
        <a:bodyPr/>
        <a:lstStyle/>
        <a:p>
          <a:endParaRPr lang="en-US"/>
        </a:p>
      </dgm:t>
    </dgm:pt>
    <dgm:pt modelId="{4CC91B49-3F79-40EE-A40F-7DE624650FA9}">
      <dgm:prSet phldrT="[Text]"/>
      <dgm:spPr/>
      <dgm:t>
        <a:bodyPr/>
        <a:lstStyle/>
        <a:p>
          <a:r>
            <a:rPr lang="en-US" dirty="0" smtClean="0"/>
            <a:t>Any Transfer Level 31%</a:t>
          </a:r>
          <a:endParaRPr lang="en-US" dirty="0"/>
        </a:p>
      </dgm:t>
    </dgm:pt>
    <dgm:pt modelId="{437BA656-1EEA-4CA7-AEF2-EEAE486E68BA}" type="parTrans" cxnId="{F6C27502-3B3B-4EB6-BD96-305F66CC2D9D}">
      <dgm:prSet/>
      <dgm:spPr/>
      <dgm:t>
        <a:bodyPr/>
        <a:lstStyle/>
        <a:p>
          <a:endParaRPr lang="en-US"/>
        </a:p>
      </dgm:t>
    </dgm:pt>
    <dgm:pt modelId="{86FC17BE-E16E-4D92-AA6F-2B276592B6CF}" type="sibTrans" cxnId="{F6C27502-3B3B-4EB6-BD96-305F66CC2D9D}">
      <dgm:prSet/>
      <dgm:spPr/>
      <dgm:t>
        <a:bodyPr/>
        <a:lstStyle/>
        <a:p>
          <a:endParaRPr lang="en-US"/>
        </a:p>
      </dgm:t>
    </dgm:pt>
    <dgm:pt modelId="{9AA91FCC-95E9-4744-880B-8C27E8F9F54C}" type="pres">
      <dgm:prSet presAssocID="{331EDEA7-6BAA-42E2-B652-5129486343AF}" presName="Name0" presStyleCnt="0">
        <dgm:presLayoutVars>
          <dgm:dir/>
          <dgm:animLvl val="lvl"/>
          <dgm:resizeHandles val="exact"/>
        </dgm:presLayoutVars>
      </dgm:prSet>
      <dgm:spPr/>
    </dgm:pt>
    <dgm:pt modelId="{53A09DE1-B8EB-468C-A363-BB6E3676A1D0}" type="pres">
      <dgm:prSet presAssocID="{60FA4FBB-3FAD-4884-A718-316EFC150D19}" presName="Name8" presStyleCnt="0"/>
      <dgm:spPr/>
    </dgm:pt>
    <dgm:pt modelId="{8473B813-EC95-4C5B-89A9-CE890D4149FF}" type="pres">
      <dgm:prSet presAssocID="{60FA4FBB-3FAD-4884-A718-316EFC150D1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E28D7-460D-4715-9A71-6FEAA61EFFC6}" type="pres">
      <dgm:prSet presAssocID="{60FA4FBB-3FAD-4884-A718-316EFC150D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7E726-B50E-41C9-99F9-413C6FCBD227}" type="pres">
      <dgm:prSet presAssocID="{D4EC3E64-27C5-4230-BD69-C6647C9F9180}" presName="Name8" presStyleCnt="0"/>
      <dgm:spPr/>
    </dgm:pt>
    <dgm:pt modelId="{A9020BD2-519D-4CB5-BA11-75C979C04241}" type="pres">
      <dgm:prSet presAssocID="{D4EC3E64-27C5-4230-BD69-C6647C9F918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CEAD9-4528-44B1-9BDA-E8D0A1CC8EE9}" type="pres">
      <dgm:prSet presAssocID="{D4EC3E64-27C5-4230-BD69-C6647C9F91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F4EE6-4E87-42AD-A37C-FD533902D899}" type="pres">
      <dgm:prSet presAssocID="{4CC91B49-3F79-40EE-A40F-7DE624650FA9}" presName="Name8" presStyleCnt="0"/>
      <dgm:spPr/>
    </dgm:pt>
    <dgm:pt modelId="{8D38AAB6-DD51-4C70-9EDA-F4F15FCDA6CD}" type="pres">
      <dgm:prSet presAssocID="{4CC91B49-3F79-40EE-A40F-7DE624650FA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C1B0B-FD65-4143-92D1-EA6E99EEF886}" type="pres">
      <dgm:prSet presAssocID="{4CC91B49-3F79-40EE-A40F-7DE624650F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2253A6-DC8D-409F-940A-069831B40D4D}" type="presOf" srcId="{D4EC3E64-27C5-4230-BD69-C6647C9F9180}" destId="{A9020BD2-519D-4CB5-BA11-75C979C04241}" srcOrd="0" destOrd="0" presId="urn:microsoft.com/office/officeart/2005/8/layout/pyramid3"/>
    <dgm:cxn modelId="{43D27D7C-DE7E-4DA1-9161-56A8B7B5C894}" type="presOf" srcId="{331EDEA7-6BAA-42E2-B652-5129486343AF}" destId="{9AA91FCC-95E9-4744-880B-8C27E8F9F54C}" srcOrd="0" destOrd="0" presId="urn:microsoft.com/office/officeart/2005/8/layout/pyramid3"/>
    <dgm:cxn modelId="{9CEB3BDF-86C9-4A94-A9AC-2B1062B10194}" srcId="{331EDEA7-6BAA-42E2-B652-5129486343AF}" destId="{60FA4FBB-3FAD-4884-A718-316EFC150D19}" srcOrd="0" destOrd="0" parTransId="{8F4992EE-FE51-445B-B357-3F9F91D74289}" sibTransId="{2DB82336-2F25-4BC7-A9EA-DE71D9A6279B}"/>
    <dgm:cxn modelId="{F29ABEDD-8BCF-48D8-AE25-C344E3429065}" type="presOf" srcId="{60FA4FBB-3FAD-4884-A718-316EFC150D19}" destId="{45CE28D7-460D-4715-9A71-6FEAA61EFFC6}" srcOrd="1" destOrd="0" presId="urn:microsoft.com/office/officeart/2005/8/layout/pyramid3"/>
    <dgm:cxn modelId="{C3F09312-C964-435E-99CE-400A3012B744}" type="presOf" srcId="{60FA4FBB-3FAD-4884-A718-316EFC150D19}" destId="{8473B813-EC95-4C5B-89A9-CE890D4149FF}" srcOrd="0" destOrd="0" presId="urn:microsoft.com/office/officeart/2005/8/layout/pyramid3"/>
    <dgm:cxn modelId="{59D697BC-65F4-4A57-A72F-110F847A23AA}" srcId="{331EDEA7-6BAA-42E2-B652-5129486343AF}" destId="{D4EC3E64-27C5-4230-BD69-C6647C9F9180}" srcOrd="1" destOrd="0" parTransId="{4C44267C-811E-4B70-BFE6-122182CFE7E9}" sibTransId="{34E30CE6-DBBC-4455-936F-46C574275A61}"/>
    <dgm:cxn modelId="{3E53A101-BF8F-4DDA-993C-A4C75DAF0DCC}" type="presOf" srcId="{D4EC3E64-27C5-4230-BD69-C6647C9F9180}" destId="{211CEAD9-4528-44B1-9BDA-E8D0A1CC8EE9}" srcOrd="1" destOrd="0" presId="urn:microsoft.com/office/officeart/2005/8/layout/pyramid3"/>
    <dgm:cxn modelId="{5264DF31-5FC7-4240-B733-13B71A3F086A}" type="presOf" srcId="{4CC91B49-3F79-40EE-A40F-7DE624650FA9}" destId="{8D38AAB6-DD51-4C70-9EDA-F4F15FCDA6CD}" srcOrd="0" destOrd="0" presId="urn:microsoft.com/office/officeart/2005/8/layout/pyramid3"/>
    <dgm:cxn modelId="{F6C27502-3B3B-4EB6-BD96-305F66CC2D9D}" srcId="{331EDEA7-6BAA-42E2-B652-5129486343AF}" destId="{4CC91B49-3F79-40EE-A40F-7DE624650FA9}" srcOrd="2" destOrd="0" parTransId="{437BA656-1EEA-4CA7-AEF2-EEAE486E68BA}" sibTransId="{86FC17BE-E16E-4D92-AA6F-2B276592B6CF}"/>
    <dgm:cxn modelId="{98ABE01F-9F36-44BF-A36E-47B39EEF5E15}" type="presOf" srcId="{4CC91B49-3F79-40EE-A40F-7DE624650FA9}" destId="{F7FC1B0B-FD65-4143-92D1-EA6E99EEF886}" srcOrd="1" destOrd="0" presId="urn:microsoft.com/office/officeart/2005/8/layout/pyramid3"/>
    <dgm:cxn modelId="{1AA041F0-FA72-41CA-BE51-D39CBB786594}" type="presParOf" srcId="{9AA91FCC-95E9-4744-880B-8C27E8F9F54C}" destId="{53A09DE1-B8EB-468C-A363-BB6E3676A1D0}" srcOrd="0" destOrd="0" presId="urn:microsoft.com/office/officeart/2005/8/layout/pyramid3"/>
    <dgm:cxn modelId="{F0B0EE22-7E4A-4E4D-8C34-5DE1A3305BD1}" type="presParOf" srcId="{53A09DE1-B8EB-468C-A363-BB6E3676A1D0}" destId="{8473B813-EC95-4C5B-89A9-CE890D4149FF}" srcOrd="0" destOrd="0" presId="urn:microsoft.com/office/officeart/2005/8/layout/pyramid3"/>
    <dgm:cxn modelId="{7EB6C38E-1AFE-4229-BDF8-B70F4B8379F4}" type="presParOf" srcId="{53A09DE1-B8EB-468C-A363-BB6E3676A1D0}" destId="{45CE28D7-460D-4715-9A71-6FEAA61EFFC6}" srcOrd="1" destOrd="0" presId="urn:microsoft.com/office/officeart/2005/8/layout/pyramid3"/>
    <dgm:cxn modelId="{27B6A502-C4E5-492A-816D-4EBB3FFFC591}" type="presParOf" srcId="{9AA91FCC-95E9-4744-880B-8C27E8F9F54C}" destId="{5BA7E726-B50E-41C9-99F9-413C6FCBD227}" srcOrd="1" destOrd="0" presId="urn:microsoft.com/office/officeart/2005/8/layout/pyramid3"/>
    <dgm:cxn modelId="{D5243E14-9D6E-48F8-838A-7B2BFABAABF5}" type="presParOf" srcId="{5BA7E726-B50E-41C9-99F9-413C6FCBD227}" destId="{A9020BD2-519D-4CB5-BA11-75C979C04241}" srcOrd="0" destOrd="0" presId="urn:microsoft.com/office/officeart/2005/8/layout/pyramid3"/>
    <dgm:cxn modelId="{214C7C0F-CF0E-49E1-BCB0-C17413752F56}" type="presParOf" srcId="{5BA7E726-B50E-41C9-99F9-413C6FCBD227}" destId="{211CEAD9-4528-44B1-9BDA-E8D0A1CC8EE9}" srcOrd="1" destOrd="0" presId="urn:microsoft.com/office/officeart/2005/8/layout/pyramid3"/>
    <dgm:cxn modelId="{E41C0646-71EF-4EAA-B84E-8AAF5ECFF20E}" type="presParOf" srcId="{9AA91FCC-95E9-4744-880B-8C27E8F9F54C}" destId="{EBEF4EE6-4E87-42AD-A37C-FD533902D899}" srcOrd="2" destOrd="0" presId="urn:microsoft.com/office/officeart/2005/8/layout/pyramid3"/>
    <dgm:cxn modelId="{2CA2FCE9-D2C0-46EB-A580-87B3505ECE21}" type="presParOf" srcId="{EBEF4EE6-4E87-42AD-A37C-FD533902D899}" destId="{8D38AAB6-DD51-4C70-9EDA-F4F15FCDA6CD}" srcOrd="0" destOrd="0" presId="urn:microsoft.com/office/officeart/2005/8/layout/pyramid3"/>
    <dgm:cxn modelId="{D7180E41-16D0-4824-923F-40D81E9466FC}" type="presParOf" srcId="{EBEF4EE6-4E87-42AD-A37C-FD533902D899}" destId="{F7FC1B0B-FD65-4143-92D1-EA6E99EEF88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CB1404-E932-4370-BDF4-B7866A83B39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1716420-9408-43A2-8F28-68F04C911900}">
      <dgm:prSet phldrT="[Text]"/>
      <dgm:spPr/>
      <dgm:t>
        <a:bodyPr/>
        <a:lstStyle/>
        <a:p>
          <a:r>
            <a:rPr lang="en-US" dirty="0" smtClean="0"/>
            <a:t>Math 211</a:t>
          </a:r>
        </a:p>
        <a:p>
          <a:r>
            <a:rPr lang="en-US" dirty="0" smtClean="0"/>
            <a:t>Pre-statistics</a:t>
          </a:r>
          <a:endParaRPr lang="en-US" dirty="0"/>
        </a:p>
      </dgm:t>
    </dgm:pt>
    <dgm:pt modelId="{1A4658D1-F1A9-43CB-B2A7-48DB1E2A9851}" type="parTrans" cxnId="{74978D43-3897-4B69-A19A-7654ECA121B7}">
      <dgm:prSet/>
      <dgm:spPr/>
      <dgm:t>
        <a:bodyPr/>
        <a:lstStyle/>
        <a:p>
          <a:endParaRPr lang="en-US"/>
        </a:p>
      </dgm:t>
    </dgm:pt>
    <dgm:pt modelId="{96282D06-0E81-42C0-9033-D09F9E1EFFC9}" type="sibTrans" cxnId="{74978D43-3897-4B69-A19A-7654ECA121B7}">
      <dgm:prSet/>
      <dgm:spPr/>
      <dgm:t>
        <a:bodyPr/>
        <a:lstStyle/>
        <a:p>
          <a:endParaRPr lang="en-US"/>
        </a:p>
      </dgm:t>
    </dgm:pt>
    <dgm:pt modelId="{571918C5-5B63-4C77-845A-0D8CBEC64B5D}">
      <dgm:prSet phldrT="[Text]"/>
      <dgm:spPr/>
      <dgm:t>
        <a:bodyPr/>
        <a:lstStyle/>
        <a:p>
          <a:r>
            <a:rPr lang="en-US" dirty="0" smtClean="0"/>
            <a:t>Math 103 </a:t>
          </a:r>
          <a:r>
            <a:rPr lang="en-US" dirty="0" err="1" smtClean="0"/>
            <a:t>Alg</a:t>
          </a:r>
          <a:r>
            <a:rPr lang="en-US" dirty="0" smtClean="0"/>
            <a:t> 2 </a:t>
          </a:r>
        </a:p>
        <a:p>
          <a:r>
            <a:rPr lang="en-US" dirty="0" smtClean="0"/>
            <a:t>w/co-requisite</a:t>
          </a:r>
          <a:endParaRPr lang="en-US" dirty="0"/>
        </a:p>
      </dgm:t>
    </dgm:pt>
    <dgm:pt modelId="{412C5EFD-1053-44A4-A950-2DBA3D610490}" type="parTrans" cxnId="{117DA4D1-E0C1-418B-ADB9-31FF4CB5A6AF}">
      <dgm:prSet/>
      <dgm:spPr/>
      <dgm:t>
        <a:bodyPr/>
        <a:lstStyle/>
        <a:p>
          <a:endParaRPr lang="en-US"/>
        </a:p>
      </dgm:t>
    </dgm:pt>
    <dgm:pt modelId="{9E6A5F75-EE43-4D29-9CB0-017BE96B111E}" type="sibTrans" cxnId="{117DA4D1-E0C1-418B-ADB9-31FF4CB5A6AF}">
      <dgm:prSet/>
      <dgm:spPr/>
      <dgm:t>
        <a:bodyPr/>
        <a:lstStyle/>
        <a:p>
          <a:endParaRPr lang="en-US"/>
        </a:p>
      </dgm:t>
    </dgm:pt>
    <dgm:pt modelId="{CD86D798-84F4-42D7-B735-F4C2ABD7D6E5}">
      <dgm:prSet phldrT="[Text]"/>
      <dgm:spPr/>
      <dgm:t>
        <a:bodyPr/>
        <a:lstStyle/>
        <a:p>
          <a:r>
            <a:rPr lang="en-US" dirty="0" smtClean="0"/>
            <a:t>Stat 7 </a:t>
          </a:r>
        </a:p>
        <a:p>
          <a:r>
            <a:rPr lang="en-US" dirty="0" smtClean="0"/>
            <a:t>BA 39 Finite</a:t>
          </a:r>
          <a:endParaRPr lang="en-US" dirty="0"/>
        </a:p>
      </dgm:t>
    </dgm:pt>
    <dgm:pt modelId="{657CD385-1187-4FB8-8B05-56C4CE8E33B2}" type="parTrans" cxnId="{1C8DF8D8-68F8-408C-80F4-DFCED29B4DF2}">
      <dgm:prSet/>
      <dgm:spPr/>
      <dgm:t>
        <a:bodyPr/>
        <a:lstStyle/>
        <a:p>
          <a:endParaRPr lang="en-US"/>
        </a:p>
      </dgm:t>
    </dgm:pt>
    <dgm:pt modelId="{F3E7D356-4081-4969-8D2D-60C364DBB6DE}" type="sibTrans" cxnId="{1C8DF8D8-68F8-408C-80F4-DFCED29B4DF2}">
      <dgm:prSet/>
      <dgm:spPr/>
      <dgm:t>
        <a:bodyPr/>
        <a:lstStyle/>
        <a:p>
          <a:endParaRPr lang="en-US"/>
        </a:p>
      </dgm:t>
    </dgm:pt>
    <dgm:pt modelId="{CC52E018-A1C4-45D0-82DE-FA451159EBDE}" type="pres">
      <dgm:prSet presAssocID="{68CB1404-E932-4370-BDF4-B7866A83B39E}" presName="CompostProcess" presStyleCnt="0">
        <dgm:presLayoutVars>
          <dgm:dir/>
          <dgm:resizeHandles val="exact"/>
        </dgm:presLayoutVars>
      </dgm:prSet>
      <dgm:spPr/>
    </dgm:pt>
    <dgm:pt modelId="{FC4125C0-704C-4169-B394-A95AFC6378BA}" type="pres">
      <dgm:prSet presAssocID="{68CB1404-E932-4370-BDF4-B7866A83B39E}" presName="arrow" presStyleLbl="bgShp" presStyleIdx="0" presStyleCnt="1" custLinFactNeighborX="1262" custLinFactNeighborY="90909"/>
      <dgm:spPr/>
    </dgm:pt>
    <dgm:pt modelId="{B8E220C3-FAC1-4786-92DA-DDCF58CBBECF}" type="pres">
      <dgm:prSet presAssocID="{68CB1404-E932-4370-BDF4-B7866A83B39E}" presName="linearProcess" presStyleCnt="0"/>
      <dgm:spPr/>
    </dgm:pt>
    <dgm:pt modelId="{468B62D4-9011-437F-8D22-CCBFF10A8BA4}" type="pres">
      <dgm:prSet presAssocID="{F1716420-9408-43A2-8F28-68F04C91190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2FF72-D20B-44E4-AFFC-DBCB2D1370C8}" type="pres">
      <dgm:prSet presAssocID="{96282D06-0E81-42C0-9033-D09F9E1EFFC9}" presName="sibTrans" presStyleCnt="0"/>
      <dgm:spPr/>
    </dgm:pt>
    <dgm:pt modelId="{EDE27C08-AE77-42B6-B43B-B416C63055DA}" type="pres">
      <dgm:prSet presAssocID="{571918C5-5B63-4C77-845A-0D8CBEC64B5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6E7C9-384A-43BC-A9C5-185DF652BAD5}" type="pres">
      <dgm:prSet presAssocID="{9E6A5F75-EE43-4D29-9CB0-017BE96B111E}" presName="sibTrans" presStyleCnt="0"/>
      <dgm:spPr/>
    </dgm:pt>
    <dgm:pt modelId="{9B5CD290-95CC-438F-A524-A902116764D5}" type="pres">
      <dgm:prSet presAssocID="{CD86D798-84F4-42D7-B735-F4C2ABD7D6E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D858E6-B3C4-4F5E-8D53-C80FE5863A3F}" type="presOf" srcId="{CD86D798-84F4-42D7-B735-F4C2ABD7D6E5}" destId="{9B5CD290-95CC-438F-A524-A902116764D5}" srcOrd="0" destOrd="0" presId="urn:microsoft.com/office/officeart/2005/8/layout/hProcess9"/>
    <dgm:cxn modelId="{1CFA7906-A3D7-4379-9C25-0BEF6B10627B}" type="presOf" srcId="{68CB1404-E932-4370-BDF4-B7866A83B39E}" destId="{CC52E018-A1C4-45D0-82DE-FA451159EBDE}" srcOrd="0" destOrd="0" presId="urn:microsoft.com/office/officeart/2005/8/layout/hProcess9"/>
    <dgm:cxn modelId="{74978D43-3897-4B69-A19A-7654ECA121B7}" srcId="{68CB1404-E932-4370-BDF4-B7866A83B39E}" destId="{F1716420-9408-43A2-8F28-68F04C911900}" srcOrd="0" destOrd="0" parTransId="{1A4658D1-F1A9-43CB-B2A7-48DB1E2A9851}" sibTransId="{96282D06-0E81-42C0-9033-D09F9E1EFFC9}"/>
    <dgm:cxn modelId="{EE0BFD06-D600-40FD-8FDA-D2541AB3D4E1}" type="presOf" srcId="{F1716420-9408-43A2-8F28-68F04C911900}" destId="{468B62D4-9011-437F-8D22-CCBFF10A8BA4}" srcOrd="0" destOrd="0" presId="urn:microsoft.com/office/officeart/2005/8/layout/hProcess9"/>
    <dgm:cxn modelId="{9AB8E369-2A71-42BB-81F2-1ABDC6FE44F5}" type="presOf" srcId="{571918C5-5B63-4C77-845A-0D8CBEC64B5D}" destId="{EDE27C08-AE77-42B6-B43B-B416C63055DA}" srcOrd="0" destOrd="0" presId="urn:microsoft.com/office/officeart/2005/8/layout/hProcess9"/>
    <dgm:cxn modelId="{117DA4D1-E0C1-418B-ADB9-31FF4CB5A6AF}" srcId="{68CB1404-E932-4370-BDF4-B7866A83B39E}" destId="{571918C5-5B63-4C77-845A-0D8CBEC64B5D}" srcOrd="1" destOrd="0" parTransId="{412C5EFD-1053-44A4-A950-2DBA3D610490}" sibTransId="{9E6A5F75-EE43-4D29-9CB0-017BE96B111E}"/>
    <dgm:cxn modelId="{1C8DF8D8-68F8-408C-80F4-DFCED29B4DF2}" srcId="{68CB1404-E932-4370-BDF4-B7866A83B39E}" destId="{CD86D798-84F4-42D7-B735-F4C2ABD7D6E5}" srcOrd="2" destOrd="0" parTransId="{657CD385-1187-4FB8-8B05-56C4CE8E33B2}" sibTransId="{F3E7D356-4081-4969-8D2D-60C364DBB6DE}"/>
    <dgm:cxn modelId="{93BD1127-E0EB-4AE0-BAD0-9ED61AB85E87}" type="presParOf" srcId="{CC52E018-A1C4-45D0-82DE-FA451159EBDE}" destId="{FC4125C0-704C-4169-B394-A95AFC6378BA}" srcOrd="0" destOrd="0" presId="urn:microsoft.com/office/officeart/2005/8/layout/hProcess9"/>
    <dgm:cxn modelId="{560BBDD9-0C70-4AD8-B014-0071CABD6860}" type="presParOf" srcId="{CC52E018-A1C4-45D0-82DE-FA451159EBDE}" destId="{B8E220C3-FAC1-4786-92DA-DDCF58CBBECF}" srcOrd="1" destOrd="0" presId="urn:microsoft.com/office/officeart/2005/8/layout/hProcess9"/>
    <dgm:cxn modelId="{5DD4F268-1849-4D61-A8B4-CC5DC24A3473}" type="presParOf" srcId="{B8E220C3-FAC1-4786-92DA-DDCF58CBBECF}" destId="{468B62D4-9011-437F-8D22-CCBFF10A8BA4}" srcOrd="0" destOrd="0" presId="urn:microsoft.com/office/officeart/2005/8/layout/hProcess9"/>
    <dgm:cxn modelId="{D4635FFF-FD99-4801-B0CB-3E4DEF3363D5}" type="presParOf" srcId="{B8E220C3-FAC1-4786-92DA-DDCF58CBBECF}" destId="{7FB2FF72-D20B-44E4-AFFC-DBCB2D1370C8}" srcOrd="1" destOrd="0" presId="urn:microsoft.com/office/officeart/2005/8/layout/hProcess9"/>
    <dgm:cxn modelId="{8D158F51-FF96-467F-8B96-890F26700F88}" type="presParOf" srcId="{B8E220C3-FAC1-4786-92DA-DDCF58CBBECF}" destId="{EDE27C08-AE77-42B6-B43B-B416C63055DA}" srcOrd="2" destOrd="0" presId="urn:microsoft.com/office/officeart/2005/8/layout/hProcess9"/>
    <dgm:cxn modelId="{5D8FC730-EC34-45D8-BCE1-EA0642BC19F9}" type="presParOf" srcId="{B8E220C3-FAC1-4786-92DA-DDCF58CBBECF}" destId="{4496E7C9-384A-43BC-A9C5-185DF652BAD5}" srcOrd="3" destOrd="0" presId="urn:microsoft.com/office/officeart/2005/8/layout/hProcess9"/>
    <dgm:cxn modelId="{190645E2-B0C9-4499-BFA2-CCDBC395B5B4}" type="presParOf" srcId="{B8E220C3-FAC1-4786-92DA-DDCF58CBBECF}" destId="{9B5CD290-95CC-438F-A524-A902116764D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24F699-ACA1-4DF5-9307-CFCEAD12AC72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503BF8-2F54-4ABF-A150-7EBF612C87B2}">
      <dgm:prSet phldrT="[Text]"/>
      <dgm:spPr/>
      <dgm:t>
        <a:bodyPr/>
        <a:lstStyle/>
        <a:p>
          <a:r>
            <a:rPr lang="en-US" dirty="0" smtClean="0"/>
            <a:t>Math 211</a:t>
          </a:r>
          <a:endParaRPr lang="en-US" dirty="0"/>
        </a:p>
      </dgm:t>
    </dgm:pt>
    <dgm:pt modelId="{3928B752-DE3B-49B7-A5DB-447123C28DAF}" type="parTrans" cxnId="{79279762-FE2F-4C14-8F18-1C75E103F515}">
      <dgm:prSet/>
      <dgm:spPr/>
      <dgm:t>
        <a:bodyPr/>
        <a:lstStyle/>
        <a:p>
          <a:endParaRPr lang="en-US"/>
        </a:p>
      </dgm:t>
    </dgm:pt>
    <dgm:pt modelId="{D39501DE-4E54-414A-B5EE-5547A391A4A6}" type="sibTrans" cxnId="{79279762-FE2F-4C14-8F18-1C75E103F515}">
      <dgm:prSet/>
      <dgm:spPr/>
      <dgm:t>
        <a:bodyPr/>
        <a:lstStyle/>
        <a:p>
          <a:endParaRPr lang="en-US"/>
        </a:p>
      </dgm:t>
    </dgm:pt>
    <dgm:pt modelId="{2AD3DA0F-EE7B-4F05-96CE-E258BF34A3B9}">
      <dgm:prSet phldrT="[Text]"/>
      <dgm:spPr/>
      <dgm:t>
        <a:bodyPr/>
        <a:lstStyle/>
        <a:p>
          <a:r>
            <a:rPr lang="en-US" dirty="0" smtClean="0"/>
            <a:t>Stat 7 or Math 11</a:t>
          </a:r>
          <a:endParaRPr lang="en-US" dirty="0"/>
        </a:p>
      </dgm:t>
    </dgm:pt>
    <dgm:pt modelId="{7E30369D-C22B-4E26-B3F0-85B690CE31FC}" type="parTrans" cxnId="{922C8EFB-B64D-4BA3-907A-BAC683C1368C}">
      <dgm:prSet/>
      <dgm:spPr/>
      <dgm:t>
        <a:bodyPr/>
        <a:lstStyle/>
        <a:p>
          <a:endParaRPr lang="en-US"/>
        </a:p>
      </dgm:t>
    </dgm:pt>
    <dgm:pt modelId="{58AE3057-A857-47A1-A9F1-D98E3C580C6C}" type="sibTrans" cxnId="{922C8EFB-B64D-4BA3-907A-BAC683C1368C}">
      <dgm:prSet/>
      <dgm:spPr/>
      <dgm:t>
        <a:bodyPr/>
        <a:lstStyle/>
        <a:p>
          <a:endParaRPr lang="en-US"/>
        </a:p>
      </dgm:t>
    </dgm:pt>
    <dgm:pt modelId="{1165BDCF-35C1-402D-ADD0-ABA9DFDBD4CB}">
      <dgm:prSet phldrT="[Text]"/>
      <dgm:spPr/>
      <dgm:t>
        <a:bodyPr/>
        <a:lstStyle/>
        <a:p>
          <a:r>
            <a:rPr lang="en-US" dirty="0" smtClean="0"/>
            <a:t>Math 103 w/co-requisite</a:t>
          </a:r>
          <a:endParaRPr lang="en-US" dirty="0"/>
        </a:p>
      </dgm:t>
    </dgm:pt>
    <dgm:pt modelId="{71C58AFB-37AA-4FBD-9D74-F81FB3059ECB}" type="parTrans" cxnId="{37644DD7-AD02-4E8C-AB42-3FB28CD3C96E}">
      <dgm:prSet/>
      <dgm:spPr/>
      <dgm:t>
        <a:bodyPr/>
        <a:lstStyle/>
        <a:p>
          <a:endParaRPr lang="en-US"/>
        </a:p>
      </dgm:t>
    </dgm:pt>
    <dgm:pt modelId="{A4E73F64-716B-4D94-BD29-74C336AE4402}" type="sibTrans" cxnId="{37644DD7-AD02-4E8C-AB42-3FB28CD3C96E}">
      <dgm:prSet/>
      <dgm:spPr/>
      <dgm:t>
        <a:bodyPr/>
        <a:lstStyle/>
        <a:p>
          <a:endParaRPr lang="en-US"/>
        </a:p>
      </dgm:t>
    </dgm:pt>
    <dgm:pt modelId="{65E1ABB3-E901-4701-8BDA-1AA7372FBE3F}">
      <dgm:prSet phldrT="[Text]"/>
      <dgm:spPr/>
      <dgm:t>
        <a:bodyPr/>
        <a:lstStyle/>
        <a:p>
          <a:r>
            <a:rPr lang="en-US" dirty="0" smtClean="0"/>
            <a:t>BA 39</a:t>
          </a:r>
          <a:endParaRPr lang="en-US" dirty="0"/>
        </a:p>
      </dgm:t>
    </dgm:pt>
    <dgm:pt modelId="{E1191AC7-4353-4650-86EC-105BCC57A3B8}" type="parTrans" cxnId="{81461915-D64E-4028-BCA8-0B94D7F84785}">
      <dgm:prSet/>
      <dgm:spPr/>
      <dgm:t>
        <a:bodyPr/>
        <a:lstStyle/>
        <a:p>
          <a:endParaRPr lang="en-US"/>
        </a:p>
      </dgm:t>
    </dgm:pt>
    <dgm:pt modelId="{80BAA193-1A66-44E6-8565-F8A28FAB3F29}" type="sibTrans" cxnId="{81461915-D64E-4028-BCA8-0B94D7F84785}">
      <dgm:prSet/>
      <dgm:spPr/>
      <dgm:t>
        <a:bodyPr/>
        <a:lstStyle/>
        <a:p>
          <a:endParaRPr lang="en-US"/>
        </a:p>
      </dgm:t>
    </dgm:pt>
    <dgm:pt modelId="{C57ED869-5CC8-470C-95C5-9E99AF2C5F38}" type="pres">
      <dgm:prSet presAssocID="{9B24F699-ACA1-4DF5-9307-CFCEAD12AC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C01D5A-C63F-4564-A141-5C47691E09A5}" type="pres">
      <dgm:prSet presAssocID="{F3503BF8-2F54-4ABF-A150-7EBF612C87B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5F5D9-0D31-4FA1-8E23-446EAAE2F828}" type="pres">
      <dgm:prSet presAssocID="{D39501DE-4E54-414A-B5EE-5547A391A4A6}" presName="sibTrans" presStyleLbl="sibTrans1D1" presStyleIdx="0" presStyleCnt="3"/>
      <dgm:spPr/>
      <dgm:t>
        <a:bodyPr/>
        <a:lstStyle/>
        <a:p>
          <a:endParaRPr lang="en-US"/>
        </a:p>
      </dgm:t>
    </dgm:pt>
    <dgm:pt modelId="{A7C03D23-26E2-42FB-8783-95810111C722}" type="pres">
      <dgm:prSet presAssocID="{D39501DE-4E54-414A-B5EE-5547A391A4A6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0FEDFFD3-CFF6-4C8A-A536-277B7FA89306}" type="pres">
      <dgm:prSet presAssocID="{2AD3DA0F-EE7B-4F05-96CE-E258BF34A3B9}" presName="node" presStyleLbl="node1" presStyleIdx="1" presStyleCnt="4" custLinFactNeighborX="-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8CE8A-6921-44D6-AA25-B86CEB3969E4}" type="pres">
      <dgm:prSet presAssocID="{58AE3057-A857-47A1-A9F1-D98E3C580C6C}" presName="sibTrans" presStyleLbl="sibTrans1D1" presStyleIdx="1" presStyleCnt="3"/>
      <dgm:spPr/>
      <dgm:t>
        <a:bodyPr/>
        <a:lstStyle/>
        <a:p>
          <a:endParaRPr lang="en-US"/>
        </a:p>
      </dgm:t>
    </dgm:pt>
    <dgm:pt modelId="{32F50BBC-9F2F-414C-B498-832E83E3B9C9}" type="pres">
      <dgm:prSet presAssocID="{58AE3057-A857-47A1-A9F1-D98E3C580C6C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D585A7B6-4605-49F4-90D4-5D957E4CC541}" type="pres">
      <dgm:prSet presAssocID="{1165BDCF-35C1-402D-ADD0-ABA9DFDBD4CB}" presName="node" presStyleLbl="node1" presStyleIdx="2" presStyleCnt="4" custScaleX="113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E2453-40E6-4D4B-8004-2473DCC85957}" type="pres">
      <dgm:prSet presAssocID="{A4E73F64-716B-4D94-BD29-74C336AE4402}" presName="sibTrans" presStyleLbl="sibTrans1D1" presStyleIdx="2" presStyleCnt="3"/>
      <dgm:spPr/>
      <dgm:t>
        <a:bodyPr/>
        <a:lstStyle/>
        <a:p>
          <a:endParaRPr lang="en-US"/>
        </a:p>
      </dgm:t>
    </dgm:pt>
    <dgm:pt modelId="{8CB13A3F-5AF6-4667-80E5-3EEF86C13C68}" type="pres">
      <dgm:prSet presAssocID="{A4E73F64-716B-4D94-BD29-74C336AE4402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ED4630F8-D4A6-466F-9351-FA0BC53FE9EC}" type="pres">
      <dgm:prSet presAssocID="{65E1ABB3-E901-4701-8BDA-1AA7372FBE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4945C0-995A-4F4F-B07D-D0966DA5AA81}" type="presOf" srcId="{F3503BF8-2F54-4ABF-A150-7EBF612C87B2}" destId="{81C01D5A-C63F-4564-A141-5C47691E09A5}" srcOrd="0" destOrd="0" presId="urn:microsoft.com/office/officeart/2005/8/layout/bProcess3"/>
    <dgm:cxn modelId="{8A9E8929-8B7F-47B7-8536-155C9F3B8071}" type="presOf" srcId="{2AD3DA0F-EE7B-4F05-96CE-E258BF34A3B9}" destId="{0FEDFFD3-CFF6-4C8A-A536-277B7FA89306}" srcOrd="0" destOrd="0" presId="urn:microsoft.com/office/officeart/2005/8/layout/bProcess3"/>
    <dgm:cxn modelId="{4EE2D57C-1B3D-4F3C-A54D-4E2E7968C1FB}" type="presOf" srcId="{9B24F699-ACA1-4DF5-9307-CFCEAD12AC72}" destId="{C57ED869-5CC8-470C-95C5-9E99AF2C5F38}" srcOrd="0" destOrd="0" presId="urn:microsoft.com/office/officeart/2005/8/layout/bProcess3"/>
    <dgm:cxn modelId="{37644DD7-AD02-4E8C-AB42-3FB28CD3C96E}" srcId="{9B24F699-ACA1-4DF5-9307-CFCEAD12AC72}" destId="{1165BDCF-35C1-402D-ADD0-ABA9DFDBD4CB}" srcOrd="2" destOrd="0" parTransId="{71C58AFB-37AA-4FBD-9D74-F81FB3059ECB}" sibTransId="{A4E73F64-716B-4D94-BD29-74C336AE4402}"/>
    <dgm:cxn modelId="{5C860DF8-E646-4BA0-BE97-AD91502FEB04}" type="presOf" srcId="{D39501DE-4E54-414A-B5EE-5547A391A4A6}" destId="{F2D5F5D9-0D31-4FA1-8E23-446EAAE2F828}" srcOrd="0" destOrd="0" presId="urn:microsoft.com/office/officeart/2005/8/layout/bProcess3"/>
    <dgm:cxn modelId="{96CA8484-571D-4447-9A6D-E95CF0FE683A}" type="presOf" srcId="{A4E73F64-716B-4D94-BD29-74C336AE4402}" destId="{0CCE2453-40E6-4D4B-8004-2473DCC85957}" srcOrd="0" destOrd="0" presId="urn:microsoft.com/office/officeart/2005/8/layout/bProcess3"/>
    <dgm:cxn modelId="{79279762-FE2F-4C14-8F18-1C75E103F515}" srcId="{9B24F699-ACA1-4DF5-9307-CFCEAD12AC72}" destId="{F3503BF8-2F54-4ABF-A150-7EBF612C87B2}" srcOrd="0" destOrd="0" parTransId="{3928B752-DE3B-49B7-A5DB-447123C28DAF}" sibTransId="{D39501DE-4E54-414A-B5EE-5547A391A4A6}"/>
    <dgm:cxn modelId="{88E4B60E-5834-4106-BD19-28B83577EF80}" type="presOf" srcId="{1165BDCF-35C1-402D-ADD0-ABA9DFDBD4CB}" destId="{D585A7B6-4605-49F4-90D4-5D957E4CC541}" srcOrd="0" destOrd="0" presId="urn:microsoft.com/office/officeart/2005/8/layout/bProcess3"/>
    <dgm:cxn modelId="{B1517FBF-663B-4BD7-B2AF-7FD5669AED95}" type="presOf" srcId="{58AE3057-A857-47A1-A9F1-D98E3C580C6C}" destId="{32F50BBC-9F2F-414C-B498-832E83E3B9C9}" srcOrd="1" destOrd="0" presId="urn:microsoft.com/office/officeart/2005/8/layout/bProcess3"/>
    <dgm:cxn modelId="{EABB5618-B26C-4257-A8F1-455005C4B9FB}" type="presOf" srcId="{58AE3057-A857-47A1-A9F1-D98E3C580C6C}" destId="{49E8CE8A-6921-44D6-AA25-B86CEB3969E4}" srcOrd="0" destOrd="0" presId="urn:microsoft.com/office/officeart/2005/8/layout/bProcess3"/>
    <dgm:cxn modelId="{81461915-D64E-4028-BCA8-0B94D7F84785}" srcId="{9B24F699-ACA1-4DF5-9307-CFCEAD12AC72}" destId="{65E1ABB3-E901-4701-8BDA-1AA7372FBE3F}" srcOrd="3" destOrd="0" parTransId="{E1191AC7-4353-4650-86EC-105BCC57A3B8}" sibTransId="{80BAA193-1A66-44E6-8565-F8A28FAB3F29}"/>
    <dgm:cxn modelId="{107DD636-2A28-468D-B8ED-E7981FFE32A0}" type="presOf" srcId="{65E1ABB3-E901-4701-8BDA-1AA7372FBE3F}" destId="{ED4630F8-D4A6-466F-9351-FA0BC53FE9EC}" srcOrd="0" destOrd="0" presId="urn:microsoft.com/office/officeart/2005/8/layout/bProcess3"/>
    <dgm:cxn modelId="{922C8EFB-B64D-4BA3-907A-BAC683C1368C}" srcId="{9B24F699-ACA1-4DF5-9307-CFCEAD12AC72}" destId="{2AD3DA0F-EE7B-4F05-96CE-E258BF34A3B9}" srcOrd="1" destOrd="0" parTransId="{7E30369D-C22B-4E26-B3F0-85B690CE31FC}" sibTransId="{58AE3057-A857-47A1-A9F1-D98E3C580C6C}"/>
    <dgm:cxn modelId="{FA3EFDDE-192C-4A1B-8509-19ECB6743B30}" type="presOf" srcId="{D39501DE-4E54-414A-B5EE-5547A391A4A6}" destId="{A7C03D23-26E2-42FB-8783-95810111C722}" srcOrd="1" destOrd="0" presId="urn:microsoft.com/office/officeart/2005/8/layout/bProcess3"/>
    <dgm:cxn modelId="{F9BA3FA7-3826-42FB-97CE-C119C0EE9EE9}" type="presOf" srcId="{A4E73F64-716B-4D94-BD29-74C336AE4402}" destId="{8CB13A3F-5AF6-4667-80E5-3EEF86C13C68}" srcOrd="1" destOrd="0" presId="urn:microsoft.com/office/officeart/2005/8/layout/bProcess3"/>
    <dgm:cxn modelId="{91283101-829D-4930-B068-B91B5A87FDF5}" type="presParOf" srcId="{C57ED869-5CC8-470C-95C5-9E99AF2C5F38}" destId="{81C01D5A-C63F-4564-A141-5C47691E09A5}" srcOrd="0" destOrd="0" presId="urn:microsoft.com/office/officeart/2005/8/layout/bProcess3"/>
    <dgm:cxn modelId="{2BEAF082-A5CF-4F56-8846-BACA45FA3265}" type="presParOf" srcId="{C57ED869-5CC8-470C-95C5-9E99AF2C5F38}" destId="{F2D5F5D9-0D31-4FA1-8E23-446EAAE2F828}" srcOrd="1" destOrd="0" presId="urn:microsoft.com/office/officeart/2005/8/layout/bProcess3"/>
    <dgm:cxn modelId="{A1A94C5F-C439-463E-9B2C-F193F35626E9}" type="presParOf" srcId="{F2D5F5D9-0D31-4FA1-8E23-446EAAE2F828}" destId="{A7C03D23-26E2-42FB-8783-95810111C722}" srcOrd="0" destOrd="0" presId="urn:microsoft.com/office/officeart/2005/8/layout/bProcess3"/>
    <dgm:cxn modelId="{DAA9A9C7-4C95-44B3-99D9-7968B770FBDB}" type="presParOf" srcId="{C57ED869-5CC8-470C-95C5-9E99AF2C5F38}" destId="{0FEDFFD3-CFF6-4C8A-A536-277B7FA89306}" srcOrd="2" destOrd="0" presId="urn:microsoft.com/office/officeart/2005/8/layout/bProcess3"/>
    <dgm:cxn modelId="{DBA18F0E-9373-40EA-B622-42B953410572}" type="presParOf" srcId="{C57ED869-5CC8-470C-95C5-9E99AF2C5F38}" destId="{49E8CE8A-6921-44D6-AA25-B86CEB3969E4}" srcOrd="3" destOrd="0" presId="urn:microsoft.com/office/officeart/2005/8/layout/bProcess3"/>
    <dgm:cxn modelId="{319C9853-42B9-46B7-9682-1812A56333E2}" type="presParOf" srcId="{49E8CE8A-6921-44D6-AA25-B86CEB3969E4}" destId="{32F50BBC-9F2F-414C-B498-832E83E3B9C9}" srcOrd="0" destOrd="0" presId="urn:microsoft.com/office/officeart/2005/8/layout/bProcess3"/>
    <dgm:cxn modelId="{0FA7637E-C879-402D-8F0D-DC3FB9BFAAA6}" type="presParOf" srcId="{C57ED869-5CC8-470C-95C5-9E99AF2C5F38}" destId="{D585A7B6-4605-49F4-90D4-5D957E4CC541}" srcOrd="4" destOrd="0" presId="urn:microsoft.com/office/officeart/2005/8/layout/bProcess3"/>
    <dgm:cxn modelId="{CFAB935D-D855-48D9-BE66-A1F358A8897E}" type="presParOf" srcId="{C57ED869-5CC8-470C-95C5-9E99AF2C5F38}" destId="{0CCE2453-40E6-4D4B-8004-2473DCC85957}" srcOrd="5" destOrd="0" presId="urn:microsoft.com/office/officeart/2005/8/layout/bProcess3"/>
    <dgm:cxn modelId="{E143C39C-FBD9-42C4-9458-E0F2A4D2F8F6}" type="presParOf" srcId="{0CCE2453-40E6-4D4B-8004-2473DCC85957}" destId="{8CB13A3F-5AF6-4667-80E5-3EEF86C13C68}" srcOrd="0" destOrd="0" presId="urn:microsoft.com/office/officeart/2005/8/layout/bProcess3"/>
    <dgm:cxn modelId="{4DD35870-BC23-4007-805F-C60288C24CBB}" type="presParOf" srcId="{C57ED869-5CC8-470C-95C5-9E99AF2C5F38}" destId="{ED4630F8-D4A6-466F-9351-FA0BC53FE9EC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45138B-771D-4171-9886-C1B33EB2481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7AF54AD-1F96-46A4-B264-AF3F358D7C05}">
      <dgm:prSet phldrT="[Text]"/>
      <dgm:spPr/>
      <dgm:t>
        <a:bodyPr/>
        <a:lstStyle/>
        <a:p>
          <a:r>
            <a:rPr lang="en-US" dirty="0" smtClean="0"/>
            <a:t>Math 103 Algebra 2</a:t>
          </a:r>
          <a:endParaRPr lang="en-US" dirty="0"/>
        </a:p>
      </dgm:t>
    </dgm:pt>
    <dgm:pt modelId="{16FE4EE4-D134-4680-AEB3-79438F06DD08}" type="parTrans" cxnId="{283A61D7-B478-4402-AAB7-21B0077923F3}">
      <dgm:prSet/>
      <dgm:spPr/>
      <dgm:t>
        <a:bodyPr/>
        <a:lstStyle/>
        <a:p>
          <a:endParaRPr lang="en-US"/>
        </a:p>
      </dgm:t>
    </dgm:pt>
    <dgm:pt modelId="{740D8C9A-D94C-40C5-B7CB-D896D41A04C4}" type="sibTrans" cxnId="{283A61D7-B478-4402-AAB7-21B0077923F3}">
      <dgm:prSet/>
      <dgm:spPr/>
      <dgm:t>
        <a:bodyPr/>
        <a:lstStyle/>
        <a:p>
          <a:endParaRPr lang="en-US"/>
        </a:p>
      </dgm:t>
    </dgm:pt>
    <dgm:pt modelId="{87C5BA5E-56E7-44C6-A864-DC8E2E03C4BE}">
      <dgm:prSet phldrT="[Text]" custT="1"/>
      <dgm:spPr/>
      <dgm:t>
        <a:bodyPr/>
        <a:lstStyle/>
        <a:p>
          <a:r>
            <a:rPr lang="en-US" sz="1600" dirty="0" smtClean="0"/>
            <a:t>Math 11/Stat 7 and BA 39</a:t>
          </a:r>
        </a:p>
        <a:p>
          <a:r>
            <a:rPr lang="en-US" sz="1600" dirty="0" smtClean="0"/>
            <a:t>Math 4A (Math 102)</a:t>
          </a:r>
        </a:p>
        <a:p>
          <a:r>
            <a:rPr lang="en-US" sz="1600" dirty="0" smtClean="0"/>
            <a:t>Math 10A/Math 10B</a:t>
          </a:r>
        </a:p>
        <a:p>
          <a:r>
            <a:rPr lang="en-US" sz="1600" dirty="0" smtClean="0"/>
            <a:t>Math 45</a:t>
          </a:r>
        </a:p>
      </dgm:t>
    </dgm:pt>
    <dgm:pt modelId="{AAD742A9-D6D8-444D-9EAB-E6F091265215}" type="parTrans" cxnId="{40DEC4B1-6440-48FF-A966-8A830D25EDAB}">
      <dgm:prSet/>
      <dgm:spPr/>
      <dgm:t>
        <a:bodyPr/>
        <a:lstStyle/>
        <a:p>
          <a:endParaRPr lang="en-US"/>
        </a:p>
      </dgm:t>
    </dgm:pt>
    <dgm:pt modelId="{BEDE3131-4CDF-4B33-92F7-398D1E0C5DF5}" type="sibTrans" cxnId="{40DEC4B1-6440-48FF-A966-8A830D25EDAB}">
      <dgm:prSet/>
      <dgm:spPr/>
      <dgm:t>
        <a:bodyPr/>
        <a:lstStyle/>
        <a:p>
          <a:endParaRPr lang="en-US"/>
        </a:p>
      </dgm:t>
    </dgm:pt>
    <dgm:pt modelId="{F306D640-EE9B-4094-9ADE-068E08BCA46F}" type="pres">
      <dgm:prSet presAssocID="{7745138B-771D-4171-9886-C1B33EB24819}" presName="CompostProcess" presStyleCnt="0">
        <dgm:presLayoutVars>
          <dgm:dir/>
          <dgm:resizeHandles val="exact"/>
        </dgm:presLayoutVars>
      </dgm:prSet>
      <dgm:spPr/>
    </dgm:pt>
    <dgm:pt modelId="{F343583C-0DBA-4CB7-891F-CD443ABFDF02}" type="pres">
      <dgm:prSet presAssocID="{7745138B-771D-4171-9886-C1B33EB24819}" presName="arrow" presStyleLbl="bgShp" presStyleIdx="0" presStyleCnt="1"/>
      <dgm:spPr/>
      <dgm:t>
        <a:bodyPr/>
        <a:lstStyle/>
        <a:p>
          <a:endParaRPr lang="en-US"/>
        </a:p>
      </dgm:t>
    </dgm:pt>
    <dgm:pt modelId="{5CB98A46-FF12-4834-9265-AC6FDE442987}" type="pres">
      <dgm:prSet presAssocID="{7745138B-771D-4171-9886-C1B33EB24819}" presName="linearProcess" presStyleCnt="0"/>
      <dgm:spPr/>
    </dgm:pt>
    <dgm:pt modelId="{F3A858DC-1965-420C-A088-287F7B53EABB}" type="pres">
      <dgm:prSet presAssocID="{77AF54AD-1F96-46A4-B264-AF3F358D7C05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E7C8D-F602-4DF4-BC78-E86132EBA07E}" type="pres">
      <dgm:prSet presAssocID="{740D8C9A-D94C-40C5-B7CB-D896D41A04C4}" presName="sibTrans" presStyleCnt="0"/>
      <dgm:spPr/>
    </dgm:pt>
    <dgm:pt modelId="{90D9432C-27CE-4674-AFCA-13B26340C394}" type="pres">
      <dgm:prSet presAssocID="{87C5BA5E-56E7-44C6-A864-DC8E2E03C4BE}" presName="textNode" presStyleLbl="node1" presStyleIdx="1" presStyleCnt="2" custScaleY="164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3A61D7-B478-4402-AAB7-21B0077923F3}" srcId="{7745138B-771D-4171-9886-C1B33EB24819}" destId="{77AF54AD-1F96-46A4-B264-AF3F358D7C05}" srcOrd="0" destOrd="0" parTransId="{16FE4EE4-D134-4680-AEB3-79438F06DD08}" sibTransId="{740D8C9A-D94C-40C5-B7CB-D896D41A04C4}"/>
    <dgm:cxn modelId="{0C5FF217-8888-42FD-AD8C-3715DAE8FB2B}" type="presOf" srcId="{7745138B-771D-4171-9886-C1B33EB24819}" destId="{F306D640-EE9B-4094-9ADE-068E08BCA46F}" srcOrd="0" destOrd="0" presId="urn:microsoft.com/office/officeart/2005/8/layout/hProcess9"/>
    <dgm:cxn modelId="{3534A9DD-955A-4889-B0EC-F8D21DF2E95B}" type="presOf" srcId="{87C5BA5E-56E7-44C6-A864-DC8E2E03C4BE}" destId="{90D9432C-27CE-4674-AFCA-13B26340C394}" srcOrd="0" destOrd="0" presId="urn:microsoft.com/office/officeart/2005/8/layout/hProcess9"/>
    <dgm:cxn modelId="{24B8D76A-BF8A-4B6F-A888-34821D8C1A4F}" type="presOf" srcId="{77AF54AD-1F96-46A4-B264-AF3F358D7C05}" destId="{F3A858DC-1965-420C-A088-287F7B53EABB}" srcOrd="0" destOrd="0" presId="urn:microsoft.com/office/officeart/2005/8/layout/hProcess9"/>
    <dgm:cxn modelId="{40DEC4B1-6440-48FF-A966-8A830D25EDAB}" srcId="{7745138B-771D-4171-9886-C1B33EB24819}" destId="{87C5BA5E-56E7-44C6-A864-DC8E2E03C4BE}" srcOrd="1" destOrd="0" parTransId="{AAD742A9-D6D8-444D-9EAB-E6F091265215}" sibTransId="{BEDE3131-4CDF-4B33-92F7-398D1E0C5DF5}"/>
    <dgm:cxn modelId="{8D861879-70F4-47A2-B86B-3890E1D8017C}" type="presParOf" srcId="{F306D640-EE9B-4094-9ADE-068E08BCA46F}" destId="{F343583C-0DBA-4CB7-891F-CD443ABFDF02}" srcOrd="0" destOrd="0" presId="urn:microsoft.com/office/officeart/2005/8/layout/hProcess9"/>
    <dgm:cxn modelId="{BFD763F0-0EDE-42EF-A368-0A931A74CD47}" type="presParOf" srcId="{F306D640-EE9B-4094-9ADE-068E08BCA46F}" destId="{5CB98A46-FF12-4834-9265-AC6FDE442987}" srcOrd="1" destOrd="0" presId="urn:microsoft.com/office/officeart/2005/8/layout/hProcess9"/>
    <dgm:cxn modelId="{D62D286E-CBC9-4554-BBA4-A97B819CAA4B}" type="presParOf" srcId="{5CB98A46-FF12-4834-9265-AC6FDE442987}" destId="{F3A858DC-1965-420C-A088-287F7B53EABB}" srcOrd="0" destOrd="0" presId="urn:microsoft.com/office/officeart/2005/8/layout/hProcess9"/>
    <dgm:cxn modelId="{18260792-EB76-4669-8D6B-5BE513A2FD5F}" type="presParOf" srcId="{5CB98A46-FF12-4834-9265-AC6FDE442987}" destId="{63BE7C8D-F602-4DF4-BC78-E86132EBA07E}" srcOrd="1" destOrd="0" presId="urn:microsoft.com/office/officeart/2005/8/layout/hProcess9"/>
    <dgm:cxn modelId="{B3F1BABB-0BAD-4EAA-8928-EA458E0CBD19}" type="presParOf" srcId="{5CB98A46-FF12-4834-9265-AC6FDE442987}" destId="{90D9432C-27CE-4674-AFCA-13B26340C39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45138B-771D-4171-9886-C1B33EB2481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7AF54AD-1F96-46A4-B264-AF3F358D7C05}">
      <dgm:prSet phldrT="[Text]"/>
      <dgm:spPr/>
      <dgm:t>
        <a:bodyPr/>
        <a:lstStyle/>
        <a:p>
          <a:r>
            <a:rPr lang="en-US" dirty="0" smtClean="0"/>
            <a:t>Math 211</a:t>
          </a:r>
        </a:p>
        <a:p>
          <a:r>
            <a:rPr lang="en-US" dirty="0" smtClean="0"/>
            <a:t>Pre-statistics</a:t>
          </a:r>
          <a:endParaRPr lang="en-US" dirty="0"/>
        </a:p>
      </dgm:t>
    </dgm:pt>
    <dgm:pt modelId="{16FE4EE4-D134-4680-AEB3-79438F06DD08}" type="parTrans" cxnId="{283A61D7-B478-4402-AAB7-21B0077923F3}">
      <dgm:prSet/>
      <dgm:spPr/>
      <dgm:t>
        <a:bodyPr/>
        <a:lstStyle/>
        <a:p>
          <a:endParaRPr lang="en-US"/>
        </a:p>
      </dgm:t>
    </dgm:pt>
    <dgm:pt modelId="{740D8C9A-D94C-40C5-B7CB-D896D41A04C4}" type="sibTrans" cxnId="{283A61D7-B478-4402-AAB7-21B0077923F3}">
      <dgm:prSet/>
      <dgm:spPr/>
      <dgm:t>
        <a:bodyPr/>
        <a:lstStyle/>
        <a:p>
          <a:endParaRPr lang="en-US"/>
        </a:p>
      </dgm:t>
    </dgm:pt>
    <dgm:pt modelId="{87C5BA5E-56E7-44C6-A864-DC8E2E03C4BE}">
      <dgm:prSet phldrT="[Text]"/>
      <dgm:spPr/>
      <dgm:t>
        <a:bodyPr/>
        <a:lstStyle/>
        <a:p>
          <a:r>
            <a:rPr lang="en-US" dirty="0" smtClean="0"/>
            <a:t>Math 11 </a:t>
          </a:r>
          <a:r>
            <a:rPr lang="en-US" smtClean="0"/>
            <a:t>or </a:t>
          </a:r>
        </a:p>
        <a:p>
          <a:r>
            <a:rPr lang="en-US" smtClean="0"/>
            <a:t>Stat 7</a:t>
          </a:r>
          <a:endParaRPr lang="en-US"/>
        </a:p>
      </dgm:t>
    </dgm:pt>
    <dgm:pt modelId="{AAD742A9-D6D8-444D-9EAB-E6F091265215}" type="parTrans" cxnId="{40DEC4B1-6440-48FF-A966-8A830D25EDAB}">
      <dgm:prSet/>
      <dgm:spPr/>
      <dgm:t>
        <a:bodyPr/>
        <a:lstStyle/>
        <a:p>
          <a:endParaRPr lang="en-US"/>
        </a:p>
      </dgm:t>
    </dgm:pt>
    <dgm:pt modelId="{BEDE3131-4CDF-4B33-92F7-398D1E0C5DF5}" type="sibTrans" cxnId="{40DEC4B1-6440-48FF-A966-8A830D25EDAB}">
      <dgm:prSet/>
      <dgm:spPr/>
      <dgm:t>
        <a:bodyPr/>
        <a:lstStyle/>
        <a:p>
          <a:endParaRPr lang="en-US"/>
        </a:p>
      </dgm:t>
    </dgm:pt>
    <dgm:pt modelId="{F306D640-EE9B-4094-9ADE-068E08BCA46F}" type="pres">
      <dgm:prSet presAssocID="{7745138B-771D-4171-9886-C1B33EB24819}" presName="CompostProcess" presStyleCnt="0">
        <dgm:presLayoutVars>
          <dgm:dir/>
          <dgm:resizeHandles val="exact"/>
        </dgm:presLayoutVars>
      </dgm:prSet>
      <dgm:spPr/>
    </dgm:pt>
    <dgm:pt modelId="{F343583C-0DBA-4CB7-891F-CD443ABFDF02}" type="pres">
      <dgm:prSet presAssocID="{7745138B-771D-4171-9886-C1B33EB24819}" presName="arrow" presStyleLbl="bgShp" presStyleIdx="0" presStyleCnt="1"/>
      <dgm:spPr/>
    </dgm:pt>
    <dgm:pt modelId="{5CB98A46-FF12-4834-9265-AC6FDE442987}" type="pres">
      <dgm:prSet presAssocID="{7745138B-771D-4171-9886-C1B33EB24819}" presName="linearProcess" presStyleCnt="0"/>
      <dgm:spPr/>
    </dgm:pt>
    <dgm:pt modelId="{F3A858DC-1965-420C-A088-287F7B53EABB}" type="pres">
      <dgm:prSet presAssocID="{77AF54AD-1F96-46A4-B264-AF3F358D7C05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E7C8D-F602-4DF4-BC78-E86132EBA07E}" type="pres">
      <dgm:prSet presAssocID="{740D8C9A-D94C-40C5-B7CB-D896D41A04C4}" presName="sibTrans" presStyleCnt="0"/>
      <dgm:spPr/>
    </dgm:pt>
    <dgm:pt modelId="{90D9432C-27CE-4674-AFCA-13B26340C394}" type="pres">
      <dgm:prSet presAssocID="{87C5BA5E-56E7-44C6-A864-DC8E2E03C4BE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CD0568-F1B9-4175-B6D8-F1625544D122}" type="presOf" srcId="{7745138B-771D-4171-9886-C1B33EB24819}" destId="{F306D640-EE9B-4094-9ADE-068E08BCA46F}" srcOrd="0" destOrd="0" presId="urn:microsoft.com/office/officeart/2005/8/layout/hProcess9"/>
    <dgm:cxn modelId="{353F7AA1-1568-44ED-9F66-294B09D1F0B4}" type="presOf" srcId="{77AF54AD-1F96-46A4-B264-AF3F358D7C05}" destId="{F3A858DC-1965-420C-A088-287F7B53EABB}" srcOrd="0" destOrd="0" presId="urn:microsoft.com/office/officeart/2005/8/layout/hProcess9"/>
    <dgm:cxn modelId="{283A61D7-B478-4402-AAB7-21B0077923F3}" srcId="{7745138B-771D-4171-9886-C1B33EB24819}" destId="{77AF54AD-1F96-46A4-B264-AF3F358D7C05}" srcOrd="0" destOrd="0" parTransId="{16FE4EE4-D134-4680-AEB3-79438F06DD08}" sibTransId="{740D8C9A-D94C-40C5-B7CB-D896D41A04C4}"/>
    <dgm:cxn modelId="{156F551E-0920-4AE2-BB4F-748550E27370}" type="presOf" srcId="{87C5BA5E-56E7-44C6-A864-DC8E2E03C4BE}" destId="{90D9432C-27CE-4674-AFCA-13B26340C394}" srcOrd="0" destOrd="0" presId="urn:microsoft.com/office/officeart/2005/8/layout/hProcess9"/>
    <dgm:cxn modelId="{40DEC4B1-6440-48FF-A966-8A830D25EDAB}" srcId="{7745138B-771D-4171-9886-C1B33EB24819}" destId="{87C5BA5E-56E7-44C6-A864-DC8E2E03C4BE}" srcOrd="1" destOrd="0" parTransId="{AAD742A9-D6D8-444D-9EAB-E6F091265215}" sibTransId="{BEDE3131-4CDF-4B33-92F7-398D1E0C5DF5}"/>
    <dgm:cxn modelId="{39976A07-1CDE-4496-AD78-6C62AEB7B10E}" type="presParOf" srcId="{F306D640-EE9B-4094-9ADE-068E08BCA46F}" destId="{F343583C-0DBA-4CB7-891F-CD443ABFDF02}" srcOrd="0" destOrd="0" presId="urn:microsoft.com/office/officeart/2005/8/layout/hProcess9"/>
    <dgm:cxn modelId="{AE3EE559-5CA3-4D06-B34E-187E97139A9A}" type="presParOf" srcId="{F306D640-EE9B-4094-9ADE-068E08BCA46F}" destId="{5CB98A46-FF12-4834-9265-AC6FDE442987}" srcOrd="1" destOrd="0" presId="urn:microsoft.com/office/officeart/2005/8/layout/hProcess9"/>
    <dgm:cxn modelId="{E1EA61C3-4115-4D9F-831A-48A35F3913D2}" type="presParOf" srcId="{5CB98A46-FF12-4834-9265-AC6FDE442987}" destId="{F3A858DC-1965-420C-A088-287F7B53EABB}" srcOrd="0" destOrd="0" presId="urn:microsoft.com/office/officeart/2005/8/layout/hProcess9"/>
    <dgm:cxn modelId="{29FC38A0-55D8-4CCC-AAB4-DA3D0689065D}" type="presParOf" srcId="{5CB98A46-FF12-4834-9265-AC6FDE442987}" destId="{63BE7C8D-F602-4DF4-BC78-E86132EBA07E}" srcOrd="1" destOrd="0" presId="urn:microsoft.com/office/officeart/2005/8/layout/hProcess9"/>
    <dgm:cxn modelId="{890F3483-C748-4942-A328-2CDEC18EE29D}" type="presParOf" srcId="{5CB98A46-FF12-4834-9265-AC6FDE442987}" destId="{90D9432C-27CE-4674-AFCA-13B26340C39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5138B-771D-4171-9886-C1B33EB2481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FFEF50B-097D-45B2-9420-4DB47B7270CB}">
      <dgm:prSet phldrT="[Text]"/>
      <dgm:spPr/>
      <dgm:t>
        <a:bodyPr/>
        <a:lstStyle/>
        <a:p>
          <a:r>
            <a:rPr lang="en-US" dirty="0" smtClean="0"/>
            <a:t>Math 201</a:t>
          </a:r>
          <a:endParaRPr lang="en-US" dirty="0"/>
        </a:p>
      </dgm:t>
    </dgm:pt>
    <dgm:pt modelId="{8439B7E6-EB38-469A-AC62-F6800926F104}" type="parTrans" cxnId="{881B61B1-6482-42C6-A821-F54613FFC161}">
      <dgm:prSet/>
      <dgm:spPr/>
      <dgm:t>
        <a:bodyPr/>
        <a:lstStyle/>
        <a:p>
          <a:endParaRPr lang="en-US"/>
        </a:p>
      </dgm:t>
    </dgm:pt>
    <dgm:pt modelId="{8EB6E78D-E014-45BE-86EF-358D8337749B}" type="sibTrans" cxnId="{881B61B1-6482-42C6-A821-F54613FFC161}">
      <dgm:prSet/>
      <dgm:spPr/>
      <dgm:t>
        <a:bodyPr/>
        <a:lstStyle/>
        <a:p>
          <a:endParaRPr lang="en-US"/>
        </a:p>
      </dgm:t>
    </dgm:pt>
    <dgm:pt modelId="{77AF54AD-1F96-46A4-B264-AF3F358D7C05}">
      <dgm:prSet phldrT="[Text]"/>
      <dgm:spPr/>
      <dgm:t>
        <a:bodyPr/>
        <a:lstStyle/>
        <a:p>
          <a:r>
            <a:rPr lang="en-US" dirty="0" smtClean="0"/>
            <a:t>Math 103</a:t>
          </a:r>
          <a:endParaRPr lang="en-US" dirty="0"/>
        </a:p>
      </dgm:t>
    </dgm:pt>
    <dgm:pt modelId="{16FE4EE4-D134-4680-AEB3-79438F06DD08}" type="parTrans" cxnId="{283A61D7-B478-4402-AAB7-21B0077923F3}">
      <dgm:prSet/>
      <dgm:spPr/>
      <dgm:t>
        <a:bodyPr/>
        <a:lstStyle/>
        <a:p>
          <a:endParaRPr lang="en-US"/>
        </a:p>
      </dgm:t>
    </dgm:pt>
    <dgm:pt modelId="{740D8C9A-D94C-40C5-B7CB-D896D41A04C4}" type="sibTrans" cxnId="{283A61D7-B478-4402-AAB7-21B0077923F3}">
      <dgm:prSet/>
      <dgm:spPr/>
      <dgm:t>
        <a:bodyPr/>
        <a:lstStyle/>
        <a:p>
          <a:endParaRPr lang="en-US"/>
        </a:p>
      </dgm:t>
    </dgm:pt>
    <dgm:pt modelId="{87C5BA5E-56E7-44C6-A864-DC8E2E03C4BE}">
      <dgm:prSet phldrT="[Text]"/>
      <dgm:spPr/>
      <dgm:t>
        <a:bodyPr/>
        <a:lstStyle/>
        <a:p>
          <a:r>
            <a:rPr lang="en-US" dirty="0" smtClean="0"/>
            <a:t>Math 11 or </a:t>
          </a:r>
        </a:p>
        <a:p>
          <a:r>
            <a:rPr lang="en-US" dirty="0" smtClean="0"/>
            <a:t>Stat 7</a:t>
          </a:r>
          <a:endParaRPr lang="en-US" dirty="0"/>
        </a:p>
      </dgm:t>
    </dgm:pt>
    <dgm:pt modelId="{AAD742A9-D6D8-444D-9EAB-E6F091265215}" type="parTrans" cxnId="{40DEC4B1-6440-48FF-A966-8A830D25EDAB}">
      <dgm:prSet/>
      <dgm:spPr/>
      <dgm:t>
        <a:bodyPr/>
        <a:lstStyle/>
        <a:p>
          <a:endParaRPr lang="en-US"/>
        </a:p>
      </dgm:t>
    </dgm:pt>
    <dgm:pt modelId="{BEDE3131-4CDF-4B33-92F7-398D1E0C5DF5}" type="sibTrans" cxnId="{40DEC4B1-6440-48FF-A966-8A830D25EDAB}">
      <dgm:prSet/>
      <dgm:spPr/>
      <dgm:t>
        <a:bodyPr/>
        <a:lstStyle/>
        <a:p>
          <a:endParaRPr lang="en-US"/>
        </a:p>
      </dgm:t>
    </dgm:pt>
    <dgm:pt modelId="{F306D640-EE9B-4094-9ADE-068E08BCA46F}" type="pres">
      <dgm:prSet presAssocID="{7745138B-771D-4171-9886-C1B33EB24819}" presName="CompostProcess" presStyleCnt="0">
        <dgm:presLayoutVars>
          <dgm:dir/>
          <dgm:resizeHandles val="exact"/>
        </dgm:presLayoutVars>
      </dgm:prSet>
      <dgm:spPr/>
    </dgm:pt>
    <dgm:pt modelId="{F343583C-0DBA-4CB7-891F-CD443ABFDF02}" type="pres">
      <dgm:prSet presAssocID="{7745138B-771D-4171-9886-C1B33EB24819}" presName="arrow" presStyleLbl="bgShp" presStyleIdx="0" presStyleCnt="1"/>
      <dgm:spPr/>
      <dgm:t>
        <a:bodyPr/>
        <a:lstStyle/>
        <a:p>
          <a:endParaRPr lang="en-US"/>
        </a:p>
      </dgm:t>
    </dgm:pt>
    <dgm:pt modelId="{5CB98A46-FF12-4834-9265-AC6FDE442987}" type="pres">
      <dgm:prSet presAssocID="{7745138B-771D-4171-9886-C1B33EB24819}" presName="linearProcess" presStyleCnt="0"/>
      <dgm:spPr/>
    </dgm:pt>
    <dgm:pt modelId="{5D33BF28-2D3B-423F-AFB1-1AFC1B58F939}" type="pres">
      <dgm:prSet presAssocID="{6FFEF50B-097D-45B2-9420-4DB47B7270C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CD36C-42C7-440C-A723-1DF24F1756BF}" type="pres">
      <dgm:prSet presAssocID="{8EB6E78D-E014-45BE-86EF-358D8337749B}" presName="sibTrans" presStyleCnt="0"/>
      <dgm:spPr/>
    </dgm:pt>
    <dgm:pt modelId="{F3A858DC-1965-420C-A088-287F7B53EABB}" type="pres">
      <dgm:prSet presAssocID="{77AF54AD-1F96-46A4-B264-AF3F358D7C0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E7C8D-F602-4DF4-BC78-E86132EBA07E}" type="pres">
      <dgm:prSet presAssocID="{740D8C9A-D94C-40C5-B7CB-D896D41A04C4}" presName="sibTrans" presStyleCnt="0"/>
      <dgm:spPr/>
    </dgm:pt>
    <dgm:pt modelId="{90D9432C-27CE-4674-AFCA-13B26340C394}" type="pres">
      <dgm:prSet presAssocID="{87C5BA5E-56E7-44C6-A864-DC8E2E03C4B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929D5-01ED-4EE1-82DB-915D1384BD34}" type="presOf" srcId="{77AF54AD-1F96-46A4-B264-AF3F358D7C05}" destId="{F3A858DC-1965-420C-A088-287F7B53EABB}" srcOrd="0" destOrd="0" presId="urn:microsoft.com/office/officeart/2005/8/layout/hProcess9"/>
    <dgm:cxn modelId="{A2950DB6-28F2-45F8-BA20-5D9CF1CE5213}" type="presOf" srcId="{87C5BA5E-56E7-44C6-A864-DC8E2E03C4BE}" destId="{90D9432C-27CE-4674-AFCA-13B26340C394}" srcOrd="0" destOrd="0" presId="urn:microsoft.com/office/officeart/2005/8/layout/hProcess9"/>
    <dgm:cxn modelId="{283A61D7-B478-4402-AAB7-21B0077923F3}" srcId="{7745138B-771D-4171-9886-C1B33EB24819}" destId="{77AF54AD-1F96-46A4-B264-AF3F358D7C05}" srcOrd="1" destOrd="0" parTransId="{16FE4EE4-D134-4680-AEB3-79438F06DD08}" sibTransId="{740D8C9A-D94C-40C5-B7CB-D896D41A04C4}"/>
    <dgm:cxn modelId="{517FC9A4-6BE8-47B8-8468-453D0A45C59A}" type="presOf" srcId="{6FFEF50B-097D-45B2-9420-4DB47B7270CB}" destId="{5D33BF28-2D3B-423F-AFB1-1AFC1B58F939}" srcOrd="0" destOrd="0" presId="urn:microsoft.com/office/officeart/2005/8/layout/hProcess9"/>
    <dgm:cxn modelId="{A7C9EDC7-D030-410D-A444-593A87887361}" type="presOf" srcId="{7745138B-771D-4171-9886-C1B33EB24819}" destId="{F306D640-EE9B-4094-9ADE-068E08BCA46F}" srcOrd="0" destOrd="0" presId="urn:microsoft.com/office/officeart/2005/8/layout/hProcess9"/>
    <dgm:cxn modelId="{881B61B1-6482-42C6-A821-F54613FFC161}" srcId="{7745138B-771D-4171-9886-C1B33EB24819}" destId="{6FFEF50B-097D-45B2-9420-4DB47B7270CB}" srcOrd="0" destOrd="0" parTransId="{8439B7E6-EB38-469A-AC62-F6800926F104}" sibTransId="{8EB6E78D-E014-45BE-86EF-358D8337749B}"/>
    <dgm:cxn modelId="{40DEC4B1-6440-48FF-A966-8A830D25EDAB}" srcId="{7745138B-771D-4171-9886-C1B33EB24819}" destId="{87C5BA5E-56E7-44C6-A864-DC8E2E03C4BE}" srcOrd="2" destOrd="0" parTransId="{AAD742A9-D6D8-444D-9EAB-E6F091265215}" sibTransId="{BEDE3131-4CDF-4B33-92F7-398D1E0C5DF5}"/>
    <dgm:cxn modelId="{2F811B56-ED6B-4FC3-A5A5-7244C08DFCCA}" type="presParOf" srcId="{F306D640-EE9B-4094-9ADE-068E08BCA46F}" destId="{F343583C-0DBA-4CB7-891F-CD443ABFDF02}" srcOrd="0" destOrd="0" presId="urn:microsoft.com/office/officeart/2005/8/layout/hProcess9"/>
    <dgm:cxn modelId="{FC341420-CC35-4033-A66E-DEEE06316921}" type="presParOf" srcId="{F306D640-EE9B-4094-9ADE-068E08BCA46F}" destId="{5CB98A46-FF12-4834-9265-AC6FDE442987}" srcOrd="1" destOrd="0" presId="urn:microsoft.com/office/officeart/2005/8/layout/hProcess9"/>
    <dgm:cxn modelId="{516DEA23-EE84-4027-85C2-1FA063A4A0C9}" type="presParOf" srcId="{5CB98A46-FF12-4834-9265-AC6FDE442987}" destId="{5D33BF28-2D3B-423F-AFB1-1AFC1B58F939}" srcOrd="0" destOrd="0" presId="urn:microsoft.com/office/officeart/2005/8/layout/hProcess9"/>
    <dgm:cxn modelId="{549D43BC-D287-4612-9A04-4A261E01068E}" type="presParOf" srcId="{5CB98A46-FF12-4834-9265-AC6FDE442987}" destId="{3A9CD36C-42C7-440C-A723-1DF24F1756BF}" srcOrd="1" destOrd="0" presId="urn:microsoft.com/office/officeart/2005/8/layout/hProcess9"/>
    <dgm:cxn modelId="{769BEBC0-BA25-4197-914B-2AD3ED28F6BA}" type="presParOf" srcId="{5CB98A46-FF12-4834-9265-AC6FDE442987}" destId="{F3A858DC-1965-420C-A088-287F7B53EABB}" srcOrd="2" destOrd="0" presId="urn:microsoft.com/office/officeart/2005/8/layout/hProcess9"/>
    <dgm:cxn modelId="{AC93B7CA-30FC-47BF-960F-FDD6F53111F7}" type="presParOf" srcId="{5CB98A46-FF12-4834-9265-AC6FDE442987}" destId="{63BE7C8D-F602-4DF4-BC78-E86132EBA07E}" srcOrd="3" destOrd="0" presId="urn:microsoft.com/office/officeart/2005/8/layout/hProcess9"/>
    <dgm:cxn modelId="{8849527A-2981-480D-BE18-C46232B743AB}" type="presParOf" srcId="{5CB98A46-FF12-4834-9265-AC6FDE442987}" destId="{90D9432C-27CE-4674-AFCA-13B26340C39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45138B-771D-4171-9886-C1B33EB2481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7AF54AD-1F96-46A4-B264-AF3F358D7C05}">
      <dgm:prSet phldrT="[Text]"/>
      <dgm:spPr/>
      <dgm:t>
        <a:bodyPr/>
        <a:lstStyle/>
        <a:p>
          <a:r>
            <a:rPr lang="en-US" dirty="0" smtClean="0"/>
            <a:t>Math 211</a:t>
          </a:r>
          <a:endParaRPr lang="en-US" dirty="0"/>
        </a:p>
      </dgm:t>
    </dgm:pt>
    <dgm:pt modelId="{16FE4EE4-D134-4680-AEB3-79438F06DD08}" type="parTrans" cxnId="{283A61D7-B478-4402-AAB7-21B0077923F3}">
      <dgm:prSet/>
      <dgm:spPr/>
      <dgm:t>
        <a:bodyPr/>
        <a:lstStyle/>
        <a:p>
          <a:endParaRPr lang="en-US"/>
        </a:p>
      </dgm:t>
    </dgm:pt>
    <dgm:pt modelId="{740D8C9A-D94C-40C5-B7CB-D896D41A04C4}" type="sibTrans" cxnId="{283A61D7-B478-4402-AAB7-21B0077923F3}">
      <dgm:prSet/>
      <dgm:spPr/>
      <dgm:t>
        <a:bodyPr/>
        <a:lstStyle/>
        <a:p>
          <a:endParaRPr lang="en-US"/>
        </a:p>
      </dgm:t>
    </dgm:pt>
    <dgm:pt modelId="{87C5BA5E-56E7-44C6-A864-DC8E2E03C4BE}">
      <dgm:prSet phldrT="[Text]"/>
      <dgm:spPr/>
      <dgm:t>
        <a:bodyPr/>
        <a:lstStyle/>
        <a:p>
          <a:r>
            <a:rPr lang="en-US" dirty="0" smtClean="0"/>
            <a:t>Math 11 </a:t>
          </a:r>
          <a:r>
            <a:rPr lang="en-US" smtClean="0"/>
            <a:t>or </a:t>
          </a:r>
        </a:p>
        <a:p>
          <a:r>
            <a:rPr lang="en-US" smtClean="0"/>
            <a:t>Stat 7</a:t>
          </a:r>
          <a:endParaRPr lang="en-US"/>
        </a:p>
      </dgm:t>
    </dgm:pt>
    <dgm:pt modelId="{AAD742A9-D6D8-444D-9EAB-E6F091265215}" type="parTrans" cxnId="{40DEC4B1-6440-48FF-A966-8A830D25EDAB}">
      <dgm:prSet/>
      <dgm:spPr/>
      <dgm:t>
        <a:bodyPr/>
        <a:lstStyle/>
        <a:p>
          <a:endParaRPr lang="en-US"/>
        </a:p>
      </dgm:t>
    </dgm:pt>
    <dgm:pt modelId="{BEDE3131-4CDF-4B33-92F7-398D1E0C5DF5}" type="sibTrans" cxnId="{40DEC4B1-6440-48FF-A966-8A830D25EDAB}">
      <dgm:prSet/>
      <dgm:spPr/>
      <dgm:t>
        <a:bodyPr/>
        <a:lstStyle/>
        <a:p>
          <a:endParaRPr lang="en-US"/>
        </a:p>
      </dgm:t>
    </dgm:pt>
    <dgm:pt modelId="{F306D640-EE9B-4094-9ADE-068E08BCA46F}" type="pres">
      <dgm:prSet presAssocID="{7745138B-771D-4171-9886-C1B33EB24819}" presName="CompostProcess" presStyleCnt="0">
        <dgm:presLayoutVars>
          <dgm:dir/>
          <dgm:resizeHandles val="exact"/>
        </dgm:presLayoutVars>
      </dgm:prSet>
      <dgm:spPr/>
    </dgm:pt>
    <dgm:pt modelId="{F343583C-0DBA-4CB7-891F-CD443ABFDF02}" type="pres">
      <dgm:prSet presAssocID="{7745138B-771D-4171-9886-C1B33EB24819}" presName="arrow" presStyleLbl="bgShp" presStyleIdx="0" presStyleCnt="1"/>
      <dgm:spPr/>
    </dgm:pt>
    <dgm:pt modelId="{5CB98A46-FF12-4834-9265-AC6FDE442987}" type="pres">
      <dgm:prSet presAssocID="{7745138B-771D-4171-9886-C1B33EB24819}" presName="linearProcess" presStyleCnt="0"/>
      <dgm:spPr/>
    </dgm:pt>
    <dgm:pt modelId="{F3A858DC-1965-420C-A088-287F7B53EABB}" type="pres">
      <dgm:prSet presAssocID="{77AF54AD-1F96-46A4-B264-AF3F358D7C05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E7C8D-F602-4DF4-BC78-E86132EBA07E}" type="pres">
      <dgm:prSet presAssocID="{740D8C9A-D94C-40C5-B7CB-D896D41A04C4}" presName="sibTrans" presStyleCnt="0"/>
      <dgm:spPr/>
    </dgm:pt>
    <dgm:pt modelId="{90D9432C-27CE-4674-AFCA-13B26340C394}" type="pres">
      <dgm:prSet presAssocID="{87C5BA5E-56E7-44C6-A864-DC8E2E03C4BE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9AE852-A5D7-4A48-AB0C-12758C526DAD}" type="presOf" srcId="{77AF54AD-1F96-46A4-B264-AF3F358D7C05}" destId="{F3A858DC-1965-420C-A088-287F7B53EABB}" srcOrd="0" destOrd="0" presId="urn:microsoft.com/office/officeart/2005/8/layout/hProcess9"/>
    <dgm:cxn modelId="{283A61D7-B478-4402-AAB7-21B0077923F3}" srcId="{7745138B-771D-4171-9886-C1B33EB24819}" destId="{77AF54AD-1F96-46A4-B264-AF3F358D7C05}" srcOrd="0" destOrd="0" parTransId="{16FE4EE4-D134-4680-AEB3-79438F06DD08}" sibTransId="{740D8C9A-D94C-40C5-B7CB-D896D41A04C4}"/>
    <dgm:cxn modelId="{8338897C-62F2-49C8-B247-5BBB84BFF075}" type="presOf" srcId="{7745138B-771D-4171-9886-C1B33EB24819}" destId="{F306D640-EE9B-4094-9ADE-068E08BCA46F}" srcOrd="0" destOrd="0" presId="urn:microsoft.com/office/officeart/2005/8/layout/hProcess9"/>
    <dgm:cxn modelId="{2D18C8A2-37BC-4534-B166-6F5B2DF53DF1}" type="presOf" srcId="{87C5BA5E-56E7-44C6-A864-DC8E2E03C4BE}" destId="{90D9432C-27CE-4674-AFCA-13B26340C394}" srcOrd="0" destOrd="0" presId="urn:microsoft.com/office/officeart/2005/8/layout/hProcess9"/>
    <dgm:cxn modelId="{40DEC4B1-6440-48FF-A966-8A830D25EDAB}" srcId="{7745138B-771D-4171-9886-C1B33EB24819}" destId="{87C5BA5E-56E7-44C6-A864-DC8E2E03C4BE}" srcOrd="1" destOrd="0" parTransId="{AAD742A9-D6D8-444D-9EAB-E6F091265215}" sibTransId="{BEDE3131-4CDF-4B33-92F7-398D1E0C5DF5}"/>
    <dgm:cxn modelId="{1D60952E-2307-4200-ABC9-65CBA08EAD0A}" type="presParOf" srcId="{F306D640-EE9B-4094-9ADE-068E08BCA46F}" destId="{F343583C-0DBA-4CB7-891F-CD443ABFDF02}" srcOrd="0" destOrd="0" presId="urn:microsoft.com/office/officeart/2005/8/layout/hProcess9"/>
    <dgm:cxn modelId="{6BB042EF-1809-4F2E-940A-A40552980502}" type="presParOf" srcId="{F306D640-EE9B-4094-9ADE-068E08BCA46F}" destId="{5CB98A46-FF12-4834-9265-AC6FDE442987}" srcOrd="1" destOrd="0" presId="urn:microsoft.com/office/officeart/2005/8/layout/hProcess9"/>
    <dgm:cxn modelId="{79AF266E-7030-4D2C-AC01-D968C4A356F9}" type="presParOf" srcId="{5CB98A46-FF12-4834-9265-AC6FDE442987}" destId="{F3A858DC-1965-420C-A088-287F7B53EABB}" srcOrd="0" destOrd="0" presId="urn:microsoft.com/office/officeart/2005/8/layout/hProcess9"/>
    <dgm:cxn modelId="{0D2F5297-0D7D-479F-9925-FE72DBEF67EE}" type="presParOf" srcId="{5CB98A46-FF12-4834-9265-AC6FDE442987}" destId="{63BE7C8D-F602-4DF4-BC78-E86132EBA07E}" srcOrd="1" destOrd="0" presId="urn:microsoft.com/office/officeart/2005/8/layout/hProcess9"/>
    <dgm:cxn modelId="{48655476-48FB-4F40-AF13-02444678F623}" type="presParOf" srcId="{5CB98A46-FF12-4834-9265-AC6FDE442987}" destId="{90D9432C-27CE-4674-AFCA-13B26340C39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AA069-3B3F-414E-9819-BBB5A779302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5B3982-9171-4392-939B-58CB802A80BE}">
      <dgm:prSet phldrT="[Text]"/>
      <dgm:spPr/>
      <dgm:t>
        <a:bodyPr/>
        <a:lstStyle/>
        <a:p>
          <a:r>
            <a:rPr lang="en-US" dirty="0" smtClean="0"/>
            <a:t>Eligible for Math 201</a:t>
          </a:r>
          <a:endParaRPr lang="en-US" dirty="0"/>
        </a:p>
      </dgm:t>
    </dgm:pt>
    <dgm:pt modelId="{5BB26B88-40CB-4EEB-A1B8-EEEEE9BC5576}" type="parTrans" cxnId="{778E1BA8-3BA9-4040-9511-4AE487D73205}">
      <dgm:prSet/>
      <dgm:spPr/>
      <dgm:t>
        <a:bodyPr/>
        <a:lstStyle/>
        <a:p>
          <a:endParaRPr lang="en-US"/>
        </a:p>
      </dgm:t>
    </dgm:pt>
    <dgm:pt modelId="{AAB87B93-1AD6-4474-ACD9-7DE0A1E3B185}" type="sibTrans" cxnId="{778E1BA8-3BA9-4040-9511-4AE487D73205}">
      <dgm:prSet/>
      <dgm:spPr/>
      <dgm:t>
        <a:bodyPr/>
        <a:lstStyle/>
        <a:p>
          <a:endParaRPr lang="en-US"/>
        </a:p>
      </dgm:t>
    </dgm:pt>
    <dgm:pt modelId="{1DD31DF9-06A8-4121-B744-6B591A36BE1C}">
      <dgm:prSet phldrT="[Text]"/>
      <dgm:spPr/>
      <dgm:t>
        <a:bodyPr/>
        <a:lstStyle/>
        <a:p>
          <a:r>
            <a:rPr lang="en-US" dirty="0" smtClean="0"/>
            <a:t>Non-STEM</a:t>
          </a:r>
          <a:endParaRPr lang="en-US" dirty="0"/>
        </a:p>
      </dgm:t>
    </dgm:pt>
    <dgm:pt modelId="{7E4CC4CD-FFD5-4771-8A50-E81678D0F722}" type="parTrans" cxnId="{6061C0B0-86CC-4665-9950-D9A72E763178}">
      <dgm:prSet/>
      <dgm:spPr/>
      <dgm:t>
        <a:bodyPr/>
        <a:lstStyle/>
        <a:p>
          <a:endParaRPr lang="en-US"/>
        </a:p>
      </dgm:t>
    </dgm:pt>
    <dgm:pt modelId="{B0A72BDE-B15F-41BC-8224-85DFDCFC90A7}" type="sibTrans" cxnId="{6061C0B0-86CC-4665-9950-D9A72E763178}">
      <dgm:prSet/>
      <dgm:spPr/>
      <dgm:t>
        <a:bodyPr/>
        <a:lstStyle/>
        <a:p>
          <a:endParaRPr lang="en-US"/>
        </a:p>
      </dgm:t>
    </dgm:pt>
    <dgm:pt modelId="{6D331959-E361-4302-8601-949DFB29E392}">
      <dgm:prSet phldrT="[Text]" custT="1"/>
      <dgm:spPr/>
      <dgm:t>
        <a:bodyPr/>
        <a:lstStyle/>
        <a:p>
          <a:r>
            <a:rPr lang="en-US" sz="2400" dirty="0" smtClean="0"/>
            <a:t>Not Business</a:t>
          </a:r>
          <a:endParaRPr lang="en-US" sz="2400" dirty="0"/>
        </a:p>
      </dgm:t>
    </dgm:pt>
    <dgm:pt modelId="{51224AD2-7DA7-4F38-84B6-75D30F7A093E}" type="parTrans" cxnId="{5AE43308-B4FF-43C7-9445-03196B17AA96}">
      <dgm:prSet/>
      <dgm:spPr/>
      <dgm:t>
        <a:bodyPr/>
        <a:lstStyle/>
        <a:p>
          <a:endParaRPr lang="en-US"/>
        </a:p>
      </dgm:t>
    </dgm:pt>
    <dgm:pt modelId="{9CCC7904-F9FE-4804-9576-C7441B83AC26}" type="sibTrans" cxnId="{5AE43308-B4FF-43C7-9445-03196B17AA96}">
      <dgm:prSet/>
      <dgm:spPr/>
      <dgm:t>
        <a:bodyPr/>
        <a:lstStyle/>
        <a:p>
          <a:endParaRPr lang="en-US"/>
        </a:p>
      </dgm:t>
    </dgm:pt>
    <dgm:pt modelId="{C7F05CBE-2172-499C-A598-3B37644A4F25}">
      <dgm:prSet phldrT="[Text]" custT="1"/>
      <dgm:spPr/>
      <dgm:t>
        <a:bodyPr/>
        <a:lstStyle/>
        <a:p>
          <a:r>
            <a:rPr lang="en-US" sz="2000" dirty="0" smtClean="0"/>
            <a:t>Eligible for Math 201</a:t>
          </a:r>
          <a:endParaRPr lang="en-US" sz="2000" dirty="0"/>
        </a:p>
      </dgm:t>
    </dgm:pt>
    <dgm:pt modelId="{6A9F28E2-B830-46F9-836D-A41F52C96EC2}" type="parTrans" cxnId="{DC434D2C-84AB-4D85-AD4C-E69A3B704135}">
      <dgm:prSet/>
      <dgm:spPr/>
      <dgm:t>
        <a:bodyPr/>
        <a:lstStyle/>
        <a:p>
          <a:endParaRPr lang="en-US"/>
        </a:p>
      </dgm:t>
    </dgm:pt>
    <dgm:pt modelId="{0B3AE385-5188-4A3B-801B-7E3E788C5E9F}" type="sibTrans" cxnId="{DC434D2C-84AB-4D85-AD4C-E69A3B704135}">
      <dgm:prSet/>
      <dgm:spPr/>
      <dgm:t>
        <a:bodyPr/>
        <a:lstStyle/>
        <a:p>
          <a:endParaRPr lang="en-US"/>
        </a:p>
      </dgm:t>
    </dgm:pt>
    <dgm:pt modelId="{7E02C329-46AF-4137-B37A-C2B3D1D2E7E1}">
      <dgm:prSet phldrT="[Text]"/>
      <dgm:spPr/>
      <dgm:t>
        <a:bodyPr/>
        <a:lstStyle/>
        <a:p>
          <a:r>
            <a:rPr lang="en-US" dirty="0" smtClean="0"/>
            <a:t>Not Education</a:t>
          </a:r>
          <a:endParaRPr lang="en-US" dirty="0"/>
        </a:p>
      </dgm:t>
    </dgm:pt>
    <dgm:pt modelId="{D5879B9A-E73D-4C9E-983B-B5256388A8DC}" type="parTrans" cxnId="{9F25487A-7B9C-4E64-819F-5261EB282FC5}">
      <dgm:prSet/>
      <dgm:spPr/>
      <dgm:t>
        <a:bodyPr/>
        <a:lstStyle/>
        <a:p>
          <a:endParaRPr lang="en-US"/>
        </a:p>
      </dgm:t>
    </dgm:pt>
    <dgm:pt modelId="{E93F5187-EC2A-484C-8ED9-BE28C6326B41}" type="sibTrans" cxnId="{9F25487A-7B9C-4E64-819F-5261EB282FC5}">
      <dgm:prSet/>
      <dgm:spPr/>
      <dgm:t>
        <a:bodyPr/>
        <a:lstStyle/>
        <a:p>
          <a:endParaRPr lang="en-US"/>
        </a:p>
      </dgm:t>
    </dgm:pt>
    <dgm:pt modelId="{77468DBD-DC4C-4D55-A060-26D99071BFD6}">
      <dgm:prSet phldrT="[Text]" custT="1"/>
      <dgm:spPr/>
      <dgm:t>
        <a:bodyPr/>
        <a:lstStyle/>
        <a:p>
          <a:r>
            <a:rPr lang="en-US" sz="1800" dirty="0" smtClean="0"/>
            <a:t>Not any major requiring courses with Math 103 as a pre-requisite.</a:t>
          </a:r>
          <a:endParaRPr lang="en-US" sz="1800" dirty="0"/>
        </a:p>
      </dgm:t>
    </dgm:pt>
    <dgm:pt modelId="{617446B4-2465-42B6-9ABA-A0820B3EE586}" type="parTrans" cxnId="{8611F4D5-59EF-473E-BEA7-E22A7689C516}">
      <dgm:prSet/>
      <dgm:spPr/>
      <dgm:t>
        <a:bodyPr/>
        <a:lstStyle/>
        <a:p>
          <a:endParaRPr lang="en-US"/>
        </a:p>
      </dgm:t>
    </dgm:pt>
    <dgm:pt modelId="{FAC64656-2790-432A-843A-C4A6E4EBE97D}" type="sibTrans" cxnId="{8611F4D5-59EF-473E-BEA7-E22A7689C516}">
      <dgm:prSet/>
      <dgm:spPr/>
      <dgm:t>
        <a:bodyPr/>
        <a:lstStyle/>
        <a:p>
          <a:endParaRPr lang="en-US"/>
        </a:p>
      </dgm:t>
    </dgm:pt>
    <dgm:pt modelId="{B1F1DC96-10F3-4FCD-8A48-1C231C45AA4F}" type="pres">
      <dgm:prSet presAssocID="{DD2AA069-3B3F-414E-9819-BBB5A779302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A870E8-A2FF-4E92-BD9F-4A6F756A8DC3}" type="pres">
      <dgm:prSet presAssocID="{2D5B3982-9171-4392-939B-58CB802A80BE}" presName="root" presStyleCnt="0"/>
      <dgm:spPr/>
    </dgm:pt>
    <dgm:pt modelId="{4F9DC5DB-85D1-4633-9B50-2973D865B322}" type="pres">
      <dgm:prSet presAssocID="{2D5B3982-9171-4392-939B-58CB802A80BE}" presName="rootComposite" presStyleCnt="0"/>
      <dgm:spPr/>
    </dgm:pt>
    <dgm:pt modelId="{1FD8B919-1200-456F-9E1D-BCB11A241DD0}" type="pres">
      <dgm:prSet presAssocID="{2D5B3982-9171-4392-939B-58CB802A80BE}" presName="rootText" presStyleLbl="node1" presStyleIdx="0" presStyleCnt="2" custScaleX="10804" custScaleY="26135" custLinFactNeighborX="1500" custLinFactNeighborY="-36362"/>
      <dgm:spPr/>
      <dgm:t>
        <a:bodyPr/>
        <a:lstStyle/>
        <a:p>
          <a:endParaRPr lang="en-US"/>
        </a:p>
      </dgm:t>
    </dgm:pt>
    <dgm:pt modelId="{5FF3A822-DCAC-4D88-8A19-EBC3FCF7AAF9}" type="pres">
      <dgm:prSet presAssocID="{2D5B3982-9171-4392-939B-58CB802A80BE}" presName="rootConnector" presStyleLbl="node1" presStyleIdx="0" presStyleCnt="2"/>
      <dgm:spPr/>
      <dgm:t>
        <a:bodyPr/>
        <a:lstStyle/>
        <a:p>
          <a:endParaRPr lang="en-US"/>
        </a:p>
      </dgm:t>
    </dgm:pt>
    <dgm:pt modelId="{07F6A02A-45C1-44D8-9387-39C99F27D12F}" type="pres">
      <dgm:prSet presAssocID="{2D5B3982-9171-4392-939B-58CB802A80BE}" presName="childShape" presStyleCnt="0"/>
      <dgm:spPr/>
    </dgm:pt>
    <dgm:pt modelId="{0FFEF494-9DB7-4C41-91B4-C4C537C08467}" type="pres">
      <dgm:prSet presAssocID="{7E4CC4CD-FFD5-4771-8A50-E81678D0F722}" presName="Name13" presStyleLbl="parChTrans1D2" presStyleIdx="0" presStyleCnt="4"/>
      <dgm:spPr/>
      <dgm:t>
        <a:bodyPr/>
        <a:lstStyle/>
        <a:p>
          <a:endParaRPr lang="en-US"/>
        </a:p>
      </dgm:t>
    </dgm:pt>
    <dgm:pt modelId="{F485FC19-C8C7-46CC-824B-552EBA342FEE}" type="pres">
      <dgm:prSet presAssocID="{1DD31DF9-06A8-4121-B744-6B591A36BE1C}" presName="childText" presStyleLbl="bgAcc1" presStyleIdx="0" presStyleCnt="4" custLinFactNeighborX="2922" custLinFactNeighborY="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62379-6C22-4502-A345-2788D0E52178}" type="pres">
      <dgm:prSet presAssocID="{51224AD2-7DA7-4F38-84B6-75D30F7A093E}" presName="Name13" presStyleLbl="parChTrans1D2" presStyleIdx="1" presStyleCnt="4"/>
      <dgm:spPr/>
      <dgm:t>
        <a:bodyPr/>
        <a:lstStyle/>
        <a:p>
          <a:endParaRPr lang="en-US"/>
        </a:p>
      </dgm:t>
    </dgm:pt>
    <dgm:pt modelId="{2874EAEC-2F64-457C-BD16-7D5BB83A732C}" type="pres">
      <dgm:prSet presAssocID="{6D331959-E361-4302-8601-949DFB29E392}" presName="childText" presStyleLbl="bgAcc1" presStyleIdx="1" presStyleCnt="4" custScaleY="60463" custLinFactNeighborX="2922" custLinFactNeighborY="-3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52EA3-BA8D-4330-80A7-796496EF7B1C}" type="pres">
      <dgm:prSet presAssocID="{C7F05CBE-2172-499C-A598-3B37644A4F25}" presName="root" presStyleCnt="0"/>
      <dgm:spPr/>
    </dgm:pt>
    <dgm:pt modelId="{79C3682D-2C8A-4045-8316-255D5B920F5B}" type="pres">
      <dgm:prSet presAssocID="{C7F05CBE-2172-499C-A598-3B37644A4F25}" presName="rootComposite" presStyleCnt="0"/>
      <dgm:spPr/>
    </dgm:pt>
    <dgm:pt modelId="{A2194FED-451D-4159-A903-A7E7F06775DE}" type="pres">
      <dgm:prSet presAssocID="{C7F05CBE-2172-499C-A598-3B37644A4F25}" presName="rootText" presStyleLbl="node1" presStyleIdx="1" presStyleCnt="2" custScaleY="51553" custLinFactNeighborX="-1363" custLinFactNeighborY="-61332"/>
      <dgm:spPr/>
      <dgm:t>
        <a:bodyPr/>
        <a:lstStyle/>
        <a:p>
          <a:endParaRPr lang="en-US"/>
        </a:p>
      </dgm:t>
    </dgm:pt>
    <dgm:pt modelId="{5E324CAD-FCFD-49A4-BA0A-5636105D1053}" type="pres">
      <dgm:prSet presAssocID="{C7F05CBE-2172-499C-A598-3B37644A4F25}" presName="rootConnector" presStyleLbl="node1" presStyleIdx="1" presStyleCnt="2"/>
      <dgm:spPr/>
      <dgm:t>
        <a:bodyPr/>
        <a:lstStyle/>
        <a:p>
          <a:endParaRPr lang="en-US"/>
        </a:p>
      </dgm:t>
    </dgm:pt>
    <dgm:pt modelId="{F5090AAC-6712-477F-A629-C512E17FCF2B}" type="pres">
      <dgm:prSet presAssocID="{C7F05CBE-2172-499C-A598-3B37644A4F25}" presName="childShape" presStyleCnt="0"/>
      <dgm:spPr/>
    </dgm:pt>
    <dgm:pt modelId="{7AEE0959-B536-46A9-BCF0-27F1653BE686}" type="pres">
      <dgm:prSet presAssocID="{D5879B9A-E73D-4C9E-983B-B5256388A8DC}" presName="Name13" presStyleLbl="parChTrans1D2" presStyleIdx="2" presStyleCnt="4"/>
      <dgm:spPr/>
      <dgm:t>
        <a:bodyPr/>
        <a:lstStyle/>
        <a:p>
          <a:endParaRPr lang="en-US"/>
        </a:p>
      </dgm:t>
    </dgm:pt>
    <dgm:pt modelId="{7D06D0B4-8282-4DF5-B74E-B68AA0BB76D5}" type="pres">
      <dgm:prSet presAssocID="{7E02C329-46AF-4137-B37A-C2B3D1D2E7E1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AEB85-2B94-492B-A160-30AE86C8AB30}" type="pres">
      <dgm:prSet presAssocID="{617446B4-2465-42B6-9ABA-A0820B3EE586}" presName="Name13" presStyleLbl="parChTrans1D2" presStyleIdx="3" presStyleCnt="4"/>
      <dgm:spPr/>
      <dgm:t>
        <a:bodyPr/>
        <a:lstStyle/>
        <a:p>
          <a:endParaRPr lang="en-US"/>
        </a:p>
      </dgm:t>
    </dgm:pt>
    <dgm:pt modelId="{8E338E3F-2A43-46D4-9CE9-58127900B6DD}" type="pres">
      <dgm:prSet presAssocID="{77468DBD-DC4C-4D55-A060-26D99071BFD6}" presName="childText" presStyleLbl="bgAcc1" presStyleIdx="3" presStyleCnt="4" custScaleX="203389" custScaleY="60463" custLinFactNeighborX="-133" custLinFactNeighborY="-11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772C74-2694-45D8-9873-87609FFFB101}" type="presOf" srcId="{77468DBD-DC4C-4D55-A060-26D99071BFD6}" destId="{8E338E3F-2A43-46D4-9CE9-58127900B6DD}" srcOrd="0" destOrd="0" presId="urn:microsoft.com/office/officeart/2005/8/layout/hierarchy3"/>
    <dgm:cxn modelId="{8611F4D5-59EF-473E-BEA7-E22A7689C516}" srcId="{C7F05CBE-2172-499C-A598-3B37644A4F25}" destId="{77468DBD-DC4C-4D55-A060-26D99071BFD6}" srcOrd="1" destOrd="0" parTransId="{617446B4-2465-42B6-9ABA-A0820B3EE586}" sibTransId="{FAC64656-2790-432A-843A-C4A6E4EBE97D}"/>
    <dgm:cxn modelId="{5AE43308-B4FF-43C7-9445-03196B17AA96}" srcId="{2D5B3982-9171-4392-939B-58CB802A80BE}" destId="{6D331959-E361-4302-8601-949DFB29E392}" srcOrd="1" destOrd="0" parTransId="{51224AD2-7DA7-4F38-84B6-75D30F7A093E}" sibTransId="{9CCC7904-F9FE-4804-9576-C7441B83AC26}"/>
    <dgm:cxn modelId="{6061C0B0-86CC-4665-9950-D9A72E763178}" srcId="{2D5B3982-9171-4392-939B-58CB802A80BE}" destId="{1DD31DF9-06A8-4121-B744-6B591A36BE1C}" srcOrd="0" destOrd="0" parTransId="{7E4CC4CD-FFD5-4771-8A50-E81678D0F722}" sibTransId="{B0A72BDE-B15F-41BC-8224-85DFDCFC90A7}"/>
    <dgm:cxn modelId="{9F25487A-7B9C-4E64-819F-5261EB282FC5}" srcId="{C7F05CBE-2172-499C-A598-3B37644A4F25}" destId="{7E02C329-46AF-4137-B37A-C2B3D1D2E7E1}" srcOrd="0" destOrd="0" parTransId="{D5879B9A-E73D-4C9E-983B-B5256388A8DC}" sibTransId="{E93F5187-EC2A-484C-8ED9-BE28C6326B41}"/>
    <dgm:cxn modelId="{BDBB0D4C-9DD4-4829-8FEA-A5707C1AD255}" type="presOf" srcId="{2D5B3982-9171-4392-939B-58CB802A80BE}" destId="{5FF3A822-DCAC-4D88-8A19-EBC3FCF7AAF9}" srcOrd="1" destOrd="0" presId="urn:microsoft.com/office/officeart/2005/8/layout/hierarchy3"/>
    <dgm:cxn modelId="{48279102-96CE-44DF-A935-634F504ABF66}" type="presOf" srcId="{2D5B3982-9171-4392-939B-58CB802A80BE}" destId="{1FD8B919-1200-456F-9E1D-BCB11A241DD0}" srcOrd="0" destOrd="0" presId="urn:microsoft.com/office/officeart/2005/8/layout/hierarchy3"/>
    <dgm:cxn modelId="{0BC60ED0-1270-4F3E-9F93-660E0A8AB073}" type="presOf" srcId="{7E02C329-46AF-4137-B37A-C2B3D1D2E7E1}" destId="{7D06D0B4-8282-4DF5-B74E-B68AA0BB76D5}" srcOrd="0" destOrd="0" presId="urn:microsoft.com/office/officeart/2005/8/layout/hierarchy3"/>
    <dgm:cxn modelId="{6B2191DE-90ED-4A75-90B2-5A00F4034DCB}" type="presOf" srcId="{1DD31DF9-06A8-4121-B744-6B591A36BE1C}" destId="{F485FC19-C8C7-46CC-824B-552EBA342FEE}" srcOrd="0" destOrd="0" presId="urn:microsoft.com/office/officeart/2005/8/layout/hierarchy3"/>
    <dgm:cxn modelId="{62D3BE30-C3AB-44FC-A989-0CD466ACAAB6}" type="presOf" srcId="{DD2AA069-3B3F-414E-9819-BBB5A779302E}" destId="{B1F1DC96-10F3-4FCD-8A48-1C231C45AA4F}" srcOrd="0" destOrd="0" presId="urn:microsoft.com/office/officeart/2005/8/layout/hierarchy3"/>
    <dgm:cxn modelId="{778E1BA8-3BA9-4040-9511-4AE487D73205}" srcId="{DD2AA069-3B3F-414E-9819-BBB5A779302E}" destId="{2D5B3982-9171-4392-939B-58CB802A80BE}" srcOrd="0" destOrd="0" parTransId="{5BB26B88-40CB-4EEB-A1B8-EEEEE9BC5576}" sibTransId="{AAB87B93-1AD6-4474-ACD9-7DE0A1E3B185}"/>
    <dgm:cxn modelId="{DC434D2C-84AB-4D85-AD4C-E69A3B704135}" srcId="{DD2AA069-3B3F-414E-9819-BBB5A779302E}" destId="{C7F05CBE-2172-499C-A598-3B37644A4F25}" srcOrd="1" destOrd="0" parTransId="{6A9F28E2-B830-46F9-836D-A41F52C96EC2}" sibTransId="{0B3AE385-5188-4A3B-801B-7E3E788C5E9F}"/>
    <dgm:cxn modelId="{A71FF6EA-B02B-4C86-B65D-17EBFA700869}" type="presOf" srcId="{C7F05CBE-2172-499C-A598-3B37644A4F25}" destId="{A2194FED-451D-4159-A903-A7E7F06775DE}" srcOrd="0" destOrd="0" presId="urn:microsoft.com/office/officeart/2005/8/layout/hierarchy3"/>
    <dgm:cxn modelId="{5F4F50D3-1CFA-4685-A458-86BC9D3CE1C7}" type="presOf" srcId="{C7F05CBE-2172-499C-A598-3B37644A4F25}" destId="{5E324CAD-FCFD-49A4-BA0A-5636105D1053}" srcOrd="1" destOrd="0" presId="urn:microsoft.com/office/officeart/2005/8/layout/hierarchy3"/>
    <dgm:cxn modelId="{EC517BAA-2DC2-4892-9555-B24403538369}" type="presOf" srcId="{7E4CC4CD-FFD5-4771-8A50-E81678D0F722}" destId="{0FFEF494-9DB7-4C41-91B4-C4C537C08467}" srcOrd="0" destOrd="0" presId="urn:microsoft.com/office/officeart/2005/8/layout/hierarchy3"/>
    <dgm:cxn modelId="{622E38C2-9DA5-4A84-A711-AC58A89D5BA3}" type="presOf" srcId="{6D331959-E361-4302-8601-949DFB29E392}" destId="{2874EAEC-2F64-457C-BD16-7D5BB83A732C}" srcOrd="0" destOrd="0" presId="urn:microsoft.com/office/officeart/2005/8/layout/hierarchy3"/>
    <dgm:cxn modelId="{BDA0C3E4-D61A-48E6-BAEF-A576E5B5032D}" type="presOf" srcId="{D5879B9A-E73D-4C9E-983B-B5256388A8DC}" destId="{7AEE0959-B536-46A9-BCF0-27F1653BE686}" srcOrd="0" destOrd="0" presId="urn:microsoft.com/office/officeart/2005/8/layout/hierarchy3"/>
    <dgm:cxn modelId="{44DEF108-97FE-4D12-86FD-0DE92058118B}" type="presOf" srcId="{51224AD2-7DA7-4F38-84B6-75D30F7A093E}" destId="{7B362379-6C22-4502-A345-2788D0E52178}" srcOrd="0" destOrd="0" presId="urn:microsoft.com/office/officeart/2005/8/layout/hierarchy3"/>
    <dgm:cxn modelId="{658377B1-6776-4061-A346-C475334F48D5}" type="presOf" srcId="{617446B4-2465-42B6-9ABA-A0820B3EE586}" destId="{491AEB85-2B94-492B-A160-30AE86C8AB30}" srcOrd="0" destOrd="0" presId="urn:microsoft.com/office/officeart/2005/8/layout/hierarchy3"/>
    <dgm:cxn modelId="{F517BE4B-BE87-4742-9A03-5940C24F55C4}" type="presParOf" srcId="{B1F1DC96-10F3-4FCD-8A48-1C231C45AA4F}" destId="{D1A870E8-A2FF-4E92-BD9F-4A6F756A8DC3}" srcOrd="0" destOrd="0" presId="urn:microsoft.com/office/officeart/2005/8/layout/hierarchy3"/>
    <dgm:cxn modelId="{FD0D2732-B689-4C45-ABBF-D0F3AF6795E1}" type="presParOf" srcId="{D1A870E8-A2FF-4E92-BD9F-4A6F756A8DC3}" destId="{4F9DC5DB-85D1-4633-9B50-2973D865B322}" srcOrd="0" destOrd="0" presId="urn:microsoft.com/office/officeart/2005/8/layout/hierarchy3"/>
    <dgm:cxn modelId="{C818109A-E755-4B38-BF85-9DBC9D2A6861}" type="presParOf" srcId="{4F9DC5DB-85D1-4633-9B50-2973D865B322}" destId="{1FD8B919-1200-456F-9E1D-BCB11A241DD0}" srcOrd="0" destOrd="0" presId="urn:microsoft.com/office/officeart/2005/8/layout/hierarchy3"/>
    <dgm:cxn modelId="{2D83E5B2-99D5-49C4-884F-2CE8D837B901}" type="presParOf" srcId="{4F9DC5DB-85D1-4633-9B50-2973D865B322}" destId="{5FF3A822-DCAC-4D88-8A19-EBC3FCF7AAF9}" srcOrd="1" destOrd="0" presId="urn:microsoft.com/office/officeart/2005/8/layout/hierarchy3"/>
    <dgm:cxn modelId="{0E1E06D3-6A31-4899-983E-30F7FC937F00}" type="presParOf" srcId="{D1A870E8-A2FF-4E92-BD9F-4A6F756A8DC3}" destId="{07F6A02A-45C1-44D8-9387-39C99F27D12F}" srcOrd="1" destOrd="0" presId="urn:microsoft.com/office/officeart/2005/8/layout/hierarchy3"/>
    <dgm:cxn modelId="{B9ACB44C-DA94-4497-A7E9-F3D92736C937}" type="presParOf" srcId="{07F6A02A-45C1-44D8-9387-39C99F27D12F}" destId="{0FFEF494-9DB7-4C41-91B4-C4C537C08467}" srcOrd="0" destOrd="0" presId="urn:microsoft.com/office/officeart/2005/8/layout/hierarchy3"/>
    <dgm:cxn modelId="{FB2C3959-03D0-49AC-B8E6-BB88164C7BF6}" type="presParOf" srcId="{07F6A02A-45C1-44D8-9387-39C99F27D12F}" destId="{F485FC19-C8C7-46CC-824B-552EBA342FEE}" srcOrd="1" destOrd="0" presId="urn:microsoft.com/office/officeart/2005/8/layout/hierarchy3"/>
    <dgm:cxn modelId="{973005E7-5DA7-4029-8F7F-F3747ABC8B08}" type="presParOf" srcId="{07F6A02A-45C1-44D8-9387-39C99F27D12F}" destId="{7B362379-6C22-4502-A345-2788D0E52178}" srcOrd="2" destOrd="0" presId="urn:microsoft.com/office/officeart/2005/8/layout/hierarchy3"/>
    <dgm:cxn modelId="{DA9E2D6C-50F4-4550-BE30-C9C461A10402}" type="presParOf" srcId="{07F6A02A-45C1-44D8-9387-39C99F27D12F}" destId="{2874EAEC-2F64-457C-BD16-7D5BB83A732C}" srcOrd="3" destOrd="0" presId="urn:microsoft.com/office/officeart/2005/8/layout/hierarchy3"/>
    <dgm:cxn modelId="{0D9C3210-D6BD-41A1-9735-AE1208BBDFD5}" type="presParOf" srcId="{B1F1DC96-10F3-4FCD-8A48-1C231C45AA4F}" destId="{64052EA3-BA8D-4330-80A7-796496EF7B1C}" srcOrd="1" destOrd="0" presId="urn:microsoft.com/office/officeart/2005/8/layout/hierarchy3"/>
    <dgm:cxn modelId="{75B98087-A1E8-407F-8C71-22A330DF2638}" type="presParOf" srcId="{64052EA3-BA8D-4330-80A7-796496EF7B1C}" destId="{79C3682D-2C8A-4045-8316-255D5B920F5B}" srcOrd="0" destOrd="0" presId="urn:microsoft.com/office/officeart/2005/8/layout/hierarchy3"/>
    <dgm:cxn modelId="{2BFF0DEB-6957-42B2-BE36-8B9762E49985}" type="presParOf" srcId="{79C3682D-2C8A-4045-8316-255D5B920F5B}" destId="{A2194FED-451D-4159-A903-A7E7F06775DE}" srcOrd="0" destOrd="0" presId="urn:microsoft.com/office/officeart/2005/8/layout/hierarchy3"/>
    <dgm:cxn modelId="{9D19C7BF-6B0A-4EB4-A37F-58E392C21905}" type="presParOf" srcId="{79C3682D-2C8A-4045-8316-255D5B920F5B}" destId="{5E324CAD-FCFD-49A4-BA0A-5636105D1053}" srcOrd="1" destOrd="0" presId="urn:microsoft.com/office/officeart/2005/8/layout/hierarchy3"/>
    <dgm:cxn modelId="{AE827477-3D0B-40B3-B347-21F4C3E88DCF}" type="presParOf" srcId="{64052EA3-BA8D-4330-80A7-796496EF7B1C}" destId="{F5090AAC-6712-477F-A629-C512E17FCF2B}" srcOrd="1" destOrd="0" presId="urn:microsoft.com/office/officeart/2005/8/layout/hierarchy3"/>
    <dgm:cxn modelId="{7B62E410-8700-4262-934F-664F74153739}" type="presParOf" srcId="{F5090AAC-6712-477F-A629-C512E17FCF2B}" destId="{7AEE0959-B536-46A9-BCF0-27F1653BE686}" srcOrd="0" destOrd="0" presId="urn:microsoft.com/office/officeart/2005/8/layout/hierarchy3"/>
    <dgm:cxn modelId="{EB4415ED-BEB9-4058-951A-CDA0F50B16A5}" type="presParOf" srcId="{F5090AAC-6712-477F-A629-C512E17FCF2B}" destId="{7D06D0B4-8282-4DF5-B74E-B68AA0BB76D5}" srcOrd="1" destOrd="0" presId="urn:microsoft.com/office/officeart/2005/8/layout/hierarchy3"/>
    <dgm:cxn modelId="{2B41E02B-3546-4347-AD2E-2164DB2189E7}" type="presParOf" srcId="{F5090AAC-6712-477F-A629-C512E17FCF2B}" destId="{491AEB85-2B94-492B-A160-30AE86C8AB30}" srcOrd="2" destOrd="0" presId="urn:microsoft.com/office/officeart/2005/8/layout/hierarchy3"/>
    <dgm:cxn modelId="{22F23356-B5B4-4C9C-A979-3CF5E93947CA}" type="presParOf" srcId="{F5090AAC-6712-477F-A629-C512E17FCF2B}" destId="{8E338E3F-2A43-46D4-9CE9-58127900B6D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45138B-771D-4171-9886-C1B33EB2481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FFEF50B-097D-45B2-9420-4DB47B7270CB}">
      <dgm:prSet phldrT="[Text]"/>
      <dgm:spPr/>
      <dgm:t>
        <a:bodyPr/>
        <a:lstStyle/>
        <a:p>
          <a:r>
            <a:rPr lang="en-US" dirty="0" smtClean="0"/>
            <a:t>Math 201</a:t>
          </a:r>
        </a:p>
        <a:p>
          <a:r>
            <a:rPr lang="en-US" dirty="0" smtClean="0"/>
            <a:t>Algebra 1</a:t>
          </a:r>
          <a:endParaRPr lang="en-US" dirty="0"/>
        </a:p>
      </dgm:t>
    </dgm:pt>
    <dgm:pt modelId="{8439B7E6-EB38-469A-AC62-F6800926F104}" type="parTrans" cxnId="{881B61B1-6482-42C6-A821-F54613FFC161}">
      <dgm:prSet/>
      <dgm:spPr/>
      <dgm:t>
        <a:bodyPr/>
        <a:lstStyle/>
        <a:p>
          <a:endParaRPr lang="en-US"/>
        </a:p>
      </dgm:t>
    </dgm:pt>
    <dgm:pt modelId="{8EB6E78D-E014-45BE-86EF-358D8337749B}" type="sibTrans" cxnId="{881B61B1-6482-42C6-A821-F54613FFC161}">
      <dgm:prSet/>
      <dgm:spPr/>
      <dgm:t>
        <a:bodyPr/>
        <a:lstStyle/>
        <a:p>
          <a:endParaRPr lang="en-US"/>
        </a:p>
      </dgm:t>
    </dgm:pt>
    <dgm:pt modelId="{77AF54AD-1F96-46A4-B264-AF3F358D7C05}">
      <dgm:prSet phldrT="[Text]"/>
      <dgm:spPr/>
      <dgm:t>
        <a:bodyPr/>
        <a:lstStyle/>
        <a:p>
          <a:r>
            <a:rPr lang="en-US" dirty="0" smtClean="0"/>
            <a:t>Math 103</a:t>
          </a:r>
        </a:p>
        <a:p>
          <a:r>
            <a:rPr lang="en-US" dirty="0" smtClean="0"/>
            <a:t>Algebra 2</a:t>
          </a:r>
          <a:endParaRPr lang="en-US" dirty="0"/>
        </a:p>
      </dgm:t>
    </dgm:pt>
    <dgm:pt modelId="{16FE4EE4-D134-4680-AEB3-79438F06DD08}" type="parTrans" cxnId="{283A61D7-B478-4402-AAB7-21B0077923F3}">
      <dgm:prSet/>
      <dgm:spPr/>
      <dgm:t>
        <a:bodyPr/>
        <a:lstStyle/>
        <a:p>
          <a:endParaRPr lang="en-US"/>
        </a:p>
      </dgm:t>
    </dgm:pt>
    <dgm:pt modelId="{740D8C9A-D94C-40C5-B7CB-D896D41A04C4}" type="sibTrans" cxnId="{283A61D7-B478-4402-AAB7-21B0077923F3}">
      <dgm:prSet/>
      <dgm:spPr/>
      <dgm:t>
        <a:bodyPr/>
        <a:lstStyle/>
        <a:p>
          <a:endParaRPr lang="en-US"/>
        </a:p>
      </dgm:t>
    </dgm:pt>
    <dgm:pt modelId="{87C5BA5E-56E7-44C6-A864-DC8E2E03C4BE}">
      <dgm:prSet phldrT="[Text]"/>
      <dgm:spPr/>
      <dgm:t>
        <a:bodyPr/>
        <a:lstStyle/>
        <a:p>
          <a:r>
            <a:rPr lang="en-US" dirty="0" smtClean="0"/>
            <a:t>Math 45</a:t>
          </a:r>
        </a:p>
        <a:p>
          <a:r>
            <a:rPr lang="en-US" dirty="0" smtClean="0"/>
            <a:t>Humanities and others</a:t>
          </a:r>
          <a:endParaRPr lang="en-US" dirty="0"/>
        </a:p>
      </dgm:t>
    </dgm:pt>
    <dgm:pt modelId="{AAD742A9-D6D8-444D-9EAB-E6F091265215}" type="parTrans" cxnId="{40DEC4B1-6440-48FF-A966-8A830D25EDAB}">
      <dgm:prSet/>
      <dgm:spPr/>
      <dgm:t>
        <a:bodyPr/>
        <a:lstStyle/>
        <a:p>
          <a:endParaRPr lang="en-US"/>
        </a:p>
      </dgm:t>
    </dgm:pt>
    <dgm:pt modelId="{BEDE3131-4CDF-4B33-92F7-398D1E0C5DF5}" type="sibTrans" cxnId="{40DEC4B1-6440-48FF-A966-8A830D25EDAB}">
      <dgm:prSet/>
      <dgm:spPr/>
      <dgm:t>
        <a:bodyPr/>
        <a:lstStyle/>
        <a:p>
          <a:endParaRPr lang="en-US"/>
        </a:p>
      </dgm:t>
    </dgm:pt>
    <dgm:pt modelId="{F306D640-EE9B-4094-9ADE-068E08BCA46F}" type="pres">
      <dgm:prSet presAssocID="{7745138B-771D-4171-9886-C1B33EB24819}" presName="CompostProcess" presStyleCnt="0">
        <dgm:presLayoutVars>
          <dgm:dir/>
          <dgm:resizeHandles val="exact"/>
        </dgm:presLayoutVars>
      </dgm:prSet>
      <dgm:spPr/>
    </dgm:pt>
    <dgm:pt modelId="{F343583C-0DBA-4CB7-891F-CD443ABFDF02}" type="pres">
      <dgm:prSet presAssocID="{7745138B-771D-4171-9886-C1B33EB24819}" presName="arrow" presStyleLbl="bgShp" presStyleIdx="0" presStyleCnt="1"/>
      <dgm:spPr/>
      <dgm:t>
        <a:bodyPr/>
        <a:lstStyle/>
        <a:p>
          <a:endParaRPr lang="en-US"/>
        </a:p>
      </dgm:t>
    </dgm:pt>
    <dgm:pt modelId="{5CB98A46-FF12-4834-9265-AC6FDE442987}" type="pres">
      <dgm:prSet presAssocID="{7745138B-771D-4171-9886-C1B33EB24819}" presName="linearProcess" presStyleCnt="0"/>
      <dgm:spPr/>
    </dgm:pt>
    <dgm:pt modelId="{5D33BF28-2D3B-423F-AFB1-1AFC1B58F939}" type="pres">
      <dgm:prSet presAssocID="{6FFEF50B-097D-45B2-9420-4DB47B7270C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CD36C-42C7-440C-A723-1DF24F1756BF}" type="pres">
      <dgm:prSet presAssocID="{8EB6E78D-E014-45BE-86EF-358D8337749B}" presName="sibTrans" presStyleCnt="0"/>
      <dgm:spPr/>
    </dgm:pt>
    <dgm:pt modelId="{F3A858DC-1965-420C-A088-287F7B53EABB}" type="pres">
      <dgm:prSet presAssocID="{77AF54AD-1F96-46A4-B264-AF3F358D7C0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E7C8D-F602-4DF4-BC78-E86132EBA07E}" type="pres">
      <dgm:prSet presAssocID="{740D8C9A-D94C-40C5-B7CB-D896D41A04C4}" presName="sibTrans" presStyleCnt="0"/>
      <dgm:spPr/>
    </dgm:pt>
    <dgm:pt modelId="{90D9432C-27CE-4674-AFCA-13B26340C394}" type="pres">
      <dgm:prSet presAssocID="{87C5BA5E-56E7-44C6-A864-DC8E2E03C4B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0E4BD6-DE75-4A19-B700-1F4438FE1526}" type="presOf" srcId="{6FFEF50B-097D-45B2-9420-4DB47B7270CB}" destId="{5D33BF28-2D3B-423F-AFB1-1AFC1B58F939}" srcOrd="0" destOrd="0" presId="urn:microsoft.com/office/officeart/2005/8/layout/hProcess9"/>
    <dgm:cxn modelId="{283A61D7-B478-4402-AAB7-21B0077923F3}" srcId="{7745138B-771D-4171-9886-C1B33EB24819}" destId="{77AF54AD-1F96-46A4-B264-AF3F358D7C05}" srcOrd="1" destOrd="0" parTransId="{16FE4EE4-D134-4680-AEB3-79438F06DD08}" sibTransId="{740D8C9A-D94C-40C5-B7CB-D896D41A04C4}"/>
    <dgm:cxn modelId="{3777D617-C090-4CFE-9D07-EA69C2AF7C76}" type="presOf" srcId="{87C5BA5E-56E7-44C6-A864-DC8E2E03C4BE}" destId="{90D9432C-27CE-4674-AFCA-13B26340C394}" srcOrd="0" destOrd="0" presId="urn:microsoft.com/office/officeart/2005/8/layout/hProcess9"/>
    <dgm:cxn modelId="{E25F06DF-30AB-4F23-BD75-D49D2BC7F86C}" type="presOf" srcId="{77AF54AD-1F96-46A4-B264-AF3F358D7C05}" destId="{F3A858DC-1965-420C-A088-287F7B53EABB}" srcOrd="0" destOrd="0" presId="urn:microsoft.com/office/officeart/2005/8/layout/hProcess9"/>
    <dgm:cxn modelId="{881B61B1-6482-42C6-A821-F54613FFC161}" srcId="{7745138B-771D-4171-9886-C1B33EB24819}" destId="{6FFEF50B-097D-45B2-9420-4DB47B7270CB}" srcOrd="0" destOrd="0" parTransId="{8439B7E6-EB38-469A-AC62-F6800926F104}" sibTransId="{8EB6E78D-E014-45BE-86EF-358D8337749B}"/>
    <dgm:cxn modelId="{FAF7457D-4E4C-45FD-8FA5-EF3D49354DB7}" type="presOf" srcId="{7745138B-771D-4171-9886-C1B33EB24819}" destId="{F306D640-EE9B-4094-9ADE-068E08BCA46F}" srcOrd="0" destOrd="0" presId="urn:microsoft.com/office/officeart/2005/8/layout/hProcess9"/>
    <dgm:cxn modelId="{40DEC4B1-6440-48FF-A966-8A830D25EDAB}" srcId="{7745138B-771D-4171-9886-C1B33EB24819}" destId="{87C5BA5E-56E7-44C6-A864-DC8E2E03C4BE}" srcOrd="2" destOrd="0" parTransId="{AAD742A9-D6D8-444D-9EAB-E6F091265215}" sibTransId="{BEDE3131-4CDF-4B33-92F7-398D1E0C5DF5}"/>
    <dgm:cxn modelId="{EBBC7DFD-9C28-4661-BB56-F006366A8406}" type="presParOf" srcId="{F306D640-EE9B-4094-9ADE-068E08BCA46F}" destId="{F343583C-0DBA-4CB7-891F-CD443ABFDF02}" srcOrd="0" destOrd="0" presId="urn:microsoft.com/office/officeart/2005/8/layout/hProcess9"/>
    <dgm:cxn modelId="{6EA6CB40-F79E-49DD-A698-F98CFFC5E599}" type="presParOf" srcId="{F306D640-EE9B-4094-9ADE-068E08BCA46F}" destId="{5CB98A46-FF12-4834-9265-AC6FDE442987}" srcOrd="1" destOrd="0" presId="urn:microsoft.com/office/officeart/2005/8/layout/hProcess9"/>
    <dgm:cxn modelId="{8890AD08-9C89-4FF9-B39E-F9982B798991}" type="presParOf" srcId="{5CB98A46-FF12-4834-9265-AC6FDE442987}" destId="{5D33BF28-2D3B-423F-AFB1-1AFC1B58F939}" srcOrd="0" destOrd="0" presId="urn:microsoft.com/office/officeart/2005/8/layout/hProcess9"/>
    <dgm:cxn modelId="{87B3F441-9C78-4549-9574-BA5F48B5E64F}" type="presParOf" srcId="{5CB98A46-FF12-4834-9265-AC6FDE442987}" destId="{3A9CD36C-42C7-440C-A723-1DF24F1756BF}" srcOrd="1" destOrd="0" presId="urn:microsoft.com/office/officeart/2005/8/layout/hProcess9"/>
    <dgm:cxn modelId="{649F9213-E597-41FB-9118-BFC83B04442F}" type="presParOf" srcId="{5CB98A46-FF12-4834-9265-AC6FDE442987}" destId="{F3A858DC-1965-420C-A088-287F7B53EABB}" srcOrd="2" destOrd="0" presId="urn:microsoft.com/office/officeart/2005/8/layout/hProcess9"/>
    <dgm:cxn modelId="{C346CED8-EF19-4166-8113-5562E0D86937}" type="presParOf" srcId="{5CB98A46-FF12-4834-9265-AC6FDE442987}" destId="{63BE7C8D-F602-4DF4-BC78-E86132EBA07E}" srcOrd="3" destOrd="0" presId="urn:microsoft.com/office/officeart/2005/8/layout/hProcess9"/>
    <dgm:cxn modelId="{05B960DC-65BE-4EF3-A52C-085007666551}" type="presParOf" srcId="{5CB98A46-FF12-4834-9265-AC6FDE442987}" destId="{90D9432C-27CE-4674-AFCA-13B26340C39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45138B-771D-4171-9886-C1B33EB2481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7AF54AD-1F96-46A4-B264-AF3F358D7C05}">
      <dgm:prSet phldrT="[Text]"/>
      <dgm:spPr/>
      <dgm:t>
        <a:bodyPr/>
        <a:lstStyle/>
        <a:p>
          <a:r>
            <a:rPr lang="en-US" dirty="0" smtClean="0"/>
            <a:t>Math 211</a:t>
          </a:r>
        </a:p>
        <a:p>
          <a:r>
            <a:rPr lang="en-US" dirty="0" smtClean="0"/>
            <a:t>Pre-statistics</a:t>
          </a:r>
          <a:endParaRPr lang="en-US" dirty="0"/>
        </a:p>
      </dgm:t>
    </dgm:pt>
    <dgm:pt modelId="{16FE4EE4-D134-4680-AEB3-79438F06DD08}" type="parTrans" cxnId="{283A61D7-B478-4402-AAB7-21B0077923F3}">
      <dgm:prSet/>
      <dgm:spPr/>
      <dgm:t>
        <a:bodyPr/>
        <a:lstStyle/>
        <a:p>
          <a:endParaRPr lang="en-US"/>
        </a:p>
      </dgm:t>
    </dgm:pt>
    <dgm:pt modelId="{740D8C9A-D94C-40C5-B7CB-D896D41A04C4}" type="sibTrans" cxnId="{283A61D7-B478-4402-AAB7-21B0077923F3}">
      <dgm:prSet/>
      <dgm:spPr/>
      <dgm:t>
        <a:bodyPr/>
        <a:lstStyle/>
        <a:p>
          <a:endParaRPr lang="en-US"/>
        </a:p>
      </dgm:t>
    </dgm:pt>
    <dgm:pt modelId="{87C5BA5E-56E7-44C6-A864-DC8E2E03C4BE}">
      <dgm:prSet phldrT="[Text]"/>
      <dgm:spPr/>
      <dgm:t>
        <a:bodyPr/>
        <a:lstStyle/>
        <a:p>
          <a:r>
            <a:rPr lang="en-US" dirty="0" smtClean="0"/>
            <a:t>Math 45</a:t>
          </a:r>
        </a:p>
        <a:p>
          <a:r>
            <a:rPr lang="en-US" dirty="0" smtClean="0"/>
            <a:t>Humanities and others</a:t>
          </a:r>
          <a:endParaRPr lang="en-US" dirty="0"/>
        </a:p>
      </dgm:t>
    </dgm:pt>
    <dgm:pt modelId="{AAD742A9-D6D8-444D-9EAB-E6F091265215}" type="parTrans" cxnId="{40DEC4B1-6440-48FF-A966-8A830D25EDAB}">
      <dgm:prSet/>
      <dgm:spPr/>
      <dgm:t>
        <a:bodyPr/>
        <a:lstStyle/>
        <a:p>
          <a:endParaRPr lang="en-US"/>
        </a:p>
      </dgm:t>
    </dgm:pt>
    <dgm:pt modelId="{BEDE3131-4CDF-4B33-92F7-398D1E0C5DF5}" type="sibTrans" cxnId="{40DEC4B1-6440-48FF-A966-8A830D25EDAB}">
      <dgm:prSet/>
      <dgm:spPr/>
      <dgm:t>
        <a:bodyPr/>
        <a:lstStyle/>
        <a:p>
          <a:endParaRPr lang="en-US"/>
        </a:p>
      </dgm:t>
    </dgm:pt>
    <dgm:pt modelId="{F306D640-EE9B-4094-9ADE-068E08BCA46F}" type="pres">
      <dgm:prSet presAssocID="{7745138B-771D-4171-9886-C1B33EB24819}" presName="CompostProcess" presStyleCnt="0">
        <dgm:presLayoutVars>
          <dgm:dir/>
          <dgm:resizeHandles val="exact"/>
        </dgm:presLayoutVars>
      </dgm:prSet>
      <dgm:spPr/>
    </dgm:pt>
    <dgm:pt modelId="{F343583C-0DBA-4CB7-891F-CD443ABFDF02}" type="pres">
      <dgm:prSet presAssocID="{7745138B-771D-4171-9886-C1B33EB24819}" presName="arrow" presStyleLbl="bgShp" presStyleIdx="0" presStyleCnt="1"/>
      <dgm:spPr/>
    </dgm:pt>
    <dgm:pt modelId="{5CB98A46-FF12-4834-9265-AC6FDE442987}" type="pres">
      <dgm:prSet presAssocID="{7745138B-771D-4171-9886-C1B33EB24819}" presName="linearProcess" presStyleCnt="0"/>
      <dgm:spPr/>
    </dgm:pt>
    <dgm:pt modelId="{F3A858DC-1965-420C-A088-287F7B53EABB}" type="pres">
      <dgm:prSet presAssocID="{77AF54AD-1F96-46A4-B264-AF3F358D7C05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E7C8D-F602-4DF4-BC78-E86132EBA07E}" type="pres">
      <dgm:prSet presAssocID="{740D8C9A-D94C-40C5-B7CB-D896D41A04C4}" presName="sibTrans" presStyleCnt="0"/>
      <dgm:spPr/>
    </dgm:pt>
    <dgm:pt modelId="{90D9432C-27CE-4674-AFCA-13B26340C394}" type="pres">
      <dgm:prSet presAssocID="{87C5BA5E-56E7-44C6-A864-DC8E2E03C4BE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766A01-BBE3-4D5B-97D3-CD37487F1B4B}" type="presOf" srcId="{77AF54AD-1F96-46A4-B264-AF3F358D7C05}" destId="{F3A858DC-1965-420C-A088-287F7B53EABB}" srcOrd="0" destOrd="0" presId="urn:microsoft.com/office/officeart/2005/8/layout/hProcess9"/>
    <dgm:cxn modelId="{A6560474-9500-40F4-9FAF-342F5E9F1823}" type="presOf" srcId="{87C5BA5E-56E7-44C6-A864-DC8E2E03C4BE}" destId="{90D9432C-27CE-4674-AFCA-13B26340C394}" srcOrd="0" destOrd="0" presId="urn:microsoft.com/office/officeart/2005/8/layout/hProcess9"/>
    <dgm:cxn modelId="{283A61D7-B478-4402-AAB7-21B0077923F3}" srcId="{7745138B-771D-4171-9886-C1B33EB24819}" destId="{77AF54AD-1F96-46A4-B264-AF3F358D7C05}" srcOrd="0" destOrd="0" parTransId="{16FE4EE4-D134-4680-AEB3-79438F06DD08}" sibTransId="{740D8C9A-D94C-40C5-B7CB-D896D41A04C4}"/>
    <dgm:cxn modelId="{28117E86-0847-4C03-A160-158D04795FC1}" type="presOf" srcId="{7745138B-771D-4171-9886-C1B33EB24819}" destId="{F306D640-EE9B-4094-9ADE-068E08BCA46F}" srcOrd="0" destOrd="0" presId="urn:microsoft.com/office/officeart/2005/8/layout/hProcess9"/>
    <dgm:cxn modelId="{40DEC4B1-6440-48FF-A966-8A830D25EDAB}" srcId="{7745138B-771D-4171-9886-C1B33EB24819}" destId="{87C5BA5E-56E7-44C6-A864-DC8E2E03C4BE}" srcOrd="1" destOrd="0" parTransId="{AAD742A9-D6D8-444D-9EAB-E6F091265215}" sibTransId="{BEDE3131-4CDF-4B33-92F7-398D1E0C5DF5}"/>
    <dgm:cxn modelId="{3EE175F0-B54D-4FFF-AEBC-CA1A299A5193}" type="presParOf" srcId="{F306D640-EE9B-4094-9ADE-068E08BCA46F}" destId="{F343583C-0DBA-4CB7-891F-CD443ABFDF02}" srcOrd="0" destOrd="0" presId="urn:microsoft.com/office/officeart/2005/8/layout/hProcess9"/>
    <dgm:cxn modelId="{26EE53D0-8C35-465A-83FB-8E2D951D4F77}" type="presParOf" srcId="{F306D640-EE9B-4094-9ADE-068E08BCA46F}" destId="{5CB98A46-FF12-4834-9265-AC6FDE442987}" srcOrd="1" destOrd="0" presId="urn:microsoft.com/office/officeart/2005/8/layout/hProcess9"/>
    <dgm:cxn modelId="{8D0AA9A7-6844-4F67-8EA5-F474CFF90FEE}" type="presParOf" srcId="{5CB98A46-FF12-4834-9265-AC6FDE442987}" destId="{F3A858DC-1965-420C-A088-287F7B53EABB}" srcOrd="0" destOrd="0" presId="urn:microsoft.com/office/officeart/2005/8/layout/hProcess9"/>
    <dgm:cxn modelId="{1ED2B87B-88B7-4FCD-82D8-97CD7550B1DE}" type="presParOf" srcId="{5CB98A46-FF12-4834-9265-AC6FDE442987}" destId="{63BE7C8D-F602-4DF4-BC78-E86132EBA07E}" srcOrd="1" destOrd="0" presId="urn:microsoft.com/office/officeart/2005/8/layout/hProcess9"/>
    <dgm:cxn modelId="{CA0FF605-2FA9-41D8-B627-459FACE0B5BF}" type="presParOf" srcId="{5CB98A46-FF12-4834-9265-AC6FDE442987}" destId="{90D9432C-27CE-4674-AFCA-13B26340C39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1A471F-2C8D-4F59-9B16-1FC0C84B550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973C192-D858-4AC6-87CF-131B90F2FDCF}">
      <dgm:prSet phldrT="[Text]"/>
      <dgm:spPr/>
      <dgm:t>
        <a:bodyPr/>
        <a:lstStyle/>
        <a:p>
          <a:r>
            <a:rPr lang="en-US" dirty="0" smtClean="0"/>
            <a:t>Math 201 and Math 103</a:t>
          </a:r>
        </a:p>
        <a:p>
          <a:r>
            <a:rPr lang="en-US" dirty="0" smtClean="0"/>
            <a:t>Algebra 1 and Algebra 2</a:t>
          </a:r>
          <a:endParaRPr lang="en-US" dirty="0"/>
        </a:p>
      </dgm:t>
    </dgm:pt>
    <dgm:pt modelId="{D76EB1EA-EE71-40B2-A013-EE939123F329}" type="parTrans" cxnId="{39E1F3C6-F823-4B77-8CEB-9F831A04E282}">
      <dgm:prSet/>
      <dgm:spPr/>
      <dgm:t>
        <a:bodyPr/>
        <a:lstStyle/>
        <a:p>
          <a:endParaRPr lang="en-US"/>
        </a:p>
      </dgm:t>
    </dgm:pt>
    <dgm:pt modelId="{C6475895-17C0-4423-B4EE-FA81AB4DFDE2}" type="sibTrans" cxnId="{39E1F3C6-F823-4B77-8CEB-9F831A04E282}">
      <dgm:prSet/>
      <dgm:spPr/>
      <dgm:t>
        <a:bodyPr/>
        <a:lstStyle/>
        <a:p>
          <a:endParaRPr lang="en-US"/>
        </a:p>
      </dgm:t>
    </dgm:pt>
    <dgm:pt modelId="{433486EB-321B-4F14-B6A0-8EE011B22F5D}">
      <dgm:prSet phldrT="[Text]"/>
      <dgm:spPr/>
      <dgm:t>
        <a:bodyPr/>
        <a:lstStyle/>
        <a:p>
          <a:r>
            <a:rPr lang="en-US" dirty="0" smtClean="0"/>
            <a:t>Geometry? </a:t>
          </a:r>
        </a:p>
        <a:p>
          <a:r>
            <a:rPr lang="en-US" dirty="0" smtClean="0"/>
            <a:t>Math 4A - Trig</a:t>
          </a:r>
          <a:endParaRPr lang="en-US" dirty="0"/>
        </a:p>
      </dgm:t>
    </dgm:pt>
    <dgm:pt modelId="{F157FFC4-0E26-4FB4-8728-755E5837BB28}" type="parTrans" cxnId="{3378B767-F8B6-4A04-B724-69C5CA07DFBB}">
      <dgm:prSet/>
      <dgm:spPr/>
      <dgm:t>
        <a:bodyPr/>
        <a:lstStyle/>
        <a:p>
          <a:endParaRPr lang="en-US"/>
        </a:p>
      </dgm:t>
    </dgm:pt>
    <dgm:pt modelId="{255E4782-BE7D-4B1B-96C7-C2128E9B0E3B}" type="sibTrans" cxnId="{3378B767-F8B6-4A04-B724-69C5CA07DFBB}">
      <dgm:prSet/>
      <dgm:spPr/>
      <dgm:t>
        <a:bodyPr/>
        <a:lstStyle/>
        <a:p>
          <a:endParaRPr lang="en-US"/>
        </a:p>
      </dgm:t>
    </dgm:pt>
    <dgm:pt modelId="{98748975-FEE0-4BDB-80E6-11AB4E0733A0}">
      <dgm:prSet phldrT="[Text]"/>
      <dgm:spPr/>
      <dgm:t>
        <a:bodyPr/>
        <a:lstStyle/>
        <a:p>
          <a:r>
            <a:rPr lang="en-US" dirty="0" smtClean="0"/>
            <a:t>Math 5A, 5B, 6, 7</a:t>
          </a:r>
        </a:p>
        <a:p>
          <a:r>
            <a:rPr lang="en-US" dirty="0" smtClean="0"/>
            <a:t>Calculus Sequence</a:t>
          </a:r>
          <a:endParaRPr lang="en-US" dirty="0"/>
        </a:p>
      </dgm:t>
    </dgm:pt>
    <dgm:pt modelId="{92CD33B0-C509-472E-83CC-4054B5810317}" type="parTrans" cxnId="{343D2C47-7DFF-4932-B3D4-8AB7D44D2AD5}">
      <dgm:prSet/>
      <dgm:spPr/>
      <dgm:t>
        <a:bodyPr/>
        <a:lstStyle/>
        <a:p>
          <a:endParaRPr lang="en-US"/>
        </a:p>
      </dgm:t>
    </dgm:pt>
    <dgm:pt modelId="{D0182DA2-7F71-4A5F-876C-184E6760A19E}" type="sibTrans" cxnId="{343D2C47-7DFF-4932-B3D4-8AB7D44D2AD5}">
      <dgm:prSet/>
      <dgm:spPr/>
      <dgm:t>
        <a:bodyPr/>
        <a:lstStyle/>
        <a:p>
          <a:endParaRPr lang="en-US"/>
        </a:p>
      </dgm:t>
    </dgm:pt>
    <dgm:pt modelId="{DE25D0D2-5E40-4998-80A9-C426C230266D}" type="pres">
      <dgm:prSet presAssocID="{261A471F-2C8D-4F59-9B16-1FC0C84B5502}" presName="CompostProcess" presStyleCnt="0">
        <dgm:presLayoutVars>
          <dgm:dir/>
          <dgm:resizeHandles val="exact"/>
        </dgm:presLayoutVars>
      </dgm:prSet>
      <dgm:spPr/>
    </dgm:pt>
    <dgm:pt modelId="{93E757D3-8C10-4910-BD75-40681B8B1930}" type="pres">
      <dgm:prSet presAssocID="{261A471F-2C8D-4F59-9B16-1FC0C84B5502}" presName="arrow" presStyleLbl="bgShp" presStyleIdx="0" presStyleCnt="1"/>
      <dgm:spPr/>
    </dgm:pt>
    <dgm:pt modelId="{F5FAA815-8DBD-4A3E-AE0F-93A2F51234EB}" type="pres">
      <dgm:prSet presAssocID="{261A471F-2C8D-4F59-9B16-1FC0C84B5502}" presName="linearProcess" presStyleCnt="0"/>
      <dgm:spPr/>
    </dgm:pt>
    <dgm:pt modelId="{8E08ACA8-7EE0-44E4-A913-175B8642102A}" type="pres">
      <dgm:prSet presAssocID="{B973C192-D858-4AC6-87CF-131B90F2FDC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82BD8-52DE-484B-984F-DF4D9D2D4865}" type="pres">
      <dgm:prSet presAssocID="{C6475895-17C0-4423-B4EE-FA81AB4DFDE2}" presName="sibTrans" presStyleCnt="0"/>
      <dgm:spPr/>
    </dgm:pt>
    <dgm:pt modelId="{9CAD6790-72AC-40A2-8168-400F5000B77D}" type="pres">
      <dgm:prSet presAssocID="{433486EB-321B-4F14-B6A0-8EE011B22F5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E28F8-3EDA-445E-8B30-3925FF726642}" type="pres">
      <dgm:prSet presAssocID="{255E4782-BE7D-4B1B-96C7-C2128E9B0E3B}" presName="sibTrans" presStyleCnt="0"/>
      <dgm:spPr/>
    </dgm:pt>
    <dgm:pt modelId="{CF176B1D-A405-40E6-8365-F4B382389F61}" type="pres">
      <dgm:prSet presAssocID="{98748975-FEE0-4BDB-80E6-11AB4E0733A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C244D8-ED96-4066-A516-3E9D86F4C0AF}" type="presOf" srcId="{433486EB-321B-4F14-B6A0-8EE011B22F5D}" destId="{9CAD6790-72AC-40A2-8168-400F5000B77D}" srcOrd="0" destOrd="0" presId="urn:microsoft.com/office/officeart/2005/8/layout/hProcess9"/>
    <dgm:cxn modelId="{39E1F3C6-F823-4B77-8CEB-9F831A04E282}" srcId="{261A471F-2C8D-4F59-9B16-1FC0C84B5502}" destId="{B973C192-D858-4AC6-87CF-131B90F2FDCF}" srcOrd="0" destOrd="0" parTransId="{D76EB1EA-EE71-40B2-A013-EE939123F329}" sibTransId="{C6475895-17C0-4423-B4EE-FA81AB4DFDE2}"/>
    <dgm:cxn modelId="{343D2C47-7DFF-4932-B3D4-8AB7D44D2AD5}" srcId="{261A471F-2C8D-4F59-9B16-1FC0C84B5502}" destId="{98748975-FEE0-4BDB-80E6-11AB4E0733A0}" srcOrd="2" destOrd="0" parTransId="{92CD33B0-C509-472E-83CC-4054B5810317}" sibTransId="{D0182DA2-7F71-4A5F-876C-184E6760A19E}"/>
    <dgm:cxn modelId="{03766A6F-4974-4EDA-8138-72AB5F119693}" type="presOf" srcId="{98748975-FEE0-4BDB-80E6-11AB4E0733A0}" destId="{CF176B1D-A405-40E6-8365-F4B382389F61}" srcOrd="0" destOrd="0" presId="urn:microsoft.com/office/officeart/2005/8/layout/hProcess9"/>
    <dgm:cxn modelId="{134C8C91-4ECB-4A62-A064-A45597930ABA}" type="presOf" srcId="{B973C192-D858-4AC6-87CF-131B90F2FDCF}" destId="{8E08ACA8-7EE0-44E4-A913-175B8642102A}" srcOrd="0" destOrd="0" presId="urn:microsoft.com/office/officeart/2005/8/layout/hProcess9"/>
    <dgm:cxn modelId="{15E9DAC6-6EF5-4D6F-8C4F-A2B55D528F1A}" type="presOf" srcId="{261A471F-2C8D-4F59-9B16-1FC0C84B5502}" destId="{DE25D0D2-5E40-4998-80A9-C426C230266D}" srcOrd="0" destOrd="0" presId="urn:microsoft.com/office/officeart/2005/8/layout/hProcess9"/>
    <dgm:cxn modelId="{3378B767-F8B6-4A04-B724-69C5CA07DFBB}" srcId="{261A471F-2C8D-4F59-9B16-1FC0C84B5502}" destId="{433486EB-321B-4F14-B6A0-8EE011B22F5D}" srcOrd="1" destOrd="0" parTransId="{F157FFC4-0E26-4FB4-8728-755E5837BB28}" sibTransId="{255E4782-BE7D-4B1B-96C7-C2128E9B0E3B}"/>
    <dgm:cxn modelId="{0E3C5FA1-E6CD-4F8F-A043-899419B3ECEB}" type="presParOf" srcId="{DE25D0D2-5E40-4998-80A9-C426C230266D}" destId="{93E757D3-8C10-4910-BD75-40681B8B1930}" srcOrd="0" destOrd="0" presId="urn:microsoft.com/office/officeart/2005/8/layout/hProcess9"/>
    <dgm:cxn modelId="{936FA57A-25A8-4D87-B348-F4220EAD6388}" type="presParOf" srcId="{DE25D0D2-5E40-4998-80A9-C426C230266D}" destId="{F5FAA815-8DBD-4A3E-AE0F-93A2F51234EB}" srcOrd="1" destOrd="0" presId="urn:microsoft.com/office/officeart/2005/8/layout/hProcess9"/>
    <dgm:cxn modelId="{1D00BFE7-6213-4D63-8ECC-D55BAD4BE340}" type="presParOf" srcId="{F5FAA815-8DBD-4A3E-AE0F-93A2F51234EB}" destId="{8E08ACA8-7EE0-44E4-A913-175B8642102A}" srcOrd="0" destOrd="0" presId="urn:microsoft.com/office/officeart/2005/8/layout/hProcess9"/>
    <dgm:cxn modelId="{3870916C-8ED8-47F4-8A0F-59EBC6560E1D}" type="presParOf" srcId="{F5FAA815-8DBD-4A3E-AE0F-93A2F51234EB}" destId="{2F682BD8-52DE-484B-984F-DF4D9D2D4865}" srcOrd="1" destOrd="0" presId="urn:microsoft.com/office/officeart/2005/8/layout/hProcess9"/>
    <dgm:cxn modelId="{A4234776-BAD3-4512-9B53-D79375FB2CEA}" type="presParOf" srcId="{F5FAA815-8DBD-4A3E-AE0F-93A2F51234EB}" destId="{9CAD6790-72AC-40A2-8168-400F5000B77D}" srcOrd="2" destOrd="0" presId="urn:microsoft.com/office/officeart/2005/8/layout/hProcess9"/>
    <dgm:cxn modelId="{76876424-9276-452A-B86A-871B95E93EA4}" type="presParOf" srcId="{F5FAA815-8DBD-4A3E-AE0F-93A2F51234EB}" destId="{0F9E28F8-3EDA-445E-8B30-3925FF726642}" srcOrd="3" destOrd="0" presId="urn:microsoft.com/office/officeart/2005/8/layout/hProcess9"/>
    <dgm:cxn modelId="{665D7923-3964-4594-9E4F-74CD500216E8}" type="presParOf" srcId="{F5FAA815-8DBD-4A3E-AE0F-93A2F51234EB}" destId="{CF176B1D-A405-40E6-8365-F4B382389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3C7AEF-0E05-46E3-A047-29F7CEB6337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AE679BA-E930-47A6-96D2-A46ACA9EDD5C}">
      <dgm:prSet phldrT="[Text]"/>
      <dgm:spPr/>
      <dgm:t>
        <a:bodyPr/>
        <a:lstStyle/>
        <a:p>
          <a:r>
            <a:rPr lang="en-US" dirty="0" smtClean="0"/>
            <a:t>Math 201</a:t>
          </a:r>
        </a:p>
        <a:p>
          <a:r>
            <a:rPr lang="en-US" dirty="0" smtClean="0"/>
            <a:t>Algebra 1</a:t>
          </a:r>
          <a:endParaRPr lang="en-US" dirty="0"/>
        </a:p>
      </dgm:t>
    </dgm:pt>
    <dgm:pt modelId="{972E0343-E339-4714-8759-FA449DBA5BD6}" type="parTrans" cxnId="{92DAFB34-29BB-4C3E-84B3-5E7199E2D80E}">
      <dgm:prSet/>
      <dgm:spPr/>
      <dgm:t>
        <a:bodyPr/>
        <a:lstStyle/>
        <a:p>
          <a:endParaRPr lang="en-US"/>
        </a:p>
      </dgm:t>
    </dgm:pt>
    <dgm:pt modelId="{4DD3980B-D134-40CA-9F4B-0ACF8085E6B5}" type="sibTrans" cxnId="{92DAFB34-29BB-4C3E-84B3-5E7199E2D80E}">
      <dgm:prSet/>
      <dgm:spPr/>
      <dgm:t>
        <a:bodyPr/>
        <a:lstStyle/>
        <a:p>
          <a:endParaRPr lang="en-US"/>
        </a:p>
      </dgm:t>
    </dgm:pt>
    <dgm:pt modelId="{425788D0-1CBC-4B2D-99E4-2769C9DB1A70}">
      <dgm:prSet phldrT="[Text]"/>
      <dgm:spPr/>
      <dgm:t>
        <a:bodyPr/>
        <a:lstStyle/>
        <a:p>
          <a:r>
            <a:rPr lang="en-US" dirty="0" smtClean="0"/>
            <a:t>Math 103</a:t>
          </a:r>
        </a:p>
        <a:p>
          <a:r>
            <a:rPr lang="en-US" dirty="0" smtClean="0"/>
            <a:t>Algebra 2</a:t>
          </a:r>
          <a:endParaRPr lang="en-US" dirty="0"/>
        </a:p>
      </dgm:t>
    </dgm:pt>
    <dgm:pt modelId="{5F575801-094F-4570-BDE8-B2BD7189533F}" type="parTrans" cxnId="{3EE8B3B9-FD14-4B43-82D5-A9B679C53FC0}">
      <dgm:prSet/>
      <dgm:spPr/>
      <dgm:t>
        <a:bodyPr/>
        <a:lstStyle/>
        <a:p>
          <a:endParaRPr lang="en-US"/>
        </a:p>
      </dgm:t>
    </dgm:pt>
    <dgm:pt modelId="{8BC65A28-3CF0-4DBC-B3F9-05BE94E6A4D8}" type="sibTrans" cxnId="{3EE8B3B9-FD14-4B43-82D5-A9B679C53FC0}">
      <dgm:prSet/>
      <dgm:spPr/>
      <dgm:t>
        <a:bodyPr/>
        <a:lstStyle/>
        <a:p>
          <a:endParaRPr lang="en-US"/>
        </a:p>
      </dgm:t>
    </dgm:pt>
    <dgm:pt modelId="{2D1BA900-B61F-463E-A3D8-31F95B613A1B}">
      <dgm:prSet phldrT="[Text]"/>
      <dgm:spPr/>
      <dgm:t>
        <a:bodyPr/>
        <a:lstStyle/>
        <a:p>
          <a:r>
            <a:rPr lang="en-US" dirty="0" smtClean="0"/>
            <a:t>Math 10A and Math 10B</a:t>
          </a:r>
        </a:p>
        <a:p>
          <a:r>
            <a:rPr lang="en-US" dirty="0" smtClean="0"/>
            <a:t>Liberal studies</a:t>
          </a:r>
          <a:endParaRPr lang="en-US" dirty="0"/>
        </a:p>
      </dgm:t>
    </dgm:pt>
    <dgm:pt modelId="{7599AB07-6740-4FC8-A5AD-808472C866D8}" type="parTrans" cxnId="{BC567F50-3A19-4AED-994D-760339BB9195}">
      <dgm:prSet/>
      <dgm:spPr/>
      <dgm:t>
        <a:bodyPr/>
        <a:lstStyle/>
        <a:p>
          <a:endParaRPr lang="en-US"/>
        </a:p>
      </dgm:t>
    </dgm:pt>
    <dgm:pt modelId="{45471ACB-7307-4657-BF35-7C7ACE2C6B0E}" type="sibTrans" cxnId="{BC567F50-3A19-4AED-994D-760339BB9195}">
      <dgm:prSet/>
      <dgm:spPr/>
      <dgm:t>
        <a:bodyPr/>
        <a:lstStyle/>
        <a:p>
          <a:endParaRPr lang="en-US"/>
        </a:p>
      </dgm:t>
    </dgm:pt>
    <dgm:pt modelId="{A222A5B3-3535-46D1-9D27-CF98080E0339}" type="pres">
      <dgm:prSet presAssocID="{943C7AEF-0E05-46E3-A047-29F7CEB63375}" presName="CompostProcess" presStyleCnt="0">
        <dgm:presLayoutVars>
          <dgm:dir/>
          <dgm:resizeHandles val="exact"/>
        </dgm:presLayoutVars>
      </dgm:prSet>
      <dgm:spPr/>
    </dgm:pt>
    <dgm:pt modelId="{0C64DBD0-4695-4C2B-9FBE-16F1156A284E}" type="pres">
      <dgm:prSet presAssocID="{943C7AEF-0E05-46E3-A047-29F7CEB63375}" presName="arrow" presStyleLbl="bgShp" presStyleIdx="0" presStyleCnt="1"/>
      <dgm:spPr/>
    </dgm:pt>
    <dgm:pt modelId="{EEC18E9E-CCB5-4815-949E-BDB1BCB415FA}" type="pres">
      <dgm:prSet presAssocID="{943C7AEF-0E05-46E3-A047-29F7CEB63375}" presName="linearProcess" presStyleCnt="0"/>
      <dgm:spPr/>
    </dgm:pt>
    <dgm:pt modelId="{CF76AF19-AC32-45FD-9502-C16E2FE3067C}" type="pres">
      <dgm:prSet presAssocID="{9AE679BA-E930-47A6-96D2-A46ACA9EDD5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7ADBB-BBC6-407D-AFC8-B7B5635DAB43}" type="pres">
      <dgm:prSet presAssocID="{4DD3980B-D134-40CA-9F4B-0ACF8085E6B5}" presName="sibTrans" presStyleCnt="0"/>
      <dgm:spPr/>
    </dgm:pt>
    <dgm:pt modelId="{26C09C71-0113-4409-9298-D926F870F1C4}" type="pres">
      <dgm:prSet presAssocID="{425788D0-1CBC-4B2D-99E4-2769C9DB1A7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A818B-8C72-423C-933D-07E295DB4DEC}" type="pres">
      <dgm:prSet presAssocID="{8BC65A28-3CF0-4DBC-B3F9-05BE94E6A4D8}" presName="sibTrans" presStyleCnt="0"/>
      <dgm:spPr/>
    </dgm:pt>
    <dgm:pt modelId="{3B981663-3AEC-4884-8976-7FC5A9B0D526}" type="pres">
      <dgm:prSet presAssocID="{2D1BA900-B61F-463E-A3D8-31F95B613A1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DAFB34-29BB-4C3E-84B3-5E7199E2D80E}" srcId="{943C7AEF-0E05-46E3-A047-29F7CEB63375}" destId="{9AE679BA-E930-47A6-96D2-A46ACA9EDD5C}" srcOrd="0" destOrd="0" parTransId="{972E0343-E339-4714-8759-FA449DBA5BD6}" sibTransId="{4DD3980B-D134-40CA-9F4B-0ACF8085E6B5}"/>
    <dgm:cxn modelId="{9296024A-70A0-4ECD-ABFB-989D0F7A8BF3}" type="presOf" srcId="{425788D0-1CBC-4B2D-99E4-2769C9DB1A70}" destId="{26C09C71-0113-4409-9298-D926F870F1C4}" srcOrd="0" destOrd="0" presId="urn:microsoft.com/office/officeart/2005/8/layout/hProcess9"/>
    <dgm:cxn modelId="{3EE8B3B9-FD14-4B43-82D5-A9B679C53FC0}" srcId="{943C7AEF-0E05-46E3-A047-29F7CEB63375}" destId="{425788D0-1CBC-4B2D-99E4-2769C9DB1A70}" srcOrd="1" destOrd="0" parTransId="{5F575801-094F-4570-BDE8-B2BD7189533F}" sibTransId="{8BC65A28-3CF0-4DBC-B3F9-05BE94E6A4D8}"/>
    <dgm:cxn modelId="{2B8C2069-0DED-483C-8C8B-2C766B8CB2F0}" type="presOf" srcId="{2D1BA900-B61F-463E-A3D8-31F95B613A1B}" destId="{3B981663-3AEC-4884-8976-7FC5A9B0D526}" srcOrd="0" destOrd="0" presId="urn:microsoft.com/office/officeart/2005/8/layout/hProcess9"/>
    <dgm:cxn modelId="{BEF55743-4FDA-4BBD-82EA-C2FFA8E94417}" type="presOf" srcId="{943C7AEF-0E05-46E3-A047-29F7CEB63375}" destId="{A222A5B3-3535-46D1-9D27-CF98080E0339}" srcOrd="0" destOrd="0" presId="urn:microsoft.com/office/officeart/2005/8/layout/hProcess9"/>
    <dgm:cxn modelId="{BC567F50-3A19-4AED-994D-760339BB9195}" srcId="{943C7AEF-0E05-46E3-A047-29F7CEB63375}" destId="{2D1BA900-B61F-463E-A3D8-31F95B613A1B}" srcOrd="2" destOrd="0" parTransId="{7599AB07-6740-4FC8-A5AD-808472C866D8}" sibTransId="{45471ACB-7307-4657-BF35-7C7ACE2C6B0E}"/>
    <dgm:cxn modelId="{F3BE980F-1BDB-4A73-AD4A-3DFAEA55CB0B}" type="presOf" srcId="{9AE679BA-E930-47A6-96D2-A46ACA9EDD5C}" destId="{CF76AF19-AC32-45FD-9502-C16E2FE3067C}" srcOrd="0" destOrd="0" presId="urn:microsoft.com/office/officeart/2005/8/layout/hProcess9"/>
    <dgm:cxn modelId="{1C25DB6F-DFFE-4409-99D0-67D4BE1E3DE5}" type="presParOf" srcId="{A222A5B3-3535-46D1-9D27-CF98080E0339}" destId="{0C64DBD0-4695-4C2B-9FBE-16F1156A284E}" srcOrd="0" destOrd="0" presId="urn:microsoft.com/office/officeart/2005/8/layout/hProcess9"/>
    <dgm:cxn modelId="{90F3D94C-1684-4D62-9D3B-8762E2353E6C}" type="presParOf" srcId="{A222A5B3-3535-46D1-9D27-CF98080E0339}" destId="{EEC18E9E-CCB5-4815-949E-BDB1BCB415FA}" srcOrd="1" destOrd="0" presId="urn:microsoft.com/office/officeart/2005/8/layout/hProcess9"/>
    <dgm:cxn modelId="{FE6E57E4-E62F-4716-92CE-9FFEADA1E011}" type="presParOf" srcId="{EEC18E9E-CCB5-4815-949E-BDB1BCB415FA}" destId="{CF76AF19-AC32-45FD-9502-C16E2FE3067C}" srcOrd="0" destOrd="0" presId="urn:microsoft.com/office/officeart/2005/8/layout/hProcess9"/>
    <dgm:cxn modelId="{BE2CE8CD-46A8-449D-B8B1-A654E220723B}" type="presParOf" srcId="{EEC18E9E-CCB5-4815-949E-BDB1BCB415FA}" destId="{23D7ADBB-BBC6-407D-AFC8-B7B5635DAB43}" srcOrd="1" destOrd="0" presId="urn:microsoft.com/office/officeart/2005/8/layout/hProcess9"/>
    <dgm:cxn modelId="{F35F1FFB-9BB7-44E2-8AC1-0D0CB8E6062F}" type="presParOf" srcId="{EEC18E9E-CCB5-4815-949E-BDB1BCB415FA}" destId="{26C09C71-0113-4409-9298-D926F870F1C4}" srcOrd="2" destOrd="0" presId="urn:microsoft.com/office/officeart/2005/8/layout/hProcess9"/>
    <dgm:cxn modelId="{0282ECD4-8CAF-4D96-84AF-F160149280BB}" type="presParOf" srcId="{EEC18E9E-CCB5-4815-949E-BDB1BCB415FA}" destId="{98CA818B-8C72-423C-933D-07E295DB4DEC}" srcOrd="3" destOrd="0" presId="urn:microsoft.com/office/officeart/2005/8/layout/hProcess9"/>
    <dgm:cxn modelId="{B1E07043-1CF9-46D3-89CF-D1FA1039322B}" type="presParOf" srcId="{EEC18E9E-CCB5-4815-949E-BDB1BCB415FA}" destId="{3B981663-3AEC-4884-8976-7FC5A9B0D52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2DCC3E-6A3F-4A24-BC21-EDA1B880E1D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28FEECC-7366-4C4B-8EED-E14435B1DEB0}">
      <dgm:prSet phldrT="[Text]"/>
      <dgm:spPr/>
      <dgm:t>
        <a:bodyPr/>
        <a:lstStyle/>
        <a:p>
          <a:r>
            <a:rPr lang="en-US" dirty="0" smtClean="0"/>
            <a:t>Math 201</a:t>
          </a:r>
        </a:p>
        <a:p>
          <a:r>
            <a:rPr lang="en-US" dirty="0" smtClean="0"/>
            <a:t>Algebra 1</a:t>
          </a:r>
          <a:endParaRPr lang="en-US" dirty="0"/>
        </a:p>
      </dgm:t>
    </dgm:pt>
    <dgm:pt modelId="{BC06B59E-32D7-4276-AE61-2F881E10AD92}" type="parTrans" cxnId="{0F78CE45-D5AD-4A22-802A-3ACF1489BCF7}">
      <dgm:prSet/>
      <dgm:spPr/>
      <dgm:t>
        <a:bodyPr/>
        <a:lstStyle/>
        <a:p>
          <a:endParaRPr lang="en-US"/>
        </a:p>
      </dgm:t>
    </dgm:pt>
    <dgm:pt modelId="{002C9173-CBF5-42C0-A78A-4CA02C35D639}" type="sibTrans" cxnId="{0F78CE45-D5AD-4A22-802A-3ACF1489BCF7}">
      <dgm:prSet/>
      <dgm:spPr/>
      <dgm:t>
        <a:bodyPr/>
        <a:lstStyle/>
        <a:p>
          <a:endParaRPr lang="en-US"/>
        </a:p>
      </dgm:t>
    </dgm:pt>
    <dgm:pt modelId="{AA777186-9A39-408D-B68A-C594992073D5}">
      <dgm:prSet phldrT="[Text]"/>
      <dgm:spPr/>
      <dgm:t>
        <a:bodyPr/>
        <a:lstStyle/>
        <a:p>
          <a:r>
            <a:rPr lang="en-US" dirty="0" smtClean="0"/>
            <a:t>Math 103</a:t>
          </a:r>
        </a:p>
        <a:p>
          <a:r>
            <a:rPr lang="en-US" dirty="0" smtClean="0"/>
            <a:t>Algebra 2</a:t>
          </a:r>
          <a:endParaRPr lang="en-US" dirty="0"/>
        </a:p>
      </dgm:t>
    </dgm:pt>
    <dgm:pt modelId="{21C106C3-37DB-4744-A426-B82E4AD68DCE}" type="parTrans" cxnId="{60C79027-5274-4CB6-9959-0E42D58BB1AD}">
      <dgm:prSet/>
      <dgm:spPr/>
      <dgm:t>
        <a:bodyPr/>
        <a:lstStyle/>
        <a:p>
          <a:endParaRPr lang="en-US"/>
        </a:p>
      </dgm:t>
    </dgm:pt>
    <dgm:pt modelId="{4F254108-428F-45D4-B40B-E740D559D19B}" type="sibTrans" cxnId="{60C79027-5274-4CB6-9959-0E42D58BB1AD}">
      <dgm:prSet/>
      <dgm:spPr/>
      <dgm:t>
        <a:bodyPr/>
        <a:lstStyle/>
        <a:p>
          <a:endParaRPr lang="en-US"/>
        </a:p>
      </dgm:t>
    </dgm:pt>
    <dgm:pt modelId="{E9004374-EB98-408B-9BE5-D5371616C564}">
      <dgm:prSet phldrT="[Text]"/>
      <dgm:spPr/>
      <dgm:t>
        <a:bodyPr/>
        <a:lstStyle/>
        <a:p>
          <a:r>
            <a:rPr lang="en-US" dirty="0" smtClean="0"/>
            <a:t>Stat 7 </a:t>
          </a:r>
        </a:p>
        <a:p>
          <a:r>
            <a:rPr lang="en-US" dirty="0" smtClean="0"/>
            <a:t>BA 39 Finite</a:t>
          </a:r>
          <a:endParaRPr lang="en-US" dirty="0"/>
        </a:p>
      </dgm:t>
    </dgm:pt>
    <dgm:pt modelId="{7A771739-644D-4766-B1F6-A58C24BE499E}" type="parTrans" cxnId="{78664F7D-8D01-4355-AE41-DECEC38BB5D7}">
      <dgm:prSet/>
      <dgm:spPr/>
      <dgm:t>
        <a:bodyPr/>
        <a:lstStyle/>
        <a:p>
          <a:endParaRPr lang="en-US"/>
        </a:p>
      </dgm:t>
    </dgm:pt>
    <dgm:pt modelId="{E80C5D69-E0E7-4632-A624-D38E1A6C92D0}" type="sibTrans" cxnId="{78664F7D-8D01-4355-AE41-DECEC38BB5D7}">
      <dgm:prSet/>
      <dgm:spPr/>
      <dgm:t>
        <a:bodyPr/>
        <a:lstStyle/>
        <a:p>
          <a:endParaRPr lang="en-US"/>
        </a:p>
      </dgm:t>
    </dgm:pt>
    <dgm:pt modelId="{C60F4614-80C1-4C31-9D28-C71A01F5DF4A}" type="pres">
      <dgm:prSet presAssocID="{712DCC3E-6A3F-4A24-BC21-EDA1B880E1DC}" presName="CompostProcess" presStyleCnt="0">
        <dgm:presLayoutVars>
          <dgm:dir/>
          <dgm:resizeHandles val="exact"/>
        </dgm:presLayoutVars>
      </dgm:prSet>
      <dgm:spPr/>
    </dgm:pt>
    <dgm:pt modelId="{18AED11F-1FCC-467E-8498-E2F6B9A6DCA5}" type="pres">
      <dgm:prSet presAssocID="{712DCC3E-6A3F-4A24-BC21-EDA1B880E1DC}" presName="arrow" presStyleLbl="bgShp" presStyleIdx="0" presStyleCnt="1"/>
      <dgm:spPr/>
      <dgm:t>
        <a:bodyPr/>
        <a:lstStyle/>
        <a:p>
          <a:endParaRPr lang="en-US"/>
        </a:p>
      </dgm:t>
    </dgm:pt>
    <dgm:pt modelId="{FF9ED2F8-1931-40BD-9D64-19DB1139AD38}" type="pres">
      <dgm:prSet presAssocID="{712DCC3E-6A3F-4A24-BC21-EDA1B880E1DC}" presName="linearProcess" presStyleCnt="0"/>
      <dgm:spPr/>
    </dgm:pt>
    <dgm:pt modelId="{D168744A-34CA-49A0-846F-3E1B6E544FBC}" type="pres">
      <dgm:prSet presAssocID="{428FEECC-7366-4C4B-8EED-E14435B1DEB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69C61-3ABC-4C67-A5C9-446927295EAF}" type="pres">
      <dgm:prSet presAssocID="{002C9173-CBF5-42C0-A78A-4CA02C35D639}" presName="sibTrans" presStyleCnt="0"/>
      <dgm:spPr/>
    </dgm:pt>
    <dgm:pt modelId="{EBE67048-AAA8-42CE-8CB7-CDC950142897}" type="pres">
      <dgm:prSet presAssocID="{AA777186-9A39-408D-B68A-C594992073D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22EF9-DCD5-490C-9F23-6B9EA503DBE0}" type="pres">
      <dgm:prSet presAssocID="{4F254108-428F-45D4-B40B-E740D559D19B}" presName="sibTrans" presStyleCnt="0"/>
      <dgm:spPr/>
    </dgm:pt>
    <dgm:pt modelId="{0488D2B0-498B-4466-841A-3FBABA1708D7}" type="pres">
      <dgm:prSet presAssocID="{E9004374-EB98-408B-9BE5-D5371616C56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C79027-5274-4CB6-9959-0E42D58BB1AD}" srcId="{712DCC3E-6A3F-4A24-BC21-EDA1B880E1DC}" destId="{AA777186-9A39-408D-B68A-C594992073D5}" srcOrd="1" destOrd="0" parTransId="{21C106C3-37DB-4744-A426-B82E4AD68DCE}" sibTransId="{4F254108-428F-45D4-B40B-E740D559D19B}"/>
    <dgm:cxn modelId="{78664F7D-8D01-4355-AE41-DECEC38BB5D7}" srcId="{712DCC3E-6A3F-4A24-BC21-EDA1B880E1DC}" destId="{E9004374-EB98-408B-9BE5-D5371616C564}" srcOrd="2" destOrd="0" parTransId="{7A771739-644D-4766-B1F6-A58C24BE499E}" sibTransId="{E80C5D69-E0E7-4632-A624-D38E1A6C92D0}"/>
    <dgm:cxn modelId="{44691E5B-9AE5-4589-A074-6235EF310CC1}" type="presOf" srcId="{E9004374-EB98-408B-9BE5-D5371616C564}" destId="{0488D2B0-498B-4466-841A-3FBABA1708D7}" srcOrd="0" destOrd="0" presId="urn:microsoft.com/office/officeart/2005/8/layout/hProcess9"/>
    <dgm:cxn modelId="{4421A1C5-1954-41A2-81C7-931C9A934EF4}" type="presOf" srcId="{AA777186-9A39-408D-B68A-C594992073D5}" destId="{EBE67048-AAA8-42CE-8CB7-CDC950142897}" srcOrd="0" destOrd="0" presId="urn:microsoft.com/office/officeart/2005/8/layout/hProcess9"/>
    <dgm:cxn modelId="{0F78CE45-D5AD-4A22-802A-3ACF1489BCF7}" srcId="{712DCC3E-6A3F-4A24-BC21-EDA1B880E1DC}" destId="{428FEECC-7366-4C4B-8EED-E14435B1DEB0}" srcOrd="0" destOrd="0" parTransId="{BC06B59E-32D7-4276-AE61-2F881E10AD92}" sibTransId="{002C9173-CBF5-42C0-A78A-4CA02C35D639}"/>
    <dgm:cxn modelId="{95594040-C550-47F4-9DA0-4F524315EF1E}" type="presOf" srcId="{712DCC3E-6A3F-4A24-BC21-EDA1B880E1DC}" destId="{C60F4614-80C1-4C31-9D28-C71A01F5DF4A}" srcOrd="0" destOrd="0" presId="urn:microsoft.com/office/officeart/2005/8/layout/hProcess9"/>
    <dgm:cxn modelId="{D51B701A-41F2-4627-A0C0-F14EEEF41956}" type="presOf" srcId="{428FEECC-7366-4C4B-8EED-E14435B1DEB0}" destId="{D168744A-34CA-49A0-846F-3E1B6E544FBC}" srcOrd="0" destOrd="0" presId="urn:microsoft.com/office/officeart/2005/8/layout/hProcess9"/>
    <dgm:cxn modelId="{343887CF-A242-446F-9611-07EA084AF835}" type="presParOf" srcId="{C60F4614-80C1-4C31-9D28-C71A01F5DF4A}" destId="{18AED11F-1FCC-467E-8498-E2F6B9A6DCA5}" srcOrd="0" destOrd="0" presId="urn:microsoft.com/office/officeart/2005/8/layout/hProcess9"/>
    <dgm:cxn modelId="{F8A1BC2E-A1EC-4104-B95A-95F618AF3E89}" type="presParOf" srcId="{C60F4614-80C1-4C31-9D28-C71A01F5DF4A}" destId="{FF9ED2F8-1931-40BD-9D64-19DB1139AD38}" srcOrd="1" destOrd="0" presId="urn:microsoft.com/office/officeart/2005/8/layout/hProcess9"/>
    <dgm:cxn modelId="{D5CE9EB4-042E-4B11-9D92-663BDA64123C}" type="presParOf" srcId="{FF9ED2F8-1931-40BD-9D64-19DB1139AD38}" destId="{D168744A-34CA-49A0-846F-3E1B6E544FBC}" srcOrd="0" destOrd="0" presId="urn:microsoft.com/office/officeart/2005/8/layout/hProcess9"/>
    <dgm:cxn modelId="{E5F7B873-9A9C-4A86-8998-A8021A37B95F}" type="presParOf" srcId="{FF9ED2F8-1931-40BD-9D64-19DB1139AD38}" destId="{61D69C61-3ABC-4C67-A5C9-446927295EAF}" srcOrd="1" destOrd="0" presId="urn:microsoft.com/office/officeart/2005/8/layout/hProcess9"/>
    <dgm:cxn modelId="{83500C2D-9713-45D8-BB3D-40BE64E39210}" type="presParOf" srcId="{FF9ED2F8-1931-40BD-9D64-19DB1139AD38}" destId="{EBE67048-AAA8-42CE-8CB7-CDC950142897}" srcOrd="2" destOrd="0" presId="urn:microsoft.com/office/officeart/2005/8/layout/hProcess9"/>
    <dgm:cxn modelId="{B5B5816A-424F-4624-97A5-BBABC86AE5EB}" type="presParOf" srcId="{FF9ED2F8-1931-40BD-9D64-19DB1139AD38}" destId="{04022EF9-DCD5-490C-9F23-6B9EA503DBE0}" srcOrd="3" destOrd="0" presId="urn:microsoft.com/office/officeart/2005/8/layout/hProcess9"/>
    <dgm:cxn modelId="{DFEA76D7-F7BC-48A6-8438-C00AA807A745}" type="presParOf" srcId="{FF9ED2F8-1931-40BD-9D64-19DB1139AD38}" destId="{0488D2B0-498B-4466-841A-3FBABA1708D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3B813-EC95-4C5B-89A9-CE890D4149FF}">
      <dsp:nvSpPr>
        <dsp:cNvPr id="0" name=""/>
        <dsp:cNvSpPr/>
      </dsp:nvSpPr>
      <dsp:spPr>
        <a:xfrm rot="10800000">
          <a:off x="0" y="0"/>
          <a:ext cx="7200899" cy="1193800"/>
        </a:xfrm>
        <a:prstGeom prst="trapezoid">
          <a:avLst>
            <a:gd name="adj" fmla="val 1005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Math 201 Beg </a:t>
          </a:r>
          <a:r>
            <a:rPr lang="en-US" sz="2900" kern="1200" dirty="0" err="1" smtClean="0"/>
            <a:t>Alg</a:t>
          </a:r>
          <a:endParaRPr lang="en-US" sz="2900" kern="1200" dirty="0"/>
        </a:p>
      </dsp:txBody>
      <dsp:txXfrm rot="-10800000">
        <a:off x="1260157" y="0"/>
        <a:ext cx="4680585" cy="1193800"/>
      </dsp:txXfrm>
    </dsp:sp>
    <dsp:sp modelId="{A9020BD2-519D-4CB5-BA11-75C979C04241}">
      <dsp:nvSpPr>
        <dsp:cNvPr id="0" name=""/>
        <dsp:cNvSpPr/>
      </dsp:nvSpPr>
      <dsp:spPr>
        <a:xfrm rot="10800000">
          <a:off x="1200150" y="1193800"/>
          <a:ext cx="4800600" cy="1193800"/>
        </a:xfrm>
        <a:prstGeom prst="trapezoid">
          <a:avLst>
            <a:gd name="adj" fmla="val 1005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Math 103 </a:t>
          </a:r>
          <a:r>
            <a:rPr lang="en-US" sz="2900" kern="1200" dirty="0" err="1" smtClean="0"/>
            <a:t>Int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Alg</a:t>
          </a:r>
          <a:endParaRPr lang="en-US" sz="2900" kern="1200" dirty="0"/>
        </a:p>
      </dsp:txBody>
      <dsp:txXfrm rot="-10800000">
        <a:off x="2040255" y="1193800"/>
        <a:ext cx="3120390" cy="1193800"/>
      </dsp:txXfrm>
    </dsp:sp>
    <dsp:sp modelId="{8D38AAB6-DD51-4C70-9EDA-F4F15FCDA6CD}">
      <dsp:nvSpPr>
        <dsp:cNvPr id="0" name=""/>
        <dsp:cNvSpPr/>
      </dsp:nvSpPr>
      <dsp:spPr>
        <a:xfrm rot="10800000">
          <a:off x="2400300" y="2387600"/>
          <a:ext cx="2400300" cy="1193800"/>
        </a:xfrm>
        <a:prstGeom prst="trapezoid">
          <a:avLst>
            <a:gd name="adj" fmla="val 1005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Any Transfer Level 31%</a:t>
          </a:r>
          <a:endParaRPr lang="en-US" sz="2900" kern="1200" dirty="0"/>
        </a:p>
      </dsp:txBody>
      <dsp:txXfrm rot="-10800000">
        <a:off x="2400300" y="2387600"/>
        <a:ext cx="2400300" cy="11938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125C0-704C-4169-B394-A95AFC6378BA}">
      <dsp:nvSpPr>
        <dsp:cNvPr id="0" name=""/>
        <dsp:cNvSpPr/>
      </dsp:nvSpPr>
      <dsp:spPr>
        <a:xfrm>
          <a:off x="617311" y="0"/>
          <a:ext cx="6120765" cy="30716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B62D4-9011-437F-8D22-CCBFF10A8BA4}">
      <dsp:nvSpPr>
        <dsp:cNvPr id="0" name=""/>
        <dsp:cNvSpPr/>
      </dsp:nvSpPr>
      <dsp:spPr>
        <a:xfrm>
          <a:off x="223797" y="921483"/>
          <a:ext cx="2160270" cy="1228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Math 211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Pre-statistics</a:t>
          </a:r>
          <a:endParaRPr lang="en-US" sz="2000" kern="1200" dirty="0"/>
        </a:p>
      </dsp:txBody>
      <dsp:txXfrm>
        <a:off x="283774" y="981460"/>
        <a:ext cx="2040316" cy="1108690"/>
      </dsp:txXfrm>
    </dsp:sp>
    <dsp:sp modelId="{EDE27C08-AE77-42B6-B43B-B416C63055DA}">
      <dsp:nvSpPr>
        <dsp:cNvPr id="0" name=""/>
        <dsp:cNvSpPr/>
      </dsp:nvSpPr>
      <dsp:spPr>
        <a:xfrm>
          <a:off x="2520314" y="921483"/>
          <a:ext cx="2160270" cy="1228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Math 103 </a:t>
          </a:r>
          <a:r>
            <a:rPr lang="en-US" sz="2000" kern="1200" dirty="0" err="1" smtClean="0"/>
            <a:t>Alg</a:t>
          </a:r>
          <a:r>
            <a:rPr lang="en-US" sz="2000" kern="1200" dirty="0" smtClean="0"/>
            <a:t> 2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w/co-requisite</a:t>
          </a:r>
          <a:endParaRPr lang="en-US" sz="2000" kern="1200" dirty="0"/>
        </a:p>
      </dsp:txBody>
      <dsp:txXfrm>
        <a:off x="2580291" y="981460"/>
        <a:ext cx="2040316" cy="1108690"/>
      </dsp:txXfrm>
    </dsp:sp>
    <dsp:sp modelId="{9B5CD290-95CC-438F-A524-A902116764D5}">
      <dsp:nvSpPr>
        <dsp:cNvPr id="0" name=""/>
        <dsp:cNvSpPr/>
      </dsp:nvSpPr>
      <dsp:spPr>
        <a:xfrm>
          <a:off x="4816832" y="921483"/>
          <a:ext cx="2160270" cy="1228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 7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 39 Finite</a:t>
          </a:r>
          <a:endParaRPr lang="en-US" sz="2000" kern="1200" dirty="0"/>
        </a:p>
      </dsp:txBody>
      <dsp:txXfrm>
        <a:off x="4876809" y="981460"/>
        <a:ext cx="2040316" cy="11086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5F5D9-0D31-4FA1-8E23-446EAAE2F828}">
      <dsp:nvSpPr>
        <dsp:cNvPr id="0" name=""/>
        <dsp:cNvSpPr/>
      </dsp:nvSpPr>
      <dsp:spPr>
        <a:xfrm>
          <a:off x="2573982" y="731441"/>
          <a:ext cx="548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873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33868" y="774201"/>
        <a:ext cx="28966" cy="5921"/>
      </dsp:txXfrm>
    </dsp:sp>
    <dsp:sp modelId="{81C01D5A-C63F-4564-A141-5C47691E09A5}">
      <dsp:nvSpPr>
        <dsp:cNvPr id="0" name=""/>
        <dsp:cNvSpPr/>
      </dsp:nvSpPr>
      <dsp:spPr>
        <a:xfrm>
          <a:off x="1055" y="4744"/>
          <a:ext cx="2574726" cy="1544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Math 211</a:t>
          </a:r>
          <a:endParaRPr lang="en-US" sz="2700" kern="1200" dirty="0"/>
        </a:p>
      </dsp:txBody>
      <dsp:txXfrm>
        <a:off x="1055" y="4744"/>
        <a:ext cx="2574726" cy="1544835"/>
      </dsp:txXfrm>
    </dsp:sp>
    <dsp:sp modelId="{49E8CE8A-6921-44D6-AA25-B86CEB3969E4}">
      <dsp:nvSpPr>
        <dsp:cNvPr id="0" name=""/>
        <dsp:cNvSpPr/>
      </dsp:nvSpPr>
      <dsp:spPr>
        <a:xfrm>
          <a:off x="1464543" y="1547779"/>
          <a:ext cx="2977941" cy="561587"/>
        </a:xfrm>
        <a:custGeom>
          <a:avLst/>
          <a:gdLst/>
          <a:ahLst/>
          <a:cxnLst/>
          <a:rect l="0" t="0" r="0" b="0"/>
          <a:pathLst>
            <a:path>
              <a:moveTo>
                <a:pt x="2977941" y="0"/>
              </a:moveTo>
              <a:lnTo>
                <a:pt x="2977941" y="297893"/>
              </a:lnTo>
              <a:lnTo>
                <a:pt x="0" y="297893"/>
              </a:lnTo>
              <a:lnTo>
                <a:pt x="0" y="561587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77607" y="1825612"/>
        <a:ext cx="151812" cy="5921"/>
      </dsp:txXfrm>
    </dsp:sp>
    <dsp:sp modelId="{0FEDFFD3-CFF6-4C8A-A536-277B7FA89306}">
      <dsp:nvSpPr>
        <dsp:cNvPr id="0" name=""/>
        <dsp:cNvSpPr/>
      </dsp:nvSpPr>
      <dsp:spPr>
        <a:xfrm>
          <a:off x="3155121" y="4744"/>
          <a:ext cx="2574726" cy="1544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Stat 7 or Math 11</a:t>
          </a:r>
          <a:endParaRPr lang="en-US" sz="2700" kern="1200" dirty="0"/>
        </a:p>
      </dsp:txBody>
      <dsp:txXfrm>
        <a:off x="3155121" y="4744"/>
        <a:ext cx="2574726" cy="1544835"/>
      </dsp:txXfrm>
    </dsp:sp>
    <dsp:sp modelId="{0CCE2453-40E6-4D4B-8004-2473DCC85957}">
      <dsp:nvSpPr>
        <dsp:cNvPr id="0" name=""/>
        <dsp:cNvSpPr/>
      </dsp:nvSpPr>
      <dsp:spPr>
        <a:xfrm>
          <a:off x="2926230" y="2868465"/>
          <a:ext cx="5615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158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92219" y="2911224"/>
        <a:ext cx="29609" cy="5921"/>
      </dsp:txXfrm>
    </dsp:sp>
    <dsp:sp modelId="{D585A7B6-4605-49F4-90D4-5D957E4CC541}">
      <dsp:nvSpPr>
        <dsp:cNvPr id="0" name=""/>
        <dsp:cNvSpPr/>
      </dsp:nvSpPr>
      <dsp:spPr>
        <a:xfrm>
          <a:off x="1055" y="2141767"/>
          <a:ext cx="2926974" cy="1544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Math 103 w/co-requisite</a:t>
          </a:r>
          <a:endParaRPr lang="en-US" sz="2700" kern="1200" dirty="0"/>
        </a:p>
      </dsp:txBody>
      <dsp:txXfrm>
        <a:off x="1055" y="2141767"/>
        <a:ext cx="2926974" cy="1544835"/>
      </dsp:txXfrm>
    </dsp:sp>
    <dsp:sp modelId="{ED4630F8-D4A6-466F-9351-FA0BC53FE9EC}">
      <dsp:nvSpPr>
        <dsp:cNvPr id="0" name=""/>
        <dsp:cNvSpPr/>
      </dsp:nvSpPr>
      <dsp:spPr>
        <a:xfrm>
          <a:off x="3520217" y="2141767"/>
          <a:ext cx="2574726" cy="1544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BA 39</a:t>
          </a:r>
          <a:endParaRPr lang="en-US" sz="2700" kern="1200" dirty="0"/>
        </a:p>
      </dsp:txBody>
      <dsp:txXfrm>
        <a:off x="3520217" y="2141767"/>
        <a:ext cx="2574726" cy="15448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3583C-0DBA-4CB7-891F-CD443ABFDF02}">
      <dsp:nvSpPr>
        <dsp:cNvPr id="0" name=""/>
        <dsp:cNvSpPr/>
      </dsp:nvSpPr>
      <dsp:spPr>
        <a:xfrm>
          <a:off x="478490" y="0"/>
          <a:ext cx="5422891" cy="198334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858DC-1965-420C-A088-287F7B53EABB}">
      <dsp:nvSpPr>
        <dsp:cNvPr id="0" name=""/>
        <dsp:cNvSpPr/>
      </dsp:nvSpPr>
      <dsp:spPr>
        <a:xfrm>
          <a:off x="81695" y="595003"/>
          <a:ext cx="3030439" cy="793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Math 103 Algebra 2</a:t>
          </a:r>
          <a:endParaRPr lang="en-US" sz="2200" kern="1200" dirty="0"/>
        </a:p>
      </dsp:txBody>
      <dsp:txXfrm>
        <a:off x="120423" y="633731"/>
        <a:ext cx="2952983" cy="715882"/>
      </dsp:txXfrm>
    </dsp:sp>
    <dsp:sp modelId="{90D9432C-27CE-4674-AFCA-13B26340C394}">
      <dsp:nvSpPr>
        <dsp:cNvPr id="0" name=""/>
        <dsp:cNvSpPr/>
      </dsp:nvSpPr>
      <dsp:spPr>
        <a:xfrm>
          <a:off x="3267737" y="337553"/>
          <a:ext cx="3030439" cy="1308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Math 11/Stat 7 and BA 39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Math 4A (Math 102)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Math 10A/Math 10B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Math 45</a:t>
          </a:r>
        </a:p>
      </dsp:txBody>
      <dsp:txXfrm>
        <a:off x="3331600" y="401416"/>
        <a:ext cx="2902713" cy="11805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3583C-0DBA-4CB7-891F-CD443ABFDF02}">
      <dsp:nvSpPr>
        <dsp:cNvPr id="0" name=""/>
        <dsp:cNvSpPr/>
      </dsp:nvSpPr>
      <dsp:spPr>
        <a:xfrm>
          <a:off x="478490" y="0"/>
          <a:ext cx="5422891" cy="232302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858DC-1965-420C-A088-287F7B53EABB}">
      <dsp:nvSpPr>
        <dsp:cNvPr id="0" name=""/>
        <dsp:cNvSpPr/>
      </dsp:nvSpPr>
      <dsp:spPr>
        <a:xfrm>
          <a:off x="1192955" y="696908"/>
          <a:ext cx="1913961" cy="929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Math 211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Pre-statistics</a:t>
          </a:r>
          <a:endParaRPr lang="en-US" sz="2000" kern="1200" dirty="0"/>
        </a:p>
      </dsp:txBody>
      <dsp:txXfrm>
        <a:off x="1238315" y="742268"/>
        <a:ext cx="1823241" cy="838490"/>
      </dsp:txXfrm>
    </dsp:sp>
    <dsp:sp modelId="{90D9432C-27CE-4674-AFCA-13B26340C394}">
      <dsp:nvSpPr>
        <dsp:cNvPr id="0" name=""/>
        <dsp:cNvSpPr/>
      </dsp:nvSpPr>
      <dsp:spPr>
        <a:xfrm>
          <a:off x="3272955" y="696908"/>
          <a:ext cx="1913961" cy="929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Math 11 </a:t>
          </a:r>
          <a:r>
            <a:rPr lang="en-US" sz="2000" kern="1200" smtClean="0"/>
            <a:t>or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Stat 7</a:t>
          </a:r>
          <a:endParaRPr lang="en-US" sz="2000" kern="1200"/>
        </a:p>
      </dsp:txBody>
      <dsp:txXfrm>
        <a:off x="3318315" y="742268"/>
        <a:ext cx="1823241" cy="838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3583C-0DBA-4CB7-891F-CD443ABFDF02}">
      <dsp:nvSpPr>
        <dsp:cNvPr id="0" name=""/>
        <dsp:cNvSpPr/>
      </dsp:nvSpPr>
      <dsp:spPr>
        <a:xfrm>
          <a:off x="478490" y="0"/>
          <a:ext cx="5422891" cy="198334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3BF28-2D3B-423F-AFB1-1AFC1B58F939}">
      <dsp:nvSpPr>
        <dsp:cNvPr id="0" name=""/>
        <dsp:cNvSpPr/>
      </dsp:nvSpPr>
      <dsp:spPr>
        <a:xfrm>
          <a:off x="177097" y="595003"/>
          <a:ext cx="1913961" cy="793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Math 201</a:t>
          </a:r>
          <a:endParaRPr lang="en-US" sz="1700" kern="1200" dirty="0"/>
        </a:p>
      </dsp:txBody>
      <dsp:txXfrm>
        <a:off x="215825" y="633731"/>
        <a:ext cx="1836505" cy="715882"/>
      </dsp:txXfrm>
    </dsp:sp>
    <dsp:sp modelId="{F3A858DC-1965-420C-A088-287F7B53EABB}">
      <dsp:nvSpPr>
        <dsp:cNvPr id="0" name=""/>
        <dsp:cNvSpPr/>
      </dsp:nvSpPr>
      <dsp:spPr>
        <a:xfrm>
          <a:off x="2232955" y="595003"/>
          <a:ext cx="1913961" cy="793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Math 103</a:t>
          </a:r>
          <a:endParaRPr lang="en-US" sz="1700" kern="1200" dirty="0"/>
        </a:p>
      </dsp:txBody>
      <dsp:txXfrm>
        <a:off x="2271683" y="633731"/>
        <a:ext cx="1836505" cy="715882"/>
      </dsp:txXfrm>
    </dsp:sp>
    <dsp:sp modelId="{90D9432C-27CE-4674-AFCA-13B26340C394}">
      <dsp:nvSpPr>
        <dsp:cNvPr id="0" name=""/>
        <dsp:cNvSpPr/>
      </dsp:nvSpPr>
      <dsp:spPr>
        <a:xfrm>
          <a:off x="4288812" y="595003"/>
          <a:ext cx="1913961" cy="793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Math 11 or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Stat 7</a:t>
          </a:r>
          <a:endParaRPr lang="en-US" sz="1700" kern="1200" dirty="0"/>
        </a:p>
      </dsp:txBody>
      <dsp:txXfrm>
        <a:off x="4327540" y="633731"/>
        <a:ext cx="1836505" cy="7158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3583C-0DBA-4CB7-891F-CD443ABFDF02}">
      <dsp:nvSpPr>
        <dsp:cNvPr id="0" name=""/>
        <dsp:cNvSpPr/>
      </dsp:nvSpPr>
      <dsp:spPr>
        <a:xfrm>
          <a:off x="478490" y="0"/>
          <a:ext cx="5422891" cy="232302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858DC-1965-420C-A088-287F7B53EABB}">
      <dsp:nvSpPr>
        <dsp:cNvPr id="0" name=""/>
        <dsp:cNvSpPr/>
      </dsp:nvSpPr>
      <dsp:spPr>
        <a:xfrm>
          <a:off x="1168345" y="696908"/>
          <a:ext cx="1913961" cy="929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Math 211</a:t>
          </a:r>
          <a:endParaRPr lang="en-US" sz="2000" kern="1200" dirty="0"/>
        </a:p>
      </dsp:txBody>
      <dsp:txXfrm>
        <a:off x="1213705" y="742268"/>
        <a:ext cx="1823241" cy="838490"/>
      </dsp:txXfrm>
    </dsp:sp>
    <dsp:sp modelId="{90D9432C-27CE-4674-AFCA-13B26340C394}">
      <dsp:nvSpPr>
        <dsp:cNvPr id="0" name=""/>
        <dsp:cNvSpPr/>
      </dsp:nvSpPr>
      <dsp:spPr>
        <a:xfrm>
          <a:off x="3297565" y="696908"/>
          <a:ext cx="1913961" cy="929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Math 11 </a:t>
          </a:r>
          <a:r>
            <a:rPr lang="en-US" sz="2000" kern="1200" smtClean="0"/>
            <a:t>or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Stat 7</a:t>
          </a:r>
          <a:endParaRPr lang="en-US" sz="2000" kern="1200"/>
        </a:p>
      </dsp:txBody>
      <dsp:txXfrm>
        <a:off x="3342925" y="742268"/>
        <a:ext cx="1823241" cy="838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8B919-1200-456F-9E1D-BCB11A241DD0}">
      <dsp:nvSpPr>
        <dsp:cNvPr id="0" name=""/>
        <dsp:cNvSpPr/>
      </dsp:nvSpPr>
      <dsp:spPr>
        <a:xfrm>
          <a:off x="39878" y="128696"/>
          <a:ext cx="268192" cy="324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Eligible for Math 201</a:t>
          </a:r>
          <a:endParaRPr lang="en-US" sz="500" kern="1200" dirty="0"/>
        </a:p>
      </dsp:txBody>
      <dsp:txXfrm>
        <a:off x="47733" y="136551"/>
        <a:ext cx="252482" cy="308669"/>
      </dsp:txXfrm>
    </dsp:sp>
    <dsp:sp modelId="{0FFEF494-9DB7-4C41-91B4-C4C537C08467}">
      <dsp:nvSpPr>
        <dsp:cNvPr id="0" name=""/>
        <dsp:cNvSpPr/>
      </dsp:nvSpPr>
      <dsp:spPr>
        <a:xfrm>
          <a:off x="20977" y="453075"/>
          <a:ext cx="91440" cy="1385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5854"/>
              </a:lnTo>
              <a:lnTo>
                <a:pt x="93331" y="138585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5FC19-C8C7-46CC-824B-552EBA342FEE}">
      <dsp:nvSpPr>
        <dsp:cNvPr id="0" name=""/>
        <dsp:cNvSpPr/>
      </dsp:nvSpPr>
      <dsp:spPr>
        <a:xfrm>
          <a:off x="114309" y="1218344"/>
          <a:ext cx="1985873" cy="1241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Non-STEM</a:t>
          </a:r>
          <a:endParaRPr lang="en-US" sz="2800" kern="1200" dirty="0"/>
        </a:p>
      </dsp:txBody>
      <dsp:txXfrm>
        <a:off x="150662" y="1254697"/>
        <a:ext cx="1913167" cy="1168464"/>
      </dsp:txXfrm>
    </dsp:sp>
    <dsp:sp modelId="{7B362379-6C22-4502-A345-2788D0E52178}">
      <dsp:nvSpPr>
        <dsp:cNvPr id="0" name=""/>
        <dsp:cNvSpPr/>
      </dsp:nvSpPr>
      <dsp:spPr>
        <a:xfrm>
          <a:off x="20977" y="453075"/>
          <a:ext cx="91440" cy="264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0659"/>
              </a:lnTo>
              <a:lnTo>
                <a:pt x="93331" y="264065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4EAEC-2F64-457C-BD16-7D5BB83A732C}">
      <dsp:nvSpPr>
        <dsp:cNvPr id="0" name=""/>
        <dsp:cNvSpPr/>
      </dsp:nvSpPr>
      <dsp:spPr>
        <a:xfrm>
          <a:off x="114309" y="2718510"/>
          <a:ext cx="1985873" cy="750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Not Business</a:t>
          </a:r>
          <a:endParaRPr lang="en-US" sz="2400" kern="1200" dirty="0"/>
        </a:p>
      </dsp:txBody>
      <dsp:txXfrm>
        <a:off x="136289" y="2740490"/>
        <a:ext cx="1941913" cy="706489"/>
      </dsp:txXfrm>
    </dsp:sp>
    <dsp:sp modelId="{A2194FED-451D-4159-A903-A7E7F06775DE}">
      <dsp:nvSpPr>
        <dsp:cNvPr id="0" name=""/>
        <dsp:cNvSpPr/>
      </dsp:nvSpPr>
      <dsp:spPr>
        <a:xfrm>
          <a:off x="2628906" y="0"/>
          <a:ext cx="2482341" cy="639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Eligible for Math 201</a:t>
          </a:r>
          <a:endParaRPr lang="en-US" sz="2000" kern="1200" dirty="0"/>
        </a:p>
      </dsp:txBody>
      <dsp:txXfrm>
        <a:off x="2647647" y="18741"/>
        <a:ext cx="2444859" cy="602378"/>
      </dsp:txXfrm>
    </dsp:sp>
    <dsp:sp modelId="{7AEE0959-B536-46A9-BCF0-27F1653BE686}">
      <dsp:nvSpPr>
        <dsp:cNvPr id="0" name=""/>
        <dsp:cNvSpPr/>
      </dsp:nvSpPr>
      <dsp:spPr>
        <a:xfrm>
          <a:off x="2877140" y="639860"/>
          <a:ext cx="282068" cy="1510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0888"/>
              </a:lnTo>
              <a:lnTo>
                <a:pt x="282068" y="151088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6D0B4-8282-4DF5-B74E-B68AA0BB76D5}">
      <dsp:nvSpPr>
        <dsp:cNvPr id="0" name=""/>
        <dsp:cNvSpPr/>
      </dsp:nvSpPr>
      <dsp:spPr>
        <a:xfrm>
          <a:off x="3159208" y="1530163"/>
          <a:ext cx="1985873" cy="1241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Not Education</a:t>
          </a:r>
          <a:endParaRPr lang="en-US" sz="2800" kern="1200" dirty="0"/>
        </a:p>
      </dsp:txBody>
      <dsp:txXfrm>
        <a:off x="3195561" y="1566516"/>
        <a:ext cx="1913167" cy="1168464"/>
      </dsp:txXfrm>
    </dsp:sp>
    <dsp:sp modelId="{491AEB85-2B94-492B-A160-30AE86C8AB30}">
      <dsp:nvSpPr>
        <dsp:cNvPr id="0" name=""/>
        <dsp:cNvSpPr/>
      </dsp:nvSpPr>
      <dsp:spPr>
        <a:xfrm>
          <a:off x="2877140" y="639860"/>
          <a:ext cx="279427" cy="26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878"/>
              </a:lnTo>
              <a:lnTo>
                <a:pt x="279427" y="267287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38E3F-2A43-46D4-9CE9-58127900B6DD}">
      <dsp:nvSpPr>
        <dsp:cNvPr id="0" name=""/>
        <dsp:cNvSpPr/>
      </dsp:nvSpPr>
      <dsp:spPr>
        <a:xfrm>
          <a:off x="3156567" y="2937515"/>
          <a:ext cx="4039047" cy="750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Not any major requiring courses with Math 103 as a pre-requisite.</a:t>
          </a:r>
          <a:endParaRPr lang="en-US" sz="1800" kern="1200" dirty="0"/>
        </a:p>
      </dsp:txBody>
      <dsp:txXfrm>
        <a:off x="3178547" y="2959495"/>
        <a:ext cx="3995087" cy="7064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3583C-0DBA-4CB7-891F-CD443ABFDF02}">
      <dsp:nvSpPr>
        <dsp:cNvPr id="0" name=""/>
        <dsp:cNvSpPr/>
      </dsp:nvSpPr>
      <dsp:spPr>
        <a:xfrm>
          <a:off x="478490" y="0"/>
          <a:ext cx="5422891" cy="198334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3BF28-2D3B-423F-AFB1-1AFC1B58F939}">
      <dsp:nvSpPr>
        <dsp:cNvPr id="0" name=""/>
        <dsp:cNvSpPr/>
      </dsp:nvSpPr>
      <dsp:spPr>
        <a:xfrm>
          <a:off x="177097" y="595003"/>
          <a:ext cx="1913961" cy="793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Math 201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Algebra 1</a:t>
          </a:r>
          <a:endParaRPr lang="en-US" sz="1300" kern="1200" dirty="0"/>
        </a:p>
      </dsp:txBody>
      <dsp:txXfrm>
        <a:off x="215825" y="633731"/>
        <a:ext cx="1836505" cy="715882"/>
      </dsp:txXfrm>
    </dsp:sp>
    <dsp:sp modelId="{F3A858DC-1965-420C-A088-287F7B53EABB}">
      <dsp:nvSpPr>
        <dsp:cNvPr id="0" name=""/>
        <dsp:cNvSpPr/>
      </dsp:nvSpPr>
      <dsp:spPr>
        <a:xfrm>
          <a:off x="2232955" y="595003"/>
          <a:ext cx="1913961" cy="793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Math 103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Algebra 2</a:t>
          </a:r>
          <a:endParaRPr lang="en-US" sz="1300" kern="1200" dirty="0"/>
        </a:p>
      </dsp:txBody>
      <dsp:txXfrm>
        <a:off x="2271683" y="633731"/>
        <a:ext cx="1836505" cy="715882"/>
      </dsp:txXfrm>
    </dsp:sp>
    <dsp:sp modelId="{90D9432C-27CE-4674-AFCA-13B26340C394}">
      <dsp:nvSpPr>
        <dsp:cNvPr id="0" name=""/>
        <dsp:cNvSpPr/>
      </dsp:nvSpPr>
      <dsp:spPr>
        <a:xfrm>
          <a:off x="4288812" y="595003"/>
          <a:ext cx="1913961" cy="793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Math 45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Humanities and others</a:t>
          </a:r>
          <a:endParaRPr lang="en-US" sz="1300" kern="1200" dirty="0"/>
        </a:p>
      </dsp:txBody>
      <dsp:txXfrm>
        <a:off x="4327540" y="633731"/>
        <a:ext cx="1836505" cy="7158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3583C-0DBA-4CB7-891F-CD443ABFDF02}">
      <dsp:nvSpPr>
        <dsp:cNvPr id="0" name=""/>
        <dsp:cNvSpPr/>
      </dsp:nvSpPr>
      <dsp:spPr>
        <a:xfrm>
          <a:off x="478490" y="0"/>
          <a:ext cx="5422891" cy="232302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858DC-1965-420C-A088-287F7B53EABB}">
      <dsp:nvSpPr>
        <dsp:cNvPr id="0" name=""/>
        <dsp:cNvSpPr/>
      </dsp:nvSpPr>
      <dsp:spPr>
        <a:xfrm>
          <a:off x="76477" y="696908"/>
          <a:ext cx="3030439" cy="929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Math 211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Pre-statistics</a:t>
          </a:r>
          <a:endParaRPr lang="en-US" sz="1900" kern="1200" dirty="0"/>
        </a:p>
      </dsp:txBody>
      <dsp:txXfrm>
        <a:off x="121837" y="742268"/>
        <a:ext cx="2939719" cy="838490"/>
      </dsp:txXfrm>
    </dsp:sp>
    <dsp:sp modelId="{90D9432C-27CE-4674-AFCA-13B26340C394}">
      <dsp:nvSpPr>
        <dsp:cNvPr id="0" name=""/>
        <dsp:cNvSpPr/>
      </dsp:nvSpPr>
      <dsp:spPr>
        <a:xfrm>
          <a:off x="3272955" y="696908"/>
          <a:ext cx="3030439" cy="929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Math 45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Humanities and others</a:t>
          </a:r>
          <a:endParaRPr lang="en-US" sz="1900" kern="1200" dirty="0"/>
        </a:p>
      </dsp:txBody>
      <dsp:txXfrm>
        <a:off x="3318315" y="742268"/>
        <a:ext cx="2939719" cy="8384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757D3-8C10-4910-BD75-40681B8B1930}">
      <dsp:nvSpPr>
        <dsp:cNvPr id="0" name=""/>
        <dsp:cNvSpPr/>
      </dsp:nvSpPr>
      <dsp:spPr>
        <a:xfrm>
          <a:off x="540067" y="0"/>
          <a:ext cx="6120765" cy="206705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8ACA8-7EE0-44E4-A913-175B8642102A}">
      <dsp:nvSpPr>
        <dsp:cNvPr id="0" name=""/>
        <dsp:cNvSpPr/>
      </dsp:nvSpPr>
      <dsp:spPr>
        <a:xfrm>
          <a:off x="7735" y="620117"/>
          <a:ext cx="2317789" cy="826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Math 201 and Math 103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Algebra 1 and Algebra 2</a:t>
          </a:r>
          <a:endParaRPr lang="en-US" sz="1300" kern="1200" dirty="0"/>
        </a:p>
      </dsp:txBody>
      <dsp:txXfrm>
        <a:off x="48097" y="660479"/>
        <a:ext cx="2237065" cy="746099"/>
      </dsp:txXfrm>
    </dsp:sp>
    <dsp:sp modelId="{9CAD6790-72AC-40A2-8168-400F5000B77D}">
      <dsp:nvSpPr>
        <dsp:cNvPr id="0" name=""/>
        <dsp:cNvSpPr/>
      </dsp:nvSpPr>
      <dsp:spPr>
        <a:xfrm>
          <a:off x="2441555" y="620117"/>
          <a:ext cx="2317789" cy="826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Geometry?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Math 4A - Trig</a:t>
          </a:r>
          <a:endParaRPr lang="en-US" sz="1300" kern="1200" dirty="0"/>
        </a:p>
      </dsp:txBody>
      <dsp:txXfrm>
        <a:off x="2481917" y="660479"/>
        <a:ext cx="2237065" cy="746099"/>
      </dsp:txXfrm>
    </dsp:sp>
    <dsp:sp modelId="{CF176B1D-A405-40E6-8365-F4B382389F61}">
      <dsp:nvSpPr>
        <dsp:cNvPr id="0" name=""/>
        <dsp:cNvSpPr/>
      </dsp:nvSpPr>
      <dsp:spPr>
        <a:xfrm>
          <a:off x="4875374" y="620117"/>
          <a:ext cx="2317789" cy="826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Math 5A, 5B, 6, 7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Calculus Sequence</a:t>
          </a:r>
          <a:endParaRPr lang="en-US" sz="1300" kern="1200" dirty="0"/>
        </a:p>
      </dsp:txBody>
      <dsp:txXfrm>
        <a:off x="4915736" y="660479"/>
        <a:ext cx="2237065" cy="7460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4DBD0-4695-4C2B-9FBE-16F1156A284E}">
      <dsp:nvSpPr>
        <dsp:cNvPr id="0" name=""/>
        <dsp:cNvSpPr/>
      </dsp:nvSpPr>
      <dsp:spPr>
        <a:xfrm>
          <a:off x="457199" y="0"/>
          <a:ext cx="5181600" cy="273831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6AF19-AC32-45FD-9502-C16E2FE3067C}">
      <dsp:nvSpPr>
        <dsp:cNvPr id="0" name=""/>
        <dsp:cNvSpPr/>
      </dsp:nvSpPr>
      <dsp:spPr>
        <a:xfrm>
          <a:off x="646" y="821492"/>
          <a:ext cx="1946141" cy="1095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Math 201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Algebra 1</a:t>
          </a:r>
          <a:endParaRPr lang="en-US" sz="1800" kern="1200" dirty="0"/>
        </a:p>
      </dsp:txBody>
      <dsp:txXfrm>
        <a:off x="54115" y="874961"/>
        <a:ext cx="1839203" cy="988386"/>
      </dsp:txXfrm>
    </dsp:sp>
    <dsp:sp modelId="{26C09C71-0113-4409-9298-D926F870F1C4}">
      <dsp:nvSpPr>
        <dsp:cNvPr id="0" name=""/>
        <dsp:cNvSpPr/>
      </dsp:nvSpPr>
      <dsp:spPr>
        <a:xfrm>
          <a:off x="2074929" y="821492"/>
          <a:ext cx="1946141" cy="1095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Math 103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Algebra 2</a:t>
          </a:r>
          <a:endParaRPr lang="en-US" sz="1800" kern="1200" dirty="0"/>
        </a:p>
      </dsp:txBody>
      <dsp:txXfrm>
        <a:off x="2128398" y="874961"/>
        <a:ext cx="1839203" cy="988386"/>
      </dsp:txXfrm>
    </dsp:sp>
    <dsp:sp modelId="{3B981663-3AEC-4884-8976-7FC5A9B0D526}">
      <dsp:nvSpPr>
        <dsp:cNvPr id="0" name=""/>
        <dsp:cNvSpPr/>
      </dsp:nvSpPr>
      <dsp:spPr>
        <a:xfrm>
          <a:off x="4149211" y="821492"/>
          <a:ext cx="1946141" cy="1095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Math 10A and Math 10B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Liberal studies</a:t>
          </a:r>
          <a:endParaRPr lang="en-US" sz="1800" kern="1200" dirty="0"/>
        </a:p>
      </dsp:txBody>
      <dsp:txXfrm>
        <a:off x="4202680" y="874961"/>
        <a:ext cx="1839203" cy="9883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ED11F-1FCC-467E-8498-E2F6B9A6DCA5}">
      <dsp:nvSpPr>
        <dsp:cNvPr id="0" name=""/>
        <dsp:cNvSpPr/>
      </dsp:nvSpPr>
      <dsp:spPr>
        <a:xfrm>
          <a:off x="540067" y="0"/>
          <a:ext cx="6120765" cy="3581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8744A-34CA-49A0-846F-3E1B6E544FBC}">
      <dsp:nvSpPr>
        <dsp:cNvPr id="0" name=""/>
        <dsp:cNvSpPr/>
      </dsp:nvSpPr>
      <dsp:spPr>
        <a:xfrm>
          <a:off x="87" y="1074420"/>
          <a:ext cx="2283156" cy="143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Math 201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Algebra 1</a:t>
          </a:r>
          <a:endParaRPr lang="en-US" sz="2500" kern="1200" dirty="0"/>
        </a:p>
      </dsp:txBody>
      <dsp:txXfrm>
        <a:off x="70019" y="1144352"/>
        <a:ext cx="2143292" cy="1292696"/>
      </dsp:txXfrm>
    </dsp:sp>
    <dsp:sp modelId="{EBE67048-AAA8-42CE-8CB7-CDC950142897}">
      <dsp:nvSpPr>
        <dsp:cNvPr id="0" name=""/>
        <dsp:cNvSpPr/>
      </dsp:nvSpPr>
      <dsp:spPr>
        <a:xfrm>
          <a:off x="2458871" y="1074420"/>
          <a:ext cx="2283156" cy="143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Math 103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Algebra 2</a:t>
          </a:r>
          <a:endParaRPr lang="en-US" sz="2500" kern="1200" dirty="0"/>
        </a:p>
      </dsp:txBody>
      <dsp:txXfrm>
        <a:off x="2528803" y="1144352"/>
        <a:ext cx="2143292" cy="1292696"/>
      </dsp:txXfrm>
    </dsp:sp>
    <dsp:sp modelId="{0488D2B0-498B-4466-841A-3FBABA1708D7}">
      <dsp:nvSpPr>
        <dsp:cNvPr id="0" name=""/>
        <dsp:cNvSpPr/>
      </dsp:nvSpPr>
      <dsp:spPr>
        <a:xfrm>
          <a:off x="4917655" y="1074420"/>
          <a:ext cx="2283156" cy="143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Stat 7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BA 39 Finite</a:t>
          </a:r>
          <a:endParaRPr lang="en-US" sz="2500" kern="1200" dirty="0"/>
        </a:p>
      </dsp:txBody>
      <dsp:txXfrm>
        <a:off x="4987587" y="1144352"/>
        <a:ext cx="2143292" cy="1292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7647-EF6E-40B2-8D86-BAAA3F3D79F7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2C30B-6DC6-4430-AB09-B3B8762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9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66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0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538 did not create a better survey,</a:t>
            </a:r>
            <a:r>
              <a:rPr lang="en-US" baseline="0" dirty="0" smtClean="0"/>
              <a:t> but used average of other polls to predict election outcomes with high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3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Terrence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1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b="1" dirty="0"/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538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43BC-B415-4215-813E-073E6BFBEF3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6B1-1254-4C0D-AB3F-1FFA78E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43BC-B415-4215-813E-073E6BFBEF3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6B1-1254-4C0D-AB3F-1FFA78E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43BC-B415-4215-813E-073E6BFBEF3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6B1-1254-4C0D-AB3F-1FFA78E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43BC-B415-4215-813E-073E6BFBEF3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6B1-1254-4C0D-AB3F-1FFA78E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43BC-B415-4215-813E-073E6BFBEF3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6B1-1254-4C0D-AB3F-1FFA78E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43BC-B415-4215-813E-073E6BFBEF3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6B1-1254-4C0D-AB3F-1FFA78E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43BC-B415-4215-813E-073E6BFBEF3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6B1-1254-4C0D-AB3F-1FFA78E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43BC-B415-4215-813E-073E6BFBEF3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6B1-1254-4C0D-AB3F-1FFA78E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43BC-B415-4215-813E-073E6BFBEF3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6B1-1254-4C0D-AB3F-1FFA78E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43BC-B415-4215-813E-073E6BFBEF3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6B1-1254-4C0D-AB3F-1FFA78E17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43BC-B415-4215-813E-073E6BFBEF3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6B1-1254-4C0D-AB3F-1FFA78E178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5D443BC-B415-4215-813E-073E6BFBEF3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A936B1-1254-4C0D-AB3F-1FFA78E178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MACCU" TargetMode="External"/><Relationship Id="rId2" Type="http://schemas.openxmlformats.org/officeDocument/2006/relationships/hyperlink" Target="http://bit.ly/CCRCPlacementAccurac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MMUSDO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New Puppy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  <p:extLst>
      <p:ext uri="{BB962C8B-B14F-4D97-AF65-F5344CB8AC3E}">
        <p14:creationId xmlns:p14="http://schemas.microsoft.com/office/powerpoint/2010/main" val="195210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b="1" dirty="0" smtClean="0"/>
              <a:t>Three Strategies </a:t>
            </a:r>
            <a:r>
              <a:rPr lang="en-US" b="1" dirty="0"/>
              <a:t>for Increasing Student Completion </a:t>
            </a:r>
            <a:r>
              <a:rPr lang="en-US" b="1" dirty="0" smtClean="0"/>
              <a:t>in College Level 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183880" cy="4187952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 smtClean="0"/>
              <a:t>1.	Changing </a:t>
            </a:r>
            <a:r>
              <a:rPr lang="en-US" dirty="0"/>
              <a:t>Placement </a:t>
            </a:r>
            <a:r>
              <a:rPr lang="en-US" dirty="0" smtClean="0"/>
              <a:t>Policies</a:t>
            </a:r>
          </a:p>
          <a:p>
            <a:pPr lvl="0"/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2.	Implementing </a:t>
            </a:r>
            <a:r>
              <a:rPr lang="en-US" dirty="0"/>
              <a:t>Co-Requisite </a:t>
            </a:r>
            <a:r>
              <a:rPr lang="en-US" dirty="0" smtClean="0"/>
              <a:t>Models</a:t>
            </a:r>
          </a:p>
          <a:p>
            <a:pPr lvl="0"/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3.	Redesigning </a:t>
            </a:r>
            <a:r>
              <a:rPr lang="en-US" dirty="0"/>
              <a:t>Remedial </a:t>
            </a:r>
            <a:r>
              <a:rPr lang="en-US" dirty="0" smtClean="0"/>
              <a:t>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Strategy 1</a:t>
            </a:r>
            <a:br>
              <a:rPr lang="en-US" dirty="0" smtClean="0"/>
            </a:br>
            <a:r>
              <a:rPr lang="en-US" dirty="0" smtClean="0"/>
              <a:t>How Good is the Assessment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transfer student is placed by </a:t>
            </a:r>
            <a:r>
              <a:rPr lang="en-US" dirty="0" err="1" smtClean="0"/>
              <a:t>Accuplacer</a:t>
            </a:r>
            <a:r>
              <a:rPr lang="en-US" dirty="0" smtClean="0"/>
              <a:t>, does it accurately predict their success?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9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23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B6C39"/>
                </a:solidFill>
                <a:latin typeface="Calibri Light" panose="020F0302020204030204" pitchFamily="34" charset="0"/>
              </a:rPr>
              <a:t>P</a:t>
            </a:r>
            <a:r>
              <a:rPr lang="en-US" dirty="0" smtClean="0">
                <a:solidFill>
                  <a:srgbClr val="CB6C39"/>
                </a:solidFill>
                <a:latin typeface="Calibri Light" panose="020F0302020204030204" pitchFamily="34" charset="0"/>
              </a:rPr>
              <a:t>redictive validity of Tests</a:t>
            </a:r>
            <a:r>
              <a:rPr lang="en-US" dirty="0" smtClean="0">
                <a:latin typeface="Calibri Light" panose="020F0302020204030204" pitchFamily="34" charset="0"/>
              </a:rPr>
              <a:t/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sz="3100" dirty="0" smtClean="0">
                <a:latin typeface="Calibri Light" panose="020F0302020204030204" pitchFamily="34" charset="0"/>
              </a:rPr>
              <a:t>(transfer level)</a:t>
            </a:r>
            <a:r>
              <a:rPr lang="en-US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Multiple Measures Assessment Project (MMAP)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521687"/>
              </p:ext>
            </p:extLst>
          </p:nvPr>
        </p:nvGraphicFramePr>
        <p:xfrm>
          <a:off x="533400" y="1524000"/>
          <a:ext cx="8229600" cy="1457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1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Correlation</a:t>
                      </a:r>
                      <a:r>
                        <a:rPr lang="en-US" sz="2000" baseline="0" dirty="0" smtClean="0"/>
                        <a:t> with Grade Point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067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Accuplacer</a:t>
                      </a:r>
                      <a:r>
                        <a:rPr lang="en-US" sz="2000" b="1" dirty="0" smtClean="0"/>
                        <a:t> – English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.10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067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Accuplacer</a:t>
                      </a:r>
                      <a:r>
                        <a:rPr lang="en-US" sz="2000" b="1" baseline="0" dirty="0" smtClean="0"/>
                        <a:t> – Math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.09 - .19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591" y="3124201"/>
            <a:ext cx="46554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49562"/>
          </a:xfrm>
        </p:spPr>
        <p:txBody>
          <a:bodyPr>
            <a:normAutofit fontScale="90000"/>
          </a:bodyPr>
          <a:lstStyle/>
          <a:p>
            <a:pPr lvl="0"/>
            <a:r>
              <a:rPr lang="en-US" sz="3100" dirty="0"/>
              <a:t>From </a:t>
            </a:r>
            <a:r>
              <a:rPr lang="en-US" sz="3100" dirty="0" err="1"/>
              <a:t>Bostian</a:t>
            </a:r>
            <a:r>
              <a:rPr lang="en-US" sz="3100" dirty="0"/>
              <a:t> (2016), North Carolina Waves GPA Wand, Students Magically College Ready. Adapted from research of Belfield and </a:t>
            </a:r>
            <a:r>
              <a:rPr lang="en-US" sz="3100" dirty="0" err="1"/>
              <a:t>Crosta</a:t>
            </a:r>
            <a:r>
              <a:rPr lang="en-US" sz="3100" dirty="0"/>
              <a:t>, 2012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31251387"/>
              </p:ext>
            </p:extLst>
          </p:nvPr>
        </p:nvGraphicFramePr>
        <p:xfrm>
          <a:off x="685800" y="2514600"/>
          <a:ext cx="7848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762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/>
              <a:t>The College Board agrees that the </a:t>
            </a:r>
            <a:r>
              <a:rPr lang="en-US" sz="2600" b="1" dirty="0"/>
              <a:t>most successful placement models are those that take a comprehensive approach </a:t>
            </a:r>
            <a:r>
              <a:rPr lang="en-US" sz="2600" dirty="0"/>
              <a:t>[with] </a:t>
            </a:r>
            <a:r>
              <a:rPr lang="en-US" sz="2600" b="1" dirty="0"/>
              <a:t>multiple variables, including high school GPA</a:t>
            </a:r>
            <a:r>
              <a:rPr lang="en-US" sz="2600" dirty="0"/>
              <a:t> </a:t>
            </a:r>
            <a:endParaRPr lang="en-US" sz="2600" dirty="0" smtClean="0"/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en-US" sz="28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r>
              <a:rPr lang="en-US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Multiple </a:t>
            </a:r>
            <a:r>
              <a:rPr lang="en-US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measures</a:t>
            </a:r>
          </a:p>
          <a:p>
            <a:pPr lvl="1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provide a more complete picture of student ability</a:t>
            </a:r>
          </a:p>
          <a:p>
            <a:pPr lvl="1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provide a way to increase the accuracy of placement, particularly reducing under-placement </a:t>
            </a:r>
            <a:r>
              <a:rPr lang="en-US" sz="1400" dirty="0">
                <a:hlinkClick r:id="rId2"/>
              </a:rPr>
              <a:t>http://bit.ly/CCRCPlacementAccuracy</a:t>
            </a:r>
            <a:r>
              <a:rPr lang="en-US" sz="1400" dirty="0"/>
              <a:t> </a:t>
            </a:r>
            <a:endParaRPr lang="en-US" sz="1400" dirty="0">
              <a:solidFill>
                <a:schemeClr val="dk1"/>
              </a:solidFill>
              <a:sym typeface="Calibri"/>
            </a:endParaRPr>
          </a:p>
          <a:p>
            <a:pPr lvl="1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are required by law</a:t>
            </a:r>
          </a:p>
          <a:p>
            <a:endParaRPr lang="en-US" dirty="0"/>
          </a:p>
          <a:p>
            <a:r>
              <a:rPr lang="en-US" sz="1800" dirty="0">
                <a:hlinkClick r:id="rId3"/>
              </a:rPr>
              <a:t>http://bit.ly/MMACCU</a:t>
            </a:r>
            <a:r>
              <a:rPr lang="en-US" sz="1800" dirty="0"/>
              <a:t> </a:t>
            </a:r>
            <a:r>
              <a:rPr lang="en-US" sz="1800" dirty="0" smtClean="0"/>
              <a:t>	</a:t>
            </a: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://bit.ly/MMUSDOE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77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1841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B6C39"/>
                </a:solidFill>
                <a:latin typeface="Calibri Light" panose="020F0302020204030204" pitchFamily="34" charset="0"/>
              </a:rPr>
              <a:t>Predicting transfer-level grades</a:t>
            </a:r>
            <a:r>
              <a:rPr lang="en-US" dirty="0" smtClean="0">
                <a:latin typeface="Calibri Light" panose="020F0302020204030204" pitchFamily="34" charset="0"/>
              </a:rPr>
              <a:t/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sz="3600" dirty="0" smtClean="0">
                <a:latin typeface="Calibri Light" panose="020F0302020204030204" pitchFamily="34" charset="0"/>
              </a:rPr>
              <a:t>Test vs GPA</a:t>
            </a:r>
            <a:endParaRPr lang="en-US" dirty="0">
              <a:latin typeface="Calibri Light" panose="020F03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338680"/>
              </p:ext>
            </p:extLst>
          </p:nvPr>
        </p:nvGraphicFramePr>
        <p:xfrm>
          <a:off x="457200" y="1793875"/>
          <a:ext cx="8229600" cy="245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9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Correlation</a:t>
                      </a:r>
                      <a:r>
                        <a:rPr lang="en-US" sz="2400" baseline="0" dirty="0" smtClean="0"/>
                        <a:t> with GPs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Accuplacer</a:t>
                      </a:r>
                      <a:r>
                        <a:rPr lang="en-US" sz="2000" dirty="0" smtClean="0"/>
                        <a:t> – English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.10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Accuplacer</a:t>
                      </a:r>
                      <a:r>
                        <a:rPr lang="en-US" sz="2000" baseline="0" dirty="0" smtClean="0"/>
                        <a:t> – Math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.09 - .19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11</a:t>
                      </a:r>
                      <a:r>
                        <a:rPr lang="en-US" sz="2000" b="1" baseline="30000" dirty="0" smtClean="0"/>
                        <a:t>th</a:t>
                      </a:r>
                      <a:r>
                        <a:rPr lang="en-US" sz="2000" b="1" dirty="0" smtClean="0"/>
                        <a:t> Grade GPA - 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.37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11</a:t>
                      </a:r>
                      <a:r>
                        <a:rPr lang="en-US" sz="2000" b="1" baseline="30000" dirty="0" smtClean="0"/>
                        <a:t>th</a:t>
                      </a:r>
                      <a:r>
                        <a:rPr lang="en-US" sz="2000" b="1" dirty="0" smtClean="0"/>
                        <a:t> Grade GPA –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.38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4" descr="Image result for fivethirtye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559">
            <a:off x="7130228" y="2907357"/>
            <a:ext cx="1732117" cy="108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 rot="-5400000">
            <a:off x="-1516298" y="3341327"/>
            <a:ext cx="36255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Correlation between Predictor and 1st CC Math Grade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918" y="990601"/>
            <a:ext cx="7260682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3460339" y="6509403"/>
            <a:ext cx="3867900" cy="57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Semesters of Delay (approx. 6 months each)</a:t>
            </a:r>
          </a:p>
        </p:txBody>
      </p:sp>
      <p:sp>
        <p:nvSpPr>
          <p:cNvPr id="340" name="Shape 340"/>
          <p:cNvSpPr/>
          <p:nvPr/>
        </p:nvSpPr>
        <p:spPr>
          <a:xfrm>
            <a:off x="481103" y="304800"/>
            <a:ext cx="8730169" cy="584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73022" lvl="1" indent="-9525">
              <a:buSzPct val="25000"/>
            </a:pPr>
            <a:r>
              <a:rPr lang="en-US" sz="3000" dirty="0">
                <a:solidFill>
                  <a:srgbClr val="CB6C39"/>
                </a:solidFill>
                <a:latin typeface="Calibri Light" charset="0"/>
                <a:ea typeface="Calibri Light" charset="0"/>
                <a:cs typeface="Calibri Light" charset="0"/>
                <a:sym typeface="Calibri"/>
              </a:rPr>
              <a:t>High school GPA is </a:t>
            </a:r>
            <a:r>
              <a:rPr lang="en-US" sz="3000" dirty="0" smtClean="0">
                <a:solidFill>
                  <a:srgbClr val="CB6C39"/>
                </a:solidFill>
                <a:latin typeface="Calibri Light" charset="0"/>
                <a:ea typeface="Calibri Light" charset="0"/>
                <a:cs typeface="Calibri Light" charset="0"/>
                <a:sym typeface="Calibri"/>
              </a:rPr>
              <a:t>good </a:t>
            </a:r>
            <a:r>
              <a:rPr lang="en-US" sz="3000" dirty="0">
                <a:solidFill>
                  <a:srgbClr val="CB6C39"/>
                </a:solidFill>
                <a:latin typeface="Calibri Light" charset="0"/>
                <a:ea typeface="Calibri Light" charset="0"/>
                <a:cs typeface="Calibri Light" charset="0"/>
                <a:sym typeface="Calibri"/>
              </a:rPr>
              <a:t>for </a:t>
            </a:r>
            <a:r>
              <a:rPr lang="en-US" sz="3000" dirty="0" smtClean="0">
                <a:solidFill>
                  <a:srgbClr val="CB6C39"/>
                </a:solidFill>
                <a:latin typeface="Calibri Light" charset="0"/>
                <a:ea typeface="Calibri Light" charset="0"/>
                <a:cs typeface="Calibri Light" charset="0"/>
                <a:sym typeface="Calibri"/>
              </a:rPr>
              <a:t>many years</a:t>
            </a:r>
            <a:endParaRPr lang="en-US" sz="3000" dirty="0">
              <a:solidFill>
                <a:srgbClr val="CB6C39"/>
              </a:solidFill>
              <a:latin typeface="Calibri Light" charset="0"/>
              <a:ea typeface="Calibri Light" charset="0"/>
              <a:cs typeface="Calibri Light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1579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l="4499" r="4898" b="4439"/>
          <a:stretch/>
        </p:blipFill>
        <p:spPr>
          <a:xfrm>
            <a:off x="797556" y="1245571"/>
            <a:ext cx="7378864" cy="4375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473200" y="2510339"/>
            <a:ext cx="7252154" cy="2893401"/>
            <a:chOff x="1473200" y="2710394"/>
            <a:chExt cx="7252154" cy="2893401"/>
          </a:xfrm>
        </p:grpSpPr>
        <p:sp>
          <p:nvSpPr>
            <p:cNvPr id="295" name="Shape 295"/>
            <p:cNvSpPr txBox="1"/>
            <p:nvPr/>
          </p:nvSpPr>
          <p:spPr>
            <a:xfrm>
              <a:off x="6099462" y="4495800"/>
              <a:ext cx="2625892" cy="7078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Percent of sample in leaf</a:t>
              </a:r>
            </a:p>
          </p:txBody>
        </p:sp>
        <p:sp>
          <p:nvSpPr>
            <p:cNvPr id="296" name="Shape 296"/>
            <p:cNvSpPr txBox="1"/>
            <p:nvPr/>
          </p:nvSpPr>
          <p:spPr>
            <a:xfrm>
              <a:off x="6286613" y="4022814"/>
              <a:ext cx="1934520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Success rate</a:t>
              </a:r>
            </a:p>
          </p:txBody>
        </p:sp>
        <p:cxnSp>
          <p:nvCxnSpPr>
            <p:cNvPr id="297" name="Shape 297"/>
            <p:cNvCxnSpPr/>
            <p:nvPr/>
          </p:nvCxnSpPr>
          <p:spPr>
            <a:xfrm flipH="1">
              <a:off x="5638800" y="4415456"/>
              <a:ext cx="698810" cy="308944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298" name="Shape 298"/>
            <p:cNvCxnSpPr>
              <a:stCxn id="295" idx="1"/>
            </p:cNvCxnSpPr>
            <p:nvPr/>
          </p:nvCxnSpPr>
          <p:spPr>
            <a:xfrm flipH="1" flipV="1">
              <a:off x="5638800" y="4796762"/>
              <a:ext cx="460662" cy="52981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299" name="Shape 299"/>
            <p:cNvSpPr txBox="1"/>
            <p:nvPr/>
          </p:nvSpPr>
          <p:spPr>
            <a:xfrm>
              <a:off x="1473200" y="2710394"/>
              <a:ext cx="2514600" cy="41778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Internal </a:t>
              </a:r>
              <a:r>
                <a:rPr lang="en-US" sz="2000" dirty="0" smtClean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Node / </a:t>
              </a:r>
              <a:r>
                <a:rPr lang="en-US" sz="20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Split</a:t>
              </a:r>
            </a:p>
          </p:txBody>
        </p:sp>
        <p:sp>
          <p:nvSpPr>
            <p:cNvPr id="300" name="Shape 300"/>
            <p:cNvSpPr txBox="1"/>
            <p:nvPr/>
          </p:nvSpPr>
          <p:spPr>
            <a:xfrm>
              <a:off x="2787650" y="5203686"/>
              <a:ext cx="1200150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Leaf</a:t>
              </a:r>
            </a:p>
          </p:txBody>
        </p:sp>
        <p:cxnSp>
          <p:nvCxnSpPr>
            <p:cNvPr id="301" name="Shape 301"/>
            <p:cNvCxnSpPr>
              <a:stCxn id="300" idx="1"/>
            </p:cNvCxnSpPr>
            <p:nvPr/>
          </p:nvCxnSpPr>
          <p:spPr>
            <a:xfrm rot="10800000">
              <a:off x="2530550" y="5403741"/>
              <a:ext cx="257100" cy="0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302" name="Shape 302"/>
            <p:cNvCxnSpPr/>
            <p:nvPr/>
          </p:nvCxnSpPr>
          <p:spPr>
            <a:xfrm>
              <a:off x="2314649" y="3171855"/>
              <a:ext cx="573422" cy="100027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14" name="Shape 284"/>
          <p:cNvSpPr txBox="1">
            <a:spLocks noGrp="1"/>
          </p:cNvSpPr>
          <p:nvPr>
            <p:ph type="title"/>
          </p:nvPr>
        </p:nvSpPr>
        <p:spPr>
          <a:xfrm>
            <a:off x="152400" y="272107"/>
            <a:ext cx="8915400" cy="9542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63500" lvl="1" algn="ctr">
              <a:spcBef>
                <a:spcPts val="560"/>
              </a:spcBef>
              <a:buClr>
                <a:schemeClr val="dk1"/>
              </a:buClr>
              <a:buSzPct val="100000"/>
            </a:pPr>
            <a:r>
              <a:rPr lang="en-US" sz="3600" dirty="0" smtClean="0">
                <a:solidFill>
                  <a:srgbClr val="CB6C39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Example Decision Tree</a:t>
            </a:r>
            <a:br>
              <a:rPr lang="en-US" sz="3600" dirty="0" smtClean="0">
                <a:solidFill>
                  <a:srgbClr val="CB6C39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(transfer-level Statistics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)</a:t>
            </a:r>
            <a:endParaRPr lang="en-US" sz="3200" dirty="0">
              <a:solidFill>
                <a:srgbClr val="CB6C39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33799" y="-1675709"/>
            <a:ext cx="10607598" cy="5537166"/>
            <a:chOff x="3733799" y="-1675709"/>
            <a:chExt cx="10607598" cy="5537166"/>
          </a:xfrm>
        </p:grpSpPr>
        <p:sp>
          <p:nvSpPr>
            <p:cNvPr id="2" name="Arc 1"/>
            <p:cNvSpPr/>
            <p:nvPr/>
          </p:nvSpPr>
          <p:spPr>
            <a:xfrm flipH="1" flipV="1">
              <a:off x="4251401" y="-1675709"/>
              <a:ext cx="10089996" cy="5537166"/>
            </a:xfrm>
            <a:prstGeom prst="arc">
              <a:avLst>
                <a:gd name="adj1" fmla="val 17689866"/>
                <a:gd name="adj2" fmla="val 2151509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33799" y="1762714"/>
              <a:ext cx="1203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70%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59099" y="-2209800"/>
            <a:ext cx="10809181" cy="8062218"/>
            <a:chOff x="2419349" y="-2209800"/>
            <a:chExt cx="10809181" cy="8062218"/>
          </a:xfrm>
        </p:grpSpPr>
        <p:sp>
          <p:nvSpPr>
            <p:cNvPr id="15" name="Arc 14"/>
            <p:cNvSpPr/>
            <p:nvPr/>
          </p:nvSpPr>
          <p:spPr>
            <a:xfrm flipH="1" flipV="1">
              <a:off x="3138534" y="-2209800"/>
              <a:ext cx="10089996" cy="8062218"/>
            </a:xfrm>
            <a:prstGeom prst="arc">
              <a:avLst>
                <a:gd name="adj1" fmla="val 18201916"/>
                <a:gd name="adj2" fmla="val 2151509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19349" y="1668774"/>
              <a:ext cx="1203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6</a:t>
              </a:r>
              <a:r>
                <a:rPr lang="en-US" sz="2800" dirty="0" smtClean="0">
                  <a:solidFill>
                    <a:schemeClr val="accent1"/>
                  </a:solidFill>
                </a:rPr>
                <a:t>0%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61371" y="-2100725"/>
            <a:ext cx="10359643" cy="8062218"/>
            <a:chOff x="598022" y="-1524000"/>
            <a:chExt cx="10359643" cy="8062218"/>
          </a:xfrm>
        </p:grpSpPr>
        <p:sp>
          <p:nvSpPr>
            <p:cNvPr id="16" name="Arc 15"/>
            <p:cNvSpPr/>
            <p:nvPr/>
          </p:nvSpPr>
          <p:spPr>
            <a:xfrm flipH="1" flipV="1">
              <a:off x="867669" y="-1524000"/>
              <a:ext cx="10089996" cy="8062218"/>
            </a:xfrm>
            <a:prstGeom prst="arc">
              <a:avLst>
                <a:gd name="adj1" fmla="val 18201916"/>
                <a:gd name="adj2" fmla="val 2151509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022" y="2081521"/>
              <a:ext cx="1203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50%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97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dirty="0"/>
              <a:t>Reedley College </a:t>
            </a:r>
            <a:r>
              <a:rPr lang="en-US" dirty="0" smtClean="0"/>
              <a:t>Placement Rules for </a:t>
            </a:r>
            <a:r>
              <a:rPr lang="en-US" dirty="0"/>
              <a:t>(STEM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291269"/>
              </p:ext>
            </p:extLst>
          </p:nvPr>
        </p:nvGraphicFramePr>
        <p:xfrm>
          <a:off x="1143000" y="1524000"/>
          <a:ext cx="6476999" cy="4343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8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8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Level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(Minimal final HS course level required for placement)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Direct Matriculants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(Up through 11</a:t>
                      </a:r>
                      <a:r>
                        <a:rPr lang="en-US" sz="800" baseline="30000">
                          <a:effectLst/>
                        </a:rPr>
                        <a:t>th</a:t>
                      </a:r>
                      <a:r>
                        <a:rPr lang="en-US" sz="800">
                          <a:effectLst/>
                        </a:rPr>
                        <a:t> grade)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Non-Direct Matriculants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MATH 5A Analysis I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Passed Pre-Calculus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Trigonometry or Math 4 (or higher)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HS 11 GPA&gt;=3.6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HS 11 GPA&gt;=3.2 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Pre-Calculus, C (or better)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HS 11 GPA&gt;=3.2 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Math 4, C (or better)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HS 12 GPA&gt;=3.5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HS 12 GPA&gt;=3.1 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20750" algn="ctr"/>
                        </a:tabLst>
                      </a:pPr>
                      <a:r>
                        <a:rPr lang="en-US" sz="800">
                          <a:effectLst/>
                        </a:rPr>
                        <a:t>Calculus*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61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MATH 4B Pre-Calculus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Passed Algebra II or Math 3 (or higher)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HS 11 GPA&gt;=3.4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HS 11 GPA&gt;=2.6 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Calculus*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HS 12 GPA&gt;=3.3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HS 12 GPA&gt;=3 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Algebra II CST&gt;=340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HS 12 GPA&gt;=3 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Math 3 CST&gt;=340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HS 12 GPA&gt;=3 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Calculus C (or better)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0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MATH 4A Trigonometry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Passed Algebra II or Math 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(or higher)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HS 11 GPA&gt;=3.4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HS 11 GPA&gt;=3 AND Pre-Calc C+ (or better)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HS 11 GPA&gt;=3 AND Math 4, C+ (or better)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HS 11 GPA&gt;=3 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Alg II, B (or better)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HS 11 GPA&gt;=3 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Math 3, B (or better)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HS 12 GPA&gt;=3.3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HS 12 GPA&gt;=2.8 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Pre-Calculus, C (or better)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HS 11 GPA&gt;=2.8 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Math 4, C (or better)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3" marR="5243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86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183880" cy="1051560"/>
          </a:xfrm>
        </p:spPr>
        <p:txBody>
          <a:bodyPr>
            <a:normAutofit/>
          </a:bodyPr>
          <a:lstStyle/>
          <a:p>
            <a:r>
              <a:rPr lang="en-US" sz="2800" dirty="0"/>
              <a:t>Reedley College Placement Rules for </a:t>
            </a:r>
            <a:r>
              <a:rPr lang="en-US" sz="2800" dirty="0" smtClean="0"/>
              <a:t>(Non-STEM</a:t>
            </a:r>
            <a:r>
              <a:rPr lang="en-US" sz="2800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214193"/>
              </p:ext>
            </p:extLst>
          </p:nvPr>
        </p:nvGraphicFramePr>
        <p:xfrm>
          <a:off x="533400" y="1066800"/>
          <a:ext cx="8153400" cy="3735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Level (minimal final HS course level required for placement)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Direct </a:t>
                      </a:r>
                      <a:r>
                        <a:rPr lang="en-US" sz="1400" dirty="0" err="1">
                          <a:effectLst/>
                        </a:rPr>
                        <a:t>Matriculants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(Up through 11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 grade)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Non-Direct Matriculants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6" marR="617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4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MATH 45 Contemporary Mathematics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Passed Algebra I or Math 2 (or higher)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HS 11 GPA&gt;=3.3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HS 12 GPA&gt;=3.2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HS 12 GPA&gt;=2.9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AND Statistics C (or better)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6" marR="617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MATH 11 Statistics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Passed Algebra I or Math 2 (or higher</a:t>
                      </a:r>
                      <a:r>
                        <a:rPr lang="en-US" sz="1400" dirty="0" smtClean="0">
                          <a:effectLst/>
                        </a:rPr>
                        <a:t>) </a:t>
                      </a:r>
                      <a:r>
                        <a:rPr lang="en-US" sz="1200" dirty="0" smtClean="0">
                          <a:effectLst/>
                        </a:rPr>
                        <a:t>Passed</a:t>
                      </a:r>
                      <a:r>
                        <a:rPr lang="en-US" sz="1200" baseline="0" dirty="0" smtClean="0">
                          <a:effectLst/>
                        </a:rPr>
                        <a:t> at Reedley 11/16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1/5/17  Reedley voted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 change the model to Passed Algebra II (or higher)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HS 11 GPA&gt;=3.0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HS 11 GPA&gt;=2.3 AND Pre-Calculus C (or better)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HS 11 GPA&gt;=2.3 AND Math 4 C (or better)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HS 12 GPA&gt;=3.0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HS 12 GPA&gt;=2.6 AND Pre-Calculus C (or better)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HS 12 GPA&gt;=2.6 AND Math 4 C (or better)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6" marR="617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55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6098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Level </a:t>
            </a:r>
            <a:br>
              <a:rPr lang="en-US" dirty="0" smtClean="0"/>
            </a:br>
            <a:r>
              <a:rPr lang="en-US" dirty="0" smtClean="0"/>
              <a:t>Strategies for Increasing Student Completion of College Level Math Courses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Jim Ryan and Jim Gilmore</a:t>
            </a:r>
          </a:p>
          <a:p>
            <a:r>
              <a:rPr lang="en-US" dirty="0" smtClean="0"/>
              <a:t>Clovis College and Reedley College </a:t>
            </a:r>
          </a:p>
          <a:p>
            <a:r>
              <a:rPr lang="en-US" dirty="0" smtClean="0"/>
              <a:t>Mathematics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Reedley College Placement Rules for (STEM)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613100"/>
              </p:ext>
            </p:extLst>
          </p:nvPr>
        </p:nvGraphicFramePr>
        <p:xfrm>
          <a:off x="685800" y="2971800"/>
          <a:ext cx="7620000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1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MATH 201 Elementary Algebra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60120" algn="ctr"/>
                        </a:tabLst>
                      </a:pPr>
                      <a:r>
                        <a:rPr lang="en-US" sz="900" dirty="0">
                          <a:effectLst/>
                        </a:rPr>
                        <a:t>(CB21=B)	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(No minimal final HS course level required for placement)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HS 11 GPA&gt;=2.4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HS 12 GPA&gt;=2.5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HS 12 GPA&gt;=2.0 AND Algebra I CST&gt;=302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HS 12 GPA&gt;=2.0 AND Math 2 CST&gt;=302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HS 12 GPA&gt;=2.3 AND Algebra II C (or better)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HS 12 GPA&gt;=2.3 AND Math 3 C (or better)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634314"/>
              </p:ext>
            </p:extLst>
          </p:nvPr>
        </p:nvGraphicFramePr>
        <p:xfrm>
          <a:off x="685800" y="685800"/>
          <a:ext cx="7619999" cy="2282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0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29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MATH 103 Intermediate Algebra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(CB21=A)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Passed Algebra I or Math 2 (or higher)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HS GPA&gt;=2.8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6" marR="617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HS 12 GPA&gt;=2.9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HS 12 GPA&gt;=2.5 AND Algebra II CST&gt;=302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HS 12 GPA&gt;=2.5 AND Math 3 CST&gt;=302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HS 12 GPA&gt;=2.5 AND Pre-Calculus C (or better)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HS 12 GPA&gt;=2.5 AND Math 4 C (or better)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6" marR="617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102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Reedley College Placement Rules for </a:t>
            </a:r>
            <a:r>
              <a:rPr lang="en-US" dirty="0" smtClean="0"/>
              <a:t>(Non-STEM</a:t>
            </a:r>
            <a:r>
              <a:rPr lang="en-US" dirty="0"/>
              <a:t>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418466"/>
              </p:ext>
            </p:extLst>
          </p:nvPr>
        </p:nvGraphicFramePr>
        <p:xfrm>
          <a:off x="685800" y="609600"/>
          <a:ext cx="7848601" cy="3195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9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7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MATH 256 Topics in Algebra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(CB21=C)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(No minimal final HS course level required for placement)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HS 11 GPA&gt;=2.0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HS 12 GPA&gt;=2.1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HS 12 GPA&gt;=1.6 AND Algebra I Cluster 1*&gt;=8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MATH 250 Arithmetic Review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(CB21=D)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(No minimal final HS course level required for placement)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Everyone else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Everyone else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750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a Co-requisite Model for Statistics – Strategy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City University of New York did a randomized controlled experiment in which students placed into elementary algebra enrolled in a college-level Statistics course with supplemental instruction from student tutors.</a:t>
            </a:r>
          </a:p>
          <a:p>
            <a:endParaRPr lang="en-US" sz="1100" dirty="0"/>
          </a:p>
          <a:p>
            <a:r>
              <a:rPr lang="en-US" dirty="0"/>
              <a:t>56% passed the course</a:t>
            </a:r>
          </a:p>
          <a:p>
            <a:endParaRPr lang="en-US" sz="1000" dirty="0"/>
          </a:p>
          <a:p>
            <a:r>
              <a:rPr lang="en-US" dirty="0"/>
              <a:t>Their pass rates were nearly 20 percentage points higher than the group that enrolled in Elementary Algebra</a:t>
            </a:r>
          </a:p>
          <a:p>
            <a:endParaRPr lang="en-US" sz="1000" dirty="0"/>
          </a:p>
          <a:p>
            <a:r>
              <a:rPr lang="en-US" dirty="0"/>
              <a:t>A year later, the group that enrolled in statistics had completed college-level math at more than three times the rate of students enrolled in algebra </a:t>
            </a:r>
          </a:p>
          <a:p>
            <a:endParaRPr lang="en-US" sz="1100" dirty="0"/>
          </a:p>
          <a:p>
            <a:r>
              <a:rPr lang="en-US" dirty="0"/>
              <a:t>These improvements were experienced by every racial group, with no significant differences between groups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/>
              <a:t>Of the 31,959 students who started only 3,383 enrolled and finally only 2334 of those students completed the transfer level course. (MMAP talk September 2016)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558801"/>
            <a:ext cx="8183880" cy="41879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391400" cy="42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educe </a:t>
            </a:r>
            <a:r>
              <a:rPr lang="en-US" dirty="0"/>
              <a:t>the exit </a:t>
            </a:r>
            <a:r>
              <a:rPr lang="en-US" dirty="0" smtClean="0"/>
              <a:t>points</a:t>
            </a:r>
          </a:p>
          <a:p>
            <a:endParaRPr lang="en-US" dirty="0" smtClean="0"/>
          </a:p>
          <a:p>
            <a:r>
              <a:rPr lang="en-US" dirty="0" smtClean="0"/>
              <a:t>Better placement of students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95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47919"/>
            <a:ext cx="7200900" cy="1047481"/>
          </a:xfrm>
        </p:spPr>
        <p:txBody>
          <a:bodyPr/>
          <a:lstStyle/>
          <a:p>
            <a:r>
              <a:rPr lang="en-US" dirty="0" smtClean="0"/>
              <a:t>Reducing The Exit Points.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329701"/>
            <a:ext cx="5776236" cy="3935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700" y="5239870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One reason behind both multiple measures placement and statistics pathways is to cut down on the number of exit points for the students.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2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467600" cy="1905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Statewide: 2,334 finished a transfer level course of the 16,362 who are listed here </a:t>
            </a:r>
            <a:r>
              <a:rPr lang="en-US" sz="3200" b="1" u="sng" dirty="0"/>
              <a:t>two</a:t>
            </a:r>
            <a:r>
              <a:rPr lang="en-US" sz="3200" u="sng" dirty="0"/>
              <a:t> levels below</a:t>
            </a:r>
            <a:r>
              <a:rPr lang="en-US" sz="3200" dirty="0"/>
              <a:t>.       14.2% statewide.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742" y="706200"/>
            <a:ext cx="7692658" cy="393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685800"/>
            <a:ext cx="7925337" cy="7308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our data compare to the 14.2%?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83880" cy="4187952"/>
          </a:xfrm>
        </p:spPr>
        <p:txBody>
          <a:bodyPr>
            <a:noAutofit/>
          </a:bodyPr>
          <a:lstStyle/>
          <a:p>
            <a:r>
              <a:rPr lang="en-US" sz="2000" dirty="0" smtClean="0"/>
              <a:t>Of those students who start in Math 201 only 31% of our students pass a transfer level course in 4 years. (Note: The 14.2% is a shorter time period but this is just for comparison.)</a:t>
            </a:r>
          </a:p>
          <a:p>
            <a:r>
              <a:rPr lang="en-US" sz="2000" dirty="0" smtClean="0"/>
              <a:t>So 31% looks pretty good if we compare, But, . . . . 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What happened to the other 69% of our students who started in Math 201 and never passed a transfer level course?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95399" y="5257800"/>
            <a:ext cx="618185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 am missing our actual data. Somebody has it. I believe it is also on my old computer that I cannot get into right now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11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31 % of our students make it through in four years and 69% of them do not.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561888"/>
              </p:ext>
            </p:extLst>
          </p:nvPr>
        </p:nvGraphicFramePr>
        <p:xfrm>
          <a:off x="1028700" y="2286000"/>
          <a:ext cx="72009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7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183880" cy="1051560"/>
          </a:xfrm>
        </p:spPr>
        <p:txBody>
          <a:bodyPr/>
          <a:lstStyle/>
          <a:p>
            <a:r>
              <a:rPr lang="en-US" dirty="0" smtClean="0"/>
              <a:t>Pre-Statistics – Strategy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Pre-Statistics and reduce the exit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8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Field Trips and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Aligning Math Together, UC Davis, 3/2/16</a:t>
            </a:r>
          </a:p>
          <a:p>
            <a:r>
              <a:rPr lang="it-IT" dirty="0" smtClean="0"/>
              <a:t>CVHEC </a:t>
            </a:r>
            <a:r>
              <a:rPr lang="it-IT" dirty="0"/>
              <a:t>CCA Complete College America Game </a:t>
            </a:r>
            <a:r>
              <a:rPr lang="it-IT" dirty="0" smtClean="0"/>
              <a:t>Changers, Clovis - Herndon Campus, 3/4/16</a:t>
            </a:r>
            <a:endParaRPr lang="en-US" dirty="0" smtClean="0"/>
          </a:p>
          <a:p>
            <a:r>
              <a:rPr lang="en-US" dirty="0" smtClean="0"/>
              <a:t>San </a:t>
            </a:r>
            <a:r>
              <a:rPr lang="en-US" dirty="0"/>
              <a:t>Mateo </a:t>
            </a:r>
            <a:r>
              <a:rPr lang="en-US" dirty="0" smtClean="0"/>
              <a:t>College, </a:t>
            </a:r>
            <a:r>
              <a:rPr lang="en-US" dirty="0"/>
              <a:t>8/31/16</a:t>
            </a:r>
          </a:p>
          <a:p>
            <a:r>
              <a:rPr lang="en-US" dirty="0"/>
              <a:t>Cabrillo </a:t>
            </a:r>
            <a:r>
              <a:rPr lang="en-US" dirty="0" smtClean="0"/>
              <a:t>College, 8/31/16</a:t>
            </a:r>
          </a:p>
          <a:p>
            <a:r>
              <a:rPr lang="en-US" dirty="0" smtClean="0"/>
              <a:t>California </a:t>
            </a:r>
            <a:r>
              <a:rPr lang="en-US" dirty="0"/>
              <a:t>Acceleration </a:t>
            </a:r>
            <a:r>
              <a:rPr lang="en-US" dirty="0" smtClean="0"/>
              <a:t>Project, 9/9-11/16, Modesto</a:t>
            </a:r>
          </a:p>
          <a:p>
            <a:r>
              <a:rPr lang="en-US" dirty="0" smtClean="0"/>
              <a:t>Common Assessment Initiative, 9/16/16, Fresno</a:t>
            </a:r>
          </a:p>
          <a:p>
            <a:r>
              <a:rPr lang="en-US" dirty="0" smtClean="0"/>
              <a:t>SCCCD District Wide Assessment Collaboration, Clovis Herndon Campus, 9/17, 11/2/17, 12/15/16</a:t>
            </a:r>
          </a:p>
          <a:p>
            <a:r>
              <a:rPr lang="en-US" dirty="0" smtClean="0"/>
              <a:t>Victor Valley College, 10/10/16</a:t>
            </a:r>
          </a:p>
          <a:p>
            <a:r>
              <a:rPr lang="en-US" dirty="0" smtClean="0"/>
              <a:t>Pearson Napa Event Pre-Statistics, 11/4/16 Napa</a:t>
            </a:r>
          </a:p>
          <a:p>
            <a:r>
              <a:rPr lang="en-US" dirty="0" smtClean="0"/>
              <a:t>AMATYC, 11/17-20/16 ,Denver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442379" cy="18320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CSU and UC systems approve any pathway with our current statistics courses unchanged.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200900" cy="329806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current CID vetting of Math 110 (Statistics) concluded September 16, 2016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>
                <a:solidFill>
                  <a:srgbClr val="000000"/>
                </a:solidFill>
              </a:rPr>
              <a:t>new CID has the following statement about statistics.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00"/>
                </a:solidFill>
              </a:rPr>
              <a:t>Required </a:t>
            </a:r>
            <a:r>
              <a:rPr lang="en-US" b="1" dirty="0">
                <a:solidFill>
                  <a:srgbClr val="000000"/>
                </a:solidFill>
              </a:rPr>
              <a:t>Prerequisites:  I</a:t>
            </a:r>
            <a:r>
              <a:rPr lang="en-US" b="1" dirty="0">
                <a:solidFill>
                  <a:srgbClr val="212121"/>
                </a:solidFill>
              </a:rPr>
              <a:t>ntermediate Algebra or CSU </a:t>
            </a:r>
            <a:r>
              <a:rPr lang="en-US" b="1" dirty="0" smtClean="0">
                <a:solidFill>
                  <a:srgbClr val="212121"/>
                </a:solidFill>
              </a:rPr>
              <a:t>accepted *statistics </a:t>
            </a:r>
            <a:r>
              <a:rPr lang="en-US" b="1" dirty="0">
                <a:solidFill>
                  <a:srgbClr val="212121"/>
                </a:solidFill>
              </a:rPr>
              <a:t>pathway </a:t>
            </a:r>
            <a:r>
              <a:rPr lang="en-US" b="1" dirty="0" smtClean="0">
                <a:solidFill>
                  <a:srgbClr val="212121"/>
                </a:solidFill>
              </a:rPr>
              <a:t>curriculum.</a:t>
            </a:r>
            <a:endParaRPr lang="en-US" dirty="0">
              <a:solidFill>
                <a:srgbClr val="000000"/>
              </a:solidFill>
            </a:endParaRP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212121"/>
                </a:solidFill>
              </a:rPr>
              <a:t>At </a:t>
            </a:r>
            <a:r>
              <a:rPr lang="en-US" b="1" dirty="0">
                <a:solidFill>
                  <a:srgbClr val="212121"/>
                </a:solidFill>
              </a:rPr>
              <a:t>present there are two mechanisms to become accepted:</a:t>
            </a:r>
            <a:endParaRPr lang="en-US" sz="3200" dirty="0">
              <a:solidFill>
                <a:srgbClr val="000000"/>
              </a:solidFill>
            </a:endParaRPr>
          </a:p>
          <a:p>
            <a:pPr marL="508000" indent="-508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212121"/>
                </a:solidFill>
              </a:rPr>
              <a:t> </a:t>
            </a:r>
            <a:r>
              <a:rPr lang="en-US" b="1" dirty="0">
                <a:solidFill>
                  <a:srgbClr val="212121"/>
                </a:solidFill>
              </a:rPr>
              <a:t>the proposed statistics course has been accepted to meet CSU General Education Breadth Area </a:t>
            </a:r>
            <a:r>
              <a:rPr lang="en-US" b="1" dirty="0" smtClean="0">
                <a:solidFill>
                  <a:srgbClr val="212121"/>
                </a:solidFill>
              </a:rPr>
              <a:t>B4</a:t>
            </a:r>
            <a:endParaRPr lang="en-US" dirty="0">
              <a:solidFill>
                <a:srgbClr val="000000"/>
              </a:solidFill>
            </a:endParaRPr>
          </a:p>
          <a:p>
            <a:pPr marL="508000" indent="-508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212121"/>
                </a:solidFill>
              </a:rPr>
              <a:t> </a:t>
            </a:r>
            <a:r>
              <a:rPr lang="en-US" b="1" dirty="0">
                <a:solidFill>
                  <a:srgbClr val="212121"/>
                </a:solidFill>
              </a:rPr>
              <a:t>the pathway has been accepted by the CSU Chancellor's Office process per its October 20, 2015 memo (Statistics Pathways in CSU Quantitative Reasoning)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Math 211 Pre-Statistics course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744814"/>
              </p:ext>
            </p:extLst>
          </p:nvPr>
        </p:nvGraphicFramePr>
        <p:xfrm>
          <a:off x="762000" y="533400"/>
          <a:ext cx="6379872" cy="198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853821"/>
              </p:ext>
            </p:extLst>
          </p:nvPr>
        </p:nvGraphicFramePr>
        <p:xfrm>
          <a:off x="914400" y="2438400"/>
          <a:ext cx="6379872" cy="2323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0" y="1982098"/>
            <a:ext cx="1891048" cy="218521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business department has not been consulted about Stat 7 yet. Stat 7 does have the </a:t>
            </a:r>
            <a:r>
              <a:rPr lang="en-US" sz="2000" dirty="0" smtClean="0"/>
              <a:t>same CID as Math 11.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02267" y="4495800"/>
            <a:ext cx="601979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Math 211 curriculum has not been sent to the Clovis curriculum committee. A Math 211 course has already been submitted to the Reedley College curriculum committee and accepted by ECPC and has Board approval.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1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1385"/>
            <a:ext cx="8077200" cy="14859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Math 211 Pre-Statistics – who can take it?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791600"/>
              </p:ext>
            </p:extLst>
          </p:nvPr>
        </p:nvGraphicFramePr>
        <p:xfrm>
          <a:off x="1028700" y="1777284"/>
          <a:ext cx="7200900" cy="441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058332" y="2743200"/>
            <a:ext cx="7303077" cy="3054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38200" y="1759636"/>
            <a:ext cx="2201332" cy="95816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If*</a:t>
            </a:r>
            <a:r>
              <a:rPr lang="en-US" dirty="0" smtClean="0"/>
              <a:t> </a:t>
            </a:r>
            <a:r>
              <a:rPr lang="en-US" dirty="0"/>
              <a:t>the CID is changed for Math 45 in the future. (It has not changed yet.)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084485"/>
              </p:ext>
            </p:extLst>
          </p:nvPr>
        </p:nvGraphicFramePr>
        <p:xfrm>
          <a:off x="533400" y="533400"/>
          <a:ext cx="6379872" cy="198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041302"/>
              </p:ext>
            </p:extLst>
          </p:nvPr>
        </p:nvGraphicFramePr>
        <p:xfrm>
          <a:off x="685800" y="2286000"/>
          <a:ext cx="6379872" cy="2323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00333" y="1447800"/>
            <a:ext cx="1828800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* Warning! The CID for Math 45 has not changed yet!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183880" cy="105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STEM and Education major pathways won’t change with Math 211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853390"/>
              </p:ext>
            </p:extLst>
          </p:nvPr>
        </p:nvGraphicFramePr>
        <p:xfrm>
          <a:off x="609600" y="762000"/>
          <a:ext cx="7200900" cy="206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02864254"/>
              </p:ext>
            </p:extLst>
          </p:nvPr>
        </p:nvGraphicFramePr>
        <p:xfrm>
          <a:off x="1981200" y="2362200"/>
          <a:ext cx="6096000" cy="273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562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 Pathway - Reedley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1266" t="30912" r="3549" b="10513"/>
          <a:stretch/>
        </p:blipFill>
        <p:spPr bwMode="auto">
          <a:xfrm>
            <a:off x="381000" y="1524000"/>
            <a:ext cx="8077200" cy="3886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755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183880" cy="624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 Pathways - Reedley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0510" t="24269" r="13967" b="17334"/>
          <a:stretch/>
        </p:blipFill>
        <p:spPr bwMode="auto">
          <a:xfrm>
            <a:off x="762000" y="609600"/>
            <a:ext cx="76962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4523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8183880" cy="1051560"/>
          </a:xfrm>
        </p:spPr>
        <p:txBody>
          <a:bodyPr/>
          <a:lstStyle/>
          <a:p>
            <a:r>
              <a:rPr lang="en-US" dirty="0" smtClean="0"/>
              <a:t>Math Pathway - Reedley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0988" t="31547" r="13987" b="40411"/>
          <a:stretch/>
        </p:blipFill>
        <p:spPr bwMode="auto">
          <a:xfrm>
            <a:off x="457200" y="1981200"/>
            <a:ext cx="8229600" cy="1729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1420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Pathways - Reedley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2"/>
          <a:srcRect l="40888" t="17732" r="23243" b="10513"/>
          <a:stretch/>
        </p:blipFill>
        <p:spPr bwMode="auto">
          <a:xfrm>
            <a:off x="533400" y="457200"/>
            <a:ext cx="7924799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6044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Pathways - Reedley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2"/>
          <a:srcRect l="40888" t="17732" r="23243" b="10513"/>
          <a:stretch/>
        </p:blipFill>
        <p:spPr bwMode="auto">
          <a:xfrm>
            <a:off x="533400" y="457200"/>
            <a:ext cx="7924799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486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Reedley College Counseling, 9/7/16</a:t>
            </a:r>
          </a:p>
          <a:p>
            <a:r>
              <a:rPr lang="en-US" dirty="0" smtClean="0"/>
              <a:t>Math Department Reedley, 9/16, 10/16, 11/16</a:t>
            </a:r>
          </a:p>
          <a:p>
            <a:r>
              <a:rPr lang="en-US" dirty="0" smtClean="0"/>
              <a:t>Chemistry Department, 9/12</a:t>
            </a:r>
          </a:p>
          <a:p>
            <a:r>
              <a:rPr lang="en-US" dirty="0" smtClean="0"/>
              <a:t>Business Department, 9/27/16</a:t>
            </a:r>
          </a:p>
          <a:p>
            <a:r>
              <a:rPr lang="en-US" dirty="0"/>
              <a:t>Reedley High School Math Coordinator, 9/16, </a:t>
            </a:r>
            <a:r>
              <a:rPr lang="en-US" dirty="0" smtClean="0"/>
              <a:t>10/16</a:t>
            </a:r>
          </a:p>
          <a:p>
            <a:r>
              <a:rPr lang="en-US" dirty="0" smtClean="0"/>
              <a:t>Dean of Math and Science Reedley College, 11/15/16</a:t>
            </a:r>
          </a:p>
          <a:p>
            <a:r>
              <a:rPr lang="en-US" dirty="0" smtClean="0"/>
              <a:t>President of Reedley College  11/9/16</a:t>
            </a:r>
          </a:p>
          <a:p>
            <a:r>
              <a:rPr lang="en-US" dirty="0" smtClean="0"/>
              <a:t>Fresno City College 1/17</a:t>
            </a:r>
          </a:p>
          <a:p>
            <a:r>
              <a:rPr lang="en-US" dirty="0" smtClean="0"/>
              <a:t>Reedley College Flex Day 1/17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54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 Pathways - Reedley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609600" y="1905000"/>
            <a:ext cx="1784032" cy="19050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 250 or Math 256 or Math 252 </a:t>
            </a:r>
            <a:r>
              <a:rPr lang="en-US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Arithmetic/ Pre-Algebra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70334" y="2626476"/>
            <a:ext cx="6417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986302" y="1993618"/>
            <a:ext cx="1784032" cy="12874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 211 Prestatistics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93632" y="2626476"/>
            <a:ext cx="5847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76398" y="1993618"/>
            <a:ext cx="2222607" cy="1550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 11C Statistics with Co-requisite</a:t>
            </a:r>
          </a:p>
        </p:txBody>
      </p:sp>
    </p:spTree>
    <p:extLst>
      <p:ext uri="{BB962C8B-B14F-4D97-AF65-F5344CB8AC3E}">
        <p14:creationId xmlns:p14="http://schemas.microsoft.com/office/powerpoint/2010/main" val="3203958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 Pathways - Reedley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685800" y="1447800"/>
            <a:ext cx="1600200" cy="32004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 250 or Math 256 or Math 252 </a:t>
            </a:r>
            <a:r>
              <a:rPr lang="en-US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Arithmetic/Pre-Algebra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54125" y="2762756"/>
            <a:ext cx="304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71737" y="2362200"/>
            <a:ext cx="1572000" cy="9387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 211 Prestatistics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91825" y="2743200"/>
            <a:ext cx="304800" cy="4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82928" y="2275316"/>
            <a:ext cx="2085234" cy="13545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 11C Statistics with </a:t>
            </a:r>
            <a:r>
              <a:rPr lang="en-US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Co-requisite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22033" y="2199083"/>
            <a:ext cx="1524000" cy="144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 201 Elementary Algebra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043737" y="2743199"/>
            <a:ext cx="304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136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 Pathways - Reedley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685800" y="1447800"/>
            <a:ext cx="1600200" cy="32004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 250 or Math 256 or Math 252 </a:t>
            </a:r>
            <a:r>
              <a:rPr lang="en-US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Arithmetic/Pre-Algebra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54125" y="2762756"/>
            <a:ext cx="304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71736" y="2362200"/>
            <a:ext cx="1692553" cy="9387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 103 Intermediate Algebra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91825" y="2743200"/>
            <a:ext cx="304800" cy="4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46923" y="2065918"/>
            <a:ext cx="2011277" cy="18964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 11 or Math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11C Statistics with </a:t>
            </a:r>
            <a:r>
              <a:rPr lang="en-US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Co-requisite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22033" y="2199083"/>
            <a:ext cx="1524000" cy="144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 201 Elementary Algebra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164960" y="2743197"/>
            <a:ext cx="304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709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Can be Hard.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85" y="530225"/>
            <a:ext cx="3140868" cy="4187825"/>
          </a:xfrm>
        </p:spPr>
      </p:pic>
    </p:spTree>
    <p:extLst>
      <p:ext uri="{BB962C8B-B14F-4D97-AF65-F5344CB8AC3E}">
        <p14:creationId xmlns:p14="http://schemas.microsoft.com/office/powerpoint/2010/main" val="2031756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 Pathways - </a:t>
            </a:r>
            <a:r>
              <a:rPr lang="en-US" dirty="0" smtClean="0">
                <a:solidFill>
                  <a:schemeClr val="accent2"/>
                </a:solidFill>
              </a:rPr>
              <a:t>The Future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685800" y="1447800"/>
            <a:ext cx="1600200" cy="32004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 250 or Math 256 or Math 252 </a:t>
            </a:r>
            <a:r>
              <a:rPr lang="en-US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Arithmetic/Pre-Algebra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54125" y="2762756"/>
            <a:ext cx="304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91825" y="2743200"/>
            <a:ext cx="304800" cy="4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67017" y="2032896"/>
            <a:ext cx="2011277" cy="18964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 11 or Math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11C Statistics with </a:t>
            </a:r>
            <a:r>
              <a:rPr lang="en-US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Co-requisite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22033" y="2199083"/>
            <a:ext cx="1524000" cy="144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 201 Elementary Algebra</a:t>
            </a:r>
          </a:p>
        </p:txBody>
      </p:sp>
    </p:spTree>
    <p:extLst>
      <p:ext uri="{BB962C8B-B14F-4D97-AF65-F5344CB8AC3E}">
        <p14:creationId xmlns:p14="http://schemas.microsoft.com/office/powerpoint/2010/main" val="2120643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 211 – Student passes and changes their major?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We cannot spend all our time figuring out all the different scenarios when students change their major, but</a:t>
            </a:r>
          </a:p>
          <a:p>
            <a:endParaRPr lang="en-US" sz="2800" dirty="0"/>
          </a:p>
          <a:p>
            <a:r>
              <a:rPr lang="en-US" sz="2800" dirty="0" smtClean="0"/>
              <a:t>If a student takes Math 211, the mathematics department is proposing that student take Math 103 w/co-requisite course (Clovis) that would then allow them the flexibility to change their major to STEM, business, or education.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99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Major Example</a:t>
            </a:r>
            <a:br>
              <a:rPr lang="en-US" dirty="0" smtClean="0"/>
            </a:br>
            <a:r>
              <a:rPr lang="en-US" dirty="0" smtClean="0"/>
              <a:t>Standard Pathway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779494"/>
              </p:ext>
            </p:extLst>
          </p:nvPr>
        </p:nvGraphicFramePr>
        <p:xfrm>
          <a:off x="838200" y="838200"/>
          <a:ext cx="72009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685800"/>
            <a:ext cx="7635562" cy="1485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 211 students who switch to Business after completing Math 211.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626636"/>
              </p:ext>
            </p:extLst>
          </p:nvPr>
        </p:nvGraphicFramePr>
        <p:xfrm>
          <a:off x="1143000" y="2286000"/>
          <a:ext cx="7200900" cy="307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5174649"/>
            <a:ext cx="546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Math department (Clovis) has proposed this scenario.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31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5593080" cy="105156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Math 211 students who change their majors after completing Statistics.</a:t>
            </a:r>
            <a:endParaRPr lang="en-US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30137023"/>
              </p:ext>
            </p:extLst>
          </p:nvPr>
        </p:nvGraphicFramePr>
        <p:xfrm>
          <a:off x="762000" y="533400"/>
          <a:ext cx="6096000" cy="3691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34200" y="1143000"/>
            <a:ext cx="1777284" cy="212365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does not cut down on the number of exit points for this student, but, hey, they changed their major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419600"/>
            <a:ext cx="261548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 there an issue with students taking Math 103 after statistics since Math 103 will be listed as ONE of the pre-requisites to statistics?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3252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14800"/>
            <a:ext cx="8183880" cy="173736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Students entering eligible for Math 103 (Algebra 2) and NOT eligible for statistics.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These students should likely take Math 103 to insure all of their options for majors are open.</a:t>
            </a:r>
          </a:p>
          <a:p>
            <a:r>
              <a:rPr lang="en-US" sz="2800" dirty="0" smtClean="0"/>
              <a:t>But Math 211 is available to them. We should lay out all the options and let them choose since they could possibly choose Math 211 without counseling.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533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Completion of Transfer-Level Math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REEDLEY COLLEGE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Fall 2013-Spring 2016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997397"/>
              </p:ext>
            </p:extLst>
          </p:nvPr>
        </p:nvGraphicFramePr>
        <p:xfrm>
          <a:off x="838200" y="2362200"/>
          <a:ext cx="7696200" cy="3716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77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Students’ Initial Math Enrollment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 Completing Transfer-Level Math in 3 Years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8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Transfer Level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82</a:t>
                      </a:r>
                      <a:r>
                        <a:rPr lang="en-US" sz="2000" dirty="0" smtClean="0">
                          <a:effectLst/>
                        </a:rPr>
                        <a:t>% = 191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8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One Level-Below Transfer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</a:t>
                      </a:r>
                      <a:r>
                        <a:rPr lang="en-US" sz="2000" dirty="0" smtClean="0">
                          <a:effectLst/>
                        </a:rPr>
                        <a:t>% = 502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8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Two Levels Below Transfer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r>
                        <a:rPr lang="en-US" sz="2000" dirty="0" smtClean="0">
                          <a:effectLst/>
                        </a:rPr>
                        <a:t>% = 254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8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Three or More Levels Below Transfer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r>
                        <a:rPr lang="en-US" sz="2000" dirty="0" smtClean="0">
                          <a:effectLst/>
                        </a:rPr>
                        <a:t>% = 81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8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Overall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14.8%     1028/6962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2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Students entering eligible for Math 103 and NOT eligible for statistics.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12436"/>
              </p:ext>
            </p:extLst>
          </p:nvPr>
        </p:nvGraphicFramePr>
        <p:xfrm>
          <a:off x="685800" y="685800"/>
          <a:ext cx="6379872" cy="198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962027"/>
              </p:ext>
            </p:extLst>
          </p:nvPr>
        </p:nvGraphicFramePr>
        <p:xfrm>
          <a:off x="1219200" y="2971800"/>
          <a:ext cx="6379872" cy="2323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0" y="2438400"/>
            <a:ext cx="2424448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Switching majors may cause a student to go back to Math 103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331591"/>
            <a:ext cx="2878428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Math 103 allows for flexibility if and when a student changes their major.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5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in the Pre-Statistics Curriculum?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83880" cy="4187952"/>
          </a:xfrm>
        </p:spPr>
        <p:txBody>
          <a:bodyPr/>
          <a:lstStyle/>
          <a:p>
            <a:r>
              <a:rPr lang="en-US" dirty="0" smtClean="0"/>
              <a:t>We identified </a:t>
            </a:r>
            <a:r>
              <a:rPr lang="en-US" dirty="0"/>
              <a:t>all of the topics </a:t>
            </a:r>
            <a:r>
              <a:rPr lang="en-US" dirty="0" smtClean="0"/>
              <a:t>needed for Statistics from the outlines of:</a:t>
            </a:r>
            <a:endParaRPr lang="en-US" dirty="0"/>
          </a:p>
          <a:p>
            <a:r>
              <a:rPr lang="en-US" dirty="0" smtClean="0"/>
              <a:t>Beginning Algebra, Math 201.</a:t>
            </a:r>
          </a:p>
          <a:p>
            <a:r>
              <a:rPr lang="en-US" dirty="0" smtClean="0"/>
              <a:t>Intermediate Algebra, Math 103.</a:t>
            </a:r>
          </a:p>
          <a:p>
            <a:endParaRPr lang="en-US" dirty="0"/>
          </a:p>
          <a:p>
            <a:r>
              <a:rPr lang="en-US" dirty="0" smtClean="0"/>
              <a:t>We then looked through the outline of Statistics and identified other topics to be included in the Pre-Statistics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15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183880" cy="624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Pre-Statistics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Practice basic calculations with numbers and simplify polynomials recognizing order of operations in statistical formulas.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Solve </a:t>
            </a:r>
            <a:r>
              <a:rPr lang="en-US" dirty="0"/>
              <a:t>and simplify algebraic and linear equations and inequalities.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Create </a:t>
            </a:r>
            <a:r>
              <a:rPr lang="en-US" dirty="0"/>
              <a:t>and interpret statistical graphs including pie charts, histograms, and scatter plots.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Graph </a:t>
            </a:r>
            <a:r>
              <a:rPr lang="en-US" dirty="0"/>
              <a:t>linear functions.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Simplify </a:t>
            </a:r>
            <a:r>
              <a:rPr lang="en-US" dirty="0"/>
              <a:t>basic radicals in a statistical context.</a:t>
            </a:r>
          </a:p>
          <a:p>
            <a:endParaRPr lang="en-US" dirty="0" smtClean="0"/>
          </a:p>
          <a:p>
            <a:r>
              <a:rPr lang="en-US" dirty="0" smtClean="0"/>
              <a:t>Interpret </a:t>
            </a:r>
            <a:r>
              <a:rPr lang="en-US" dirty="0"/>
              <a:t>slopes and y-intercepts of linear equations.</a:t>
            </a:r>
          </a:p>
        </p:txBody>
      </p:sp>
    </p:spTree>
    <p:extLst>
      <p:ext uri="{BB962C8B-B14F-4D97-AF65-F5344CB8AC3E}">
        <p14:creationId xmlns:p14="http://schemas.microsoft.com/office/powerpoint/2010/main" val="40079049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701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Pre-Statistics  Outline Section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Perform </a:t>
            </a:r>
            <a:r>
              <a:rPr lang="en-US" b="1" dirty="0"/>
              <a:t>operations with real numbers with and without calculators. Perform simple polynomial operations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627063" indent="-576263" defTabSz="627063">
              <a:buNone/>
              <a:tabLst>
                <a:tab pos="627063" algn="l"/>
              </a:tabLst>
            </a:pPr>
            <a:r>
              <a:rPr lang="en-US" sz="2900" dirty="0"/>
              <a:t>A.    </a:t>
            </a:r>
            <a:r>
              <a:rPr lang="en-US" sz="2900" dirty="0" smtClean="0"/>
              <a:t>Number </a:t>
            </a:r>
            <a:r>
              <a:rPr lang="en-US" sz="2900" dirty="0"/>
              <a:t>Systems and </a:t>
            </a:r>
            <a:r>
              <a:rPr lang="en-US" sz="2900" dirty="0" smtClean="0"/>
              <a:t>Operations</a:t>
            </a:r>
          </a:p>
          <a:p>
            <a:pPr marL="627063" indent="-576263" defTabSz="627063">
              <a:buNone/>
              <a:tabLst>
                <a:tab pos="627063" algn="l"/>
              </a:tabLst>
            </a:pPr>
            <a:endParaRPr lang="en-US" sz="2900" dirty="0"/>
          </a:p>
          <a:p>
            <a:pPr marL="627063" indent="-576263" defTabSz="627063">
              <a:buNone/>
              <a:tabLst>
                <a:tab pos="627063" algn="l"/>
              </a:tabLst>
            </a:pPr>
            <a:r>
              <a:rPr lang="en-US" sz="2900" dirty="0"/>
              <a:t>B.    </a:t>
            </a:r>
            <a:r>
              <a:rPr lang="en-US" sz="2900" dirty="0" smtClean="0"/>
              <a:t>Addition</a:t>
            </a:r>
            <a:r>
              <a:rPr lang="en-US" sz="2900" dirty="0"/>
              <a:t>, subtraction, multiplication and division of real </a:t>
            </a:r>
            <a:r>
              <a:rPr lang="en-US" sz="2900" dirty="0" smtClean="0"/>
              <a:t>numbers</a:t>
            </a:r>
          </a:p>
          <a:p>
            <a:pPr marL="627063" indent="-576263" defTabSz="627063">
              <a:buNone/>
              <a:tabLst>
                <a:tab pos="627063" algn="l"/>
              </a:tabLst>
            </a:pPr>
            <a:endParaRPr lang="en-US" sz="2900" dirty="0"/>
          </a:p>
          <a:p>
            <a:pPr marL="627063" indent="-576263" defTabSz="627063">
              <a:buNone/>
              <a:tabLst>
                <a:tab pos="627063" algn="l"/>
              </a:tabLst>
            </a:pPr>
            <a:r>
              <a:rPr lang="en-US" sz="2900" dirty="0"/>
              <a:t>C.   </a:t>
            </a:r>
            <a:r>
              <a:rPr lang="en-US" sz="2900" dirty="0" smtClean="0"/>
              <a:t>Calculator </a:t>
            </a:r>
            <a:r>
              <a:rPr lang="en-US" sz="2900" dirty="0"/>
              <a:t>techniques, square roots, square roots with summation notation, recognizing order of operations in statistical formulas, factorials</a:t>
            </a:r>
            <a:r>
              <a:rPr lang="en-US" sz="2900" dirty="0" smtClean="0"/>
              <a:t>.</a:t>
            </a:r>
          </a:p>
          <a:p>
            <a:pPr marL="627063" indent="-576263" defTabSz="627063">
              <a:buNone/>
              <a:tabLst>
                <a:tab pos="627063" algn="l"/>
              </a:tabLst>
            </a:pPr>
            <a:endParaRPr lang="en-US" sz="2900" dirty="0"/>
          </a:p>
          <a:p>
            <a:pPr marL="627063" indent="-576263" defTabSz="627063">
              <a:buNone/>
              <a:tabLst>
                <a:tab pos="627063" algn="l"/>
              </a:tabLst>
            </a:pPr>
            <a:r>
              <a:rPr lang="en-US" sz="2900" dirty="0"/>
              <a:t>D.   </a:t>
            </a:r>
            <a:r>
              <a:rPr lang="en-US" sz="2900" dirty="0" smtClean="0"/>
              <a:t>Ordering </a:t>
            </a:r>
            <a:r>
              <a:rPr lang="en-US" sz="2900" dirty="0"/>
              <a:t>and converting decimals, percentages and fractions</a:t>
            </a:r>
            <a:r>
              <a:rPr lang="en-US" sz="2900" dirty="0" smtClean="0"/>
              <a:t>.</a:t>
            </a:r>
          </a:p>
          <a:p>
            <a:pPr marL="627063" indent="-576263" defTabSz="627063">
              <a:buNone/>
              <a:tabLst>
                <a:tab pos="627063" algn="l"/>
              </a:tabLst>
            </a:pPr>
            <a:endParaRPr lang="en-US" sz="2900" dirty="0"/>
          </a:p>
          <a:p>
            <a:pPr marL="627063" indent="-576263" defTabSz="627063">
              <a:buNone/>
              <a:tabLst>
                <a:tab pos="627063" algn="l"/>
              </a:tabLst>
            </a:pPr>
            <a:r>
              <a:rPr lang="en-US" sz="2900" dirty="0"/>
              <a:t>E.    </a:t>
            </a:r>
            <a:r>
              <a:rPr lang="en-US" sz="2900" dirty="0" smtClean="0"/>
              <a:t>Rounding </a:t>
            </a:r>
            <a:r>
              <a:rPr lang="en-US" sz="2900" dirty="0"/>
              <a:t>concepts</a:t>
            </a:r>
            <a:r>
              <a:rPr lang="en-US" sz="2900" dirty="0" smtClean="0"/>
              <a:t>.</a:t>
            </a:r>
          </a:p>
          <a:p>
            <a:pPr marL="627063" indent="-576263" defTabSz="627063">
              <a:buNone/>
              <a:tabLst>
                <a:tab pos="627063" algn="l"/>
              </a:tabLst>
            </a:pPr>
            <a:endParaRPr lang="en-US" sz="2900" dirty="0"/>
          </a:p>
          <a:p>
            <a:pPr marL="627063" indent="-576263" defTabSz="627063">
              <a:buNone/>
              <a:tabLst>
                <a:tab pos="627063" algn="l"/>
              </a:tabLst>
            </a:pPr>
            <a:r>
              <a:rPr lang="en-US" sz="2900" dirty="0"/>
              <a:t>F.    </a:t>
            </a:r>
            <a:r>
              <a:rPr lang="en-US" sz="2900" dirty="0" smtClean="0"/>
              <a:t>Add </a:t>
            </a:r>
            <a:r>
              <a:rPr lang="en-US" sz="2900" dirty="0"/>
              <a:t>like terms and perform simple operations with polynomials. - necessary topics for statistical formulas.   (Weighted Mean, etc</a:t>
            </a:r>
            <a:r>
              <a:rPr lang="en-US" sz="2900" dirty="0" smtClean="0"/>
              <a:t>.)</a:t>
            </a:r>
          </a:p>
          <a:p>
            <a:pPr marL="627063" indent="-576263" defTabSz="627063">
              <a:buNone/>
              <a:tabLst>
                <a:tab pos="627063" algn="l"/>
              </a:tabLst>
            </a:pPr>
            <a:endParaRPr lang="en-US" sz="2900" dirty="0"/>
          </a:p>
          <a:p>
            <a:pPr marL="627063" indent="-576263" defTabSz="627063">
              <a:buNone/>
              <a:tabLst>
                <a:tab pos="627063" algn="l"/>
              </a:tabLst>
            </a:pPr>
            <a:r>
              <a:rPr lang="en-US" sz="2900" dirty="0"/>
              <a:t>G.   </a:t>
            </a:r>
            <a:r>
              <a:rPr lang="en-US" sz="2900" dirty="0" smtClean="0"/>
              <a:t>Multiplication </a:t>
            </a:r>
            <a:r>
              <a:rPr lang="en-US" sz="2900" dirty="0"/>
              <a:t>and division with exponents – necessary items for statistical formulas.</a:t>
            </a:r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1025283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Pre-Statistics  Outline Section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Simplify algebraic expressions and solve linear equations and </a:t>
            </a:r>
            <a:r>
              <a:rPr lang="en-US" b="1" dirty="0" smtClean="0"/>
              <a:t>inequalities</a:t>
            </a:r>
          </a:p>
          <a:p>
            <a:endParaRPr lang="en-US" sz="3300" dirty="0"/>
          </a:p>
          <a:p>
            <a:pPr marL="515938" indent="-406400">
              <a:buNone/>
            </a:pPr>
            <a:r>
              <a:rPr lang="en-US" sz="3300" dirty="0"/>
              <a:t>A.   </a:t>
            </a:r>
            <a:r>
              <a:rPr lang="en-US" sz="3300" dirty="0" smtClean="0"/>
              <a:t>Simplifying expressions</a:t>
            </a:r>
          </a:p>
          <a:p>
            <a:pPr marL="515938" indent="-406400">
              <a:buNone/>
            </a:pPr>
            <a:endParaRPr lang="en-US" sz="3300" dirty="0"/>
          </a:p>
          <a:p>
            <a:pPr marL="515938" indent="-406400">
              <a:buNone/>
            </a:pPr>
            <a:r>
              <a:rPr lang="en-US" sz="3300" dirty="0"/>
              <a:t>B.   </a:t>
            </a:r>
            <a:r>
              <a:rPr lang="en-US" sz="3300" dirty="0" smtClean="0"/>
              <a:t>Substitution </a:t>
            </a:r>
            <a:r>
              <a:rPr lang="en-US" sz="3300" dirty="0"/>
              <a:t>into statistical formulas that are algebraic in nature</a:t>
            </a:r>
            <a:r>
              <a:rPr lang="en-US" sz="3300" dirty="0" smtClean="0"/>
              <a:t>.</a:t>
            </a:r>
          </a:p>
          <a:p>
            <a:pPr marL="515938" indent="-406400">
              <a:buNone/>
            </a:pPr>
            <a:endParaRPr lang="en-US" sz="3300" dirty="0"/>
          </a:p>
          <a:p>
            <a:pPr marL="515938" indent="-406400">
              <a:buNone/>
            </a:pPr>
            <a:r>
              <a:rPr lang="en-US" sz="3300" dirty="0"/>
              <a:t>C.   </a:t>
            </a:r>
            <a:r>
              <a:rPr lang="en-US" sz="3300" dirty="0" smtClean="0"/>
              <a:t>Solving </a:t>
            </a:r>
            <a:r>
              <a:rPr lang="en-US" sz="3300" dirty="0"/>
              <a:t>equations using the addition and multiplication properties of </a:t>
            </a:r>
            <a:r>
              <a:rPr lang="en-US" sz="3300" dirty="0" smtClean="0"/>
              <a:t>equality</a:t>
            </a:r>
          </a:p>
          <a:p>
            <a:pPr marL="515938" indent="-406400">
              <a:buNone/>
            </a:pPr>
            <a:endParaRPr lang="en-US" sz="3300" dirty="0"/>
          </a:p>
          <a:p>
            <a:pPr marL="515938" indent="-406400">
              <a:buNone/>
            </a:pPr>
            <a:r>
              <a:rPr lang="en-US" sz="3300" dirty="0"/>
              <a:t>D.   </a:t>
            </a:r>
            <a:r>
              <a:rPr lang="en-US" sz="3300" dirty="0" smtClean="0"/>
              <a:t>Applying </a:t>
            </a:r>
            <a:r>
              <a:rPr lang="en-US" sz="3300" dirty="0"/>
              <a:t>the addition and multiplication properties to solve </a:t>
            </a:r>
            <a:r>
              <a:rPr lang="en-US" sz="3300" dirty="0" smtClean="0"/>
              <a:t>formulas</a:t>
            </a:r>
          </a:p>
          <a:p>
            <a:pPr marL="515938" indent="-406400">
              <a:buNone/>
            </a:pPr>
            <a:endParaRPr lang="en-US" sz="3300" dirty="0"/>
          </a:p>
          <a:p>
            <a:pPr marL="515938" indent="-406400">
              <a:buNone/>
            </a:pPr>
            <a:r>
              <a:rPr lang="en-US" sz="3300" dirty="0"/>
              <a:t>E.   </a:t>
            </a:r>
            <a:r>
              <a:rPr lang="en-US" sz="3300" dirty="0" smtClean="0"/>
              <a:t>Applying </a:t>
            </a:r>
            <a:r>
              <a:rPr lang="en-US" sz="3300" dirty="0"/>
              <a:t>the addition and multiplication properties to solve </a:t>
            </a:r>
            <a:r>
              <a:rPr lang="en-US" sz="3300" dirty="0" smtClean="0"/>
              <a:t>inequalities</a:t>
            </a:r>
          </a:p>
          <a:p>
            <a:pPr marL="515938" indent="-406400">
              <a:buNone/>
            </a:pPr>
            <a:endParaRPr lang="en-US" sz="3300" dirty="0"/>
          </a:p>
          <a:p>
            <a:pPr marL="515938" indent="-406400">
              <a:buNone/>
            </a:pPr>
            <a:r>
              <a:rPr lang="en-US" sz="3300" dirty="0"/>
              <a:t>F.    </a:t>
            </a:r>
            <a:r>
              <a:rPr lang="en-US" sz="3300" dirty="0" smtClean="0"/>
              <a:t>Solving </a:t>
            </a:r>
            <a:r>
              <a:rPr lang="en-US" sz="3300" dirty="0"/>
              <a:t>equations with </a:t>
            </a:r>
            <a:r>
              <a:rPr lang="en-US" sz="3300" dirty="0" smtClean="0"/>
              <a:t>fractions</a:t>
            </a:r>
          </a:p>
          <a:p>
            <a:pPr marL="515938" indent="-406400">
              <a:buNone/>
            </a:pPr>
            <a:endParaRPr lang="en-US" sz="3300" dirty="0"/>
          </a:p>
          <a:p>
            <a:pPr marL="515938" indent="-406400">
              <a:buNone/>
            </a:pPr>
            <a:r>
              <a:rPr lang="en-US" sz="3300" dirty="0"/>
              <a:t>G.   </a:t>
            </a:r>
            <a:r>
              <a:rPr lang="en-US" sz="3300" dirty="0" smtClean="0"/>
              <a:t>Solving proportions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3455362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Pre-Statistics  Outline Section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Create and Interpret Statistical </a:t>
            </a:r>
            <a:r>
              <a:rPr lang="en-US" b="1" dirty="0" smtClean="0"/>
              <a:t>Graphs</a:t>
            </a:r>
          </a:p>
          <a:p>
            <a:pPr marL="0" indent="0">
              <a:buNone/>
            </a:pPr>
            <a:endParaRPr lang="en-US" dirty="0"/>
          </a:p>
          <a:p>
            <a:pPr marL="744538" indent="-744538">
              <a:buNone/>
            </a:pPr>
            <a:r>
              <a:rPr lang="en-US" dirty="0"/>
              <a:t>A.      Measures of central </a:t>
            </a:r>
            <a:r>
              <a:rPr lang="en-US" dirty="0" smtClean="0"/>
              <a:t>tendencies</a:t>
            </a:r>
          </a:p>
          <a:p>
            <a:pPr marL="744538" indent="-744538">
              <a:buNone/>
            </a:pPr>
            <a:endParaRPr lang="en-US" dirty="0"/>
          </a:p>
          <a:p>
            <a:pPr marL="744538" indent="-744538">
              <a:buNone/>
            </a:pPr>
            <a:r>
              <a:rPr lang="en-US" dirty="0"/>
              <a:t>B.      Measures of </a:t>
            </a:r>
            <a:r>
              <a:rPr lang="en-US" dirty="0" smtClean="0"/>
              <a:t>spread</a:t>
            </a:r>
          </a:p>
          <a:p>
            <a:pPr marL="744538" indent="-744538">
              <a:buNone/>
            </a:pPr>
            <a:r>
              <a:rPr lang="en-US" dirty="0"/>
              <a:t>      </a:t>
            </a:r>
          </a:p>
          <a:p>
            <a:pPr marL="744538" indent="-744538">
              <a:buNone/>
            </a:pPr>
            <a:r>
              <a:rPr lang="en-US" dirty="0"/>
              <a:t>C.      Multiple statistical graphs, bar charts, histograms, pie charts, scatter plot, box plots, normal curve, etc</a:t>
            </a:r>
            <a:r>
              <a:rPr lang="en-US" dirty="0" smtClean="0"/>
              <a:t>.</a:t>
            </a:r>
          </a:p>
          <a:p>
            <a:pPr marL="744538" indent="-744538">
              <a:buNone/>
            </a:pPr>
            <a:endParaRPr lang="en-US" dirty="0"/>
          </a:p>
          <a:p>
            <a:pPr marL="744538" indent="-744538">
              <a:buNone/>
            </a:pPr>
            <a:r>
              <a:rPr lang="en-US" dirty="0"/>
              <a:t>D.      Extract information from graphs and tables - Complement </a:t>
            </a:r>
            <a:r>
              <a:rPr lang="en-US" dirty="0" smtClean="0"/>
              <a:t>rule</a:t>
            </a:r>
          </a:p>
          <a:p>
            <a:pPr marL="744538" indent="-744538">
              <a:buNone/>
            </a:pPr>
            <a:endParaRPr lang="en-US" dirty="0"/>
          </a:p>
          <a:p>
            <a:pPr marL="744538" indent="-744538">
              <a:buNone/>
            </a:pPr>
            <a:r>
              <a:rPr lang="en-US" dirty="0"/>
              <a:t>E.       Inequalities related to area under the normal curve</a:t>
            </a:r>
            <a:r>
              <a:rPr lang="en-US" dirty="0" smtClean="0"/>
              <a:t>.</a:t>
            </a:r>
          </a:p>
          <a:p>
            <a:pPr marL="744538" indent="-744538">
              <a:buNone/>
            </a:pPr>
            <a:endParaRPr lang="en-US" dirty="0"/>
          </a:p>
          <a:p>
            <a:pPr marL="744538" indent="-744538">
              <a:buNone/>
            </a:pPr>
            <a:r>
              <a:rPr lang="en-US" dirty="0"/>
              <a:t>F.       Statistics applications.  Designing observational studies and experiments.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372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Pre-Statistics  Outline Section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Graph </a:t>
            </a:r>
            <a:r>
              <a:rPr lang="en-US" b="1" dirty="0"/>
              <a:t>linear equations in two variables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625475" indent="-625475">
              <a:buNone/>
            </a:pPr>
            <a:r>
              <a:rPr lang="en-US" dirty="0"/>
              <a:t>A.    </a:t>
            </a:r>
            <a:r>
              <a:rPr lang="en-US" dirty="0" smtClean="0"/>
              <a:t>Finding </a:t>
            </a:r>
            <a:r>
              <a:rPr lang="en-US" dirty="0"/>
              <a:t>solutions to linear equations in two </a:t>
            </a:r>
            <a:r>
              <a:rPr lang="en-US" dirty="0" smtClean="0"/>
              <a:t>variables</a:t>
            </a:r>
          </a:p>
          <a:p>
            <a:pPr marL="625475" indent="-625475">
              <a:buNone/>
            </a:pPr>
            <a:endParaRPr lang="en-US" dirty="0"/>
          </a:p>
          <a:p>
            <a:pPr marL="625475" indent="-625475">
              <a:buNone/>
            </a:pPr>
            <a:r>
              <a:rPr lang="en-US" dirty="0"/>
              <a:t>B.    </a:t>
            </a:r>
            <a:r>
              <a:rPr lang="en-US" dirty="0" smtClean="0"/>
              <a:t>Finding </a:t>
            </a:r>
            <a:r>
              <a:rPr lang="en-US" dirty="0"/>
              <a:t>axis intercepts and using them to graph a </a:t>
            </a:r>
            <a:r>
              <a:rPr lang="en-US" dirty="0" smtClean="0"/>
              <a:t>equation</a:t>
            </a:r>
          </a:p>
          <a:p>
            <a:pPr marL="625475" indent="-625475">
              <a:buNone/>
            </a:pPr>
            <a:endParaRPr lang="en-US" dirty="0"/>
          </a:p>
          <a:p>
            <a:pPr marL="625475" indent="-625475">
              <a:buNone/>
            </a:pPr>
            <a:r>
              <a:rPr lang="en-US" dirty="0"/>
              <a:t>C.    </a:t>
            </a:r>
            <a:r>
              <a:rPr lang="en-US" dirty="0" smtClean="0"/>
              <a:t>The </a:t>
            </a:r>
            <a:r>
              <a:rPr lang="en-US" dirty="0"/>
              <a:t>equation of a line, linear models, regression, linear function notation, making predictions</a:t>
            </a:r>
            <a:r>
              <a:rPr lang="en-US" dirty="0" smtClean="0"/>
              <a:t>.</a:t>
            </a:r>
          </a:p>
          <a:p>
            <a:pPr marL="625475" indent="-625475">
              <a:buNone/>
            </a:pPr>
            <a:endParaRPr lang="en-US" dirty="0"/>
          </a:p>
          <a:p>
            <a:pPr marL="625475" indent="-625475">
              <a:buNone/>
            </a:pPr>
            <a:r>
              <a:rPr lang="en-US" dirty="0"/>
              <a:t>D.    </a:t>
            </a:r>
            <a:r>
              <a:rPr lang="en-US" dirty="0" smtClean="0"/>
              <a:t>Applications </a:t>
            </a:r>
            <a:r>
              <a:rPr lang="en-US" dirty="0"/>
              <a:t>- Describing points, slope in context, and intercepts using complete sentences</a:t>
            </a:r>
            <a:r>
              <a:rPr lang="en-US" dirty="0" smtClean="0"/>
              <a:t>.</a:t>
            </a:r>
          </a:p>
          <a:p>
            <a:pPr marL="625475" indent="-625475">
              <a:buNone/>
            </a:pPr>
            <a:endParaRPr lang="en-US" dirty="0"/>
          </a:p>
          <a:p>
            <a:pPr marL="625475" indent="-625475">
              <a:buNone/>
            </a:pPr>
            <a:r>
              <a:rPr lang="en-US" dirty="0"/>
              <a:t>E.    </a:t>
            </a:r>
            <a:r>
              <a:rPr lang="en-US" dirty="0" smtClean="0"/>
              <a:t>Calculate </a:t>
            </a:r>
            <a:r>
              <a:rPr lang="en-US" dirty="0"/>
              <a:t>vertical deviation of a point from the line</a:t>
            </a:r>
          </a:p>
          <a:p>
            <a:pPr marL="625475" indent="-6254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09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Pre-Statistics  Outline Section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Simplify radical expressions in a statistical context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None/>
            </a:pPr>
            <a:r>
              <a:rPr lang="en-US" dirty="0"/>
              <a:t>A.    Rational exponents – ½. 1/3, geometric mean and growth rates for exponential functions</a:t>
            </a:r>
            <a:r>
              <a:rPr lang="en-US" dirty="0" smtClean="0"/>
              <a:t>.</a:t>
            </a:r>
          </a:p>
          <a:p>
            <a:pPr marL="914400" indent="-914400">
              <a:buNone/>
            </a:pPr>
            <a:endParaRPr lang="en-US" dirty="0"/>
          </a:p>
          <a:p>
            <a:pPr marL="914400" indent="-914400">
              <a:buNone/>
            </a:pPr>
            <a:r>
              <a:rPr lang="en-US" dirty="0"/>
              <a:t>B.     </a:t>
            </a:r>
            <a:r>
              <a:rPr lang="en-US" dirty="0" smtClean="0"/>
              <a:t>Simplified </a:t>
            </a:r>
            <a:r>
              <a:rPr lang="en-US" dirty="0"/>
              <a:t>form for radicals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348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Pre-Statistics  Outline Section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Optional Topics (if time permits) Generalize arithmetic and geometric sequences and find the kth term of a binomial expansion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627063" indent="-627063">
              <a:buNone/>
            </a:pPr>
            <a:r>
              <a:rPr lang="en-US" sz="3600" dirty="0"/>
              <a:t>A.     </a:t>
            </a:r>
            <a:r>
              <a:rPr lang="en-US" sz="3600" dirty="0" smtClean="0"/>
              <a:t>Binomial </a:t>
            </a:r>
            <a:r>
              <a:rPr lang="en-US" sz="3600" dirty="0"/>
              <a:t>Expansion, Pascal’s </a:t>
            </a:r>
            <a:r>
              <a:rPr lang="en-US" sz="3600" dirty="0" smtClean="0"/>
              <a:t>Triangle</a:t>
            </a:r>
          </a:p>
          <a:p>
            <a:pPr marL="627063" indent="-627063">
              <a:buNone/>
            </a:pPr>
            <a:endParaRPr lang="en-US" sz="3600" dirty="0"/>
          </a:p>
          <a:p>
            <a:pPr marL="627063" indent="-627063">
              <a:buNone/>
            </a:pPr>
            <a:r>
              <a:rPr lang="en-US" sz="3600" dirty="0"/>
              <a:t>B.     </a:t>
            </a:r>
            <a:r>
              <a:rPr lang="en-US" sz="3600" dirty="0" smtClean="0"/>
              <a:t>Probability </a:t>
            </a:r>
            <a:r>
              <a:rPr lang="en-US" sz="3600" dirty="0"/>
              <a:t>– combinations and permutations, sample space, independent and dependent </a:t>
            </a:r>
            <a:r>
              <a:rPr lang="en-US" sz="3600" dirty="0" smtClean="0"/>
              <a:t>events</a:t>
            </a:r>
          </a:p>
          <a:p>
            <a:pPr marL="627063" indent="-627063">
              <a:buNone/>
            </a:pPr>
            <a:endParaRPr lang="en-US" sz="3600" dirty="0"/>
          </a:p>
          <a:p>
            <a:pPr marL="627063" indent="-627063">
              <a:buNone/>
            </a:pPr>
            <a:r>
              <a:rPr lang="en-US" sz="3600" dirty="0"/>
              <a:t>C.     Standard </a:t>
            </a:r>
            <a:r>
              <a:rPr lang="en-US" sz="3600" dirty="0" smtClean="0"/>
              <a:t>Deviation</a:t>
            </a:r>
          </a:p>
          <a:p>
            <a:pPr marL="627063" indent="-627063">
              <a:buNone/>
            </a:pPr>
            <a:endParaRPr lang="en-US" sz="3600" dirty="0"/>
          </a:p>
          <a:p>
            <a:pPr marL="627063" indent="-627063">
              <a:buNone/>
            </a:pPr>
            <a:r>
              <a:rPr lang="en-US" sz="3600" dirty="0"/>
              <a:t>D.     </a:t>
            </a:r>
            <a:r>
              <a:rPr lang="en-US" sz="3600" dirty="0" smtClean="0"/>
              <a:t>Exponential </a:t>
            </a:r>
            <a:r>
              <a:rPr lang="en-US" sz="3600" dirty="0"/>
              <a:t>Functions and logarithms – regression and discussion of growth rates. Geometric Mean</a:t>
            </a:r>
            <a:r>
              <a:rPr lang="en-US" sz="3600" dirty="0" smtClean="0"/>
              <a:t>.</a:t>
            </a:r>
          </a:p>
          <a:p>
            <a:pPr marL="627063" indent="-627063">
              <a:buNone/>
            </a:pPr>
            <a:endParaRPr lang="en-US" sz="3600" dirty="0"/>
          </a:p>
          <a:p>
            <a:pPr marL="627063" indent="-627063">
              <a:buNone/>
            </a:pPr>
            <a:r>
              <a:rPr lang="en-US" sz="3600" dirty="0"/>
              <a:t>E.     </a:t>
            </a:r>
            <a:r>
              <a:rPr lang="en-US" sz="3600" dirty="0" smtClean="0"/>
              <a:t> Expose </a:t>
            </a:r>
            <a:r>
              <a:rPr lang="en-US" sz="3600" dirty="0"/>
              <a:t>students to playing cards and board games to learn about probability concepts (suits, face cards, dice</a:t>
            </a:r>
            <a:r>
              <a:rPr lang="en-US" sz="3600" dirty="0" smtClean="0"/>
              <a:t>).</a:t>
            </a:r>
          </a:p>
          <a:p>
            <a:pPr marL="627063" indent="-627063">
              <a:buNone/>
            </a:pPr>
            <a:endParaRPr lang="en-US" sz="3600" dirty="0"/>
          </a:p>
          <a:p>
            <a:pPr marL="627063" indent="-627063">
              <a:buNone/>
            </a:pPr>
            <a:r>
              <a:rPr lang="en-US" sz="3600" dirty="0"/>
              <a:t>F.      </a:t>
            </a:r>
            <a:r>
              <a:rPr lang="en-US" sz="3600" dirty="0" smtClean="0"/>
              <a:t>Reading </a:t>
            </a:r>
            <a:r>
              <a:rPr lang="en-US" sz="3600" dirty="0"/>
              <a:t>cumulative standard normal distribution tables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764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all of our Students Intend to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CCCSE 2016),  56.3% of the students intend to </a:t>
            </a:r>
            <a:r>
              <a:rPr lang="en-US" dirty="0" smtClean="0"/>
              <a:t>transfer</a:t>
            </a:r>
          </a:p>
          <a:p>
            <a:r>
              <a:rPr lang="en-US" dirty="0" smtClean="0"/>
              <a:t>6962 students </a:t>
            </a:r>
          </a:p>
          <a:p>
            <a:r>
              <a:rPr lang="en-US" dirty="0" smtClean="0"/>
              <a:t>3920 transfer</a:t>
            </a:r>
          </a:p>
          <a:p>
            <a:r>
              <a:rPr lang="en-US" dirty="0" smtClean="0"/>
              <a:t>1028 </a:t>
            </a:r>
            <a:r>
              <a:rPr lang="en-US" dirty="0"/>
              <a:t>(26.2%) actually completed a transfer level math course in three years.</a:t>
            </a:r>
          </a:p>
        </p:txBody>
      </p:sp>
    </p:spTree>
    <p:extLst>
      <p:ext uri="{BB962C8B-B14F-4D97-AF65-F5344CB8AC3E}">
        <p14:creationId xmlns:p14="http://schemas.microsoft.com/office/powerpoint/2010/main" val="15791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Percentage of Incoming </a:t>
            </a:r>
            <a:r>
              <a:rPr lang="en-US" dirty="0"/>
              <a:t>S</a:t>
            </a:r>
            <a:r>
              <a:rPr lang="en-US" dirty="0" smtClean="0"/>
              <a:t>tudents that Place into Transfer </a:t>
            </a:r>
            <a:r>
              <a:rPr lang="en-US" dirty="0"/>
              <a:t>L</a:t>
            </a:r>
            <a:r>
              <a:rPr lang="en-US" dirty="0" smtClean="0"/>
              <a:t>evel </a:t>
            </a:r>
            <a:r>
              <a:rPr lang="en-US" dirty="0"/>
              <a:t>M</a:t>
            </a:r>
            <a:r>
              <a:rPr lang="en-US" dirty="0" smtClean="0"/>
              <a:t>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Reedley College it is 4% and Clovis is 48%.</a:t>
            </a:r>
          </a:p>
          <a:p>
            <a:r>
              <a:rPr lang="en-US" dirty="0" smtClean="0"/>
              <a:t>Only three colleges of 20 at the </a:t>
            </a:r>
            <a:r>
              <a:rPr lang="en-US" smtClean="0"/>
              <a:t>CAP conference placed </a:t>
            </a:r>
            <a:r>
              <a:rPr lang="en-US" dirty="0" smtClean="0"/>
              <a:t>above 30%.(Fresno and Clovis are included)</a:t>
            </a:r>
          </a:p>
          <a:p>
            <a:r>
              <a:rPr lang="en-US" dirty="0" smtClean="0"/>
              <a:t>Only one college below Reedley College.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4" r="36172"/>
          <a:stretch/>
        </p:blipFill>
        <p:spPr bwMode="auto">
          <a:xfrm>
            <a:off x="914400" y="2895600"/>
            <a:ext cx="7543800" cy="200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8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Need for a </a:t>
            </a:r>
            <a:r>
              <a:rPr lang="en-US" dirty="0"/>
              <a:t>B</a:t>
            </a:r>
            <a:r>
              <a:rPr lang="en-US" dirty="0" smtClean="0"/>
              <a:t>etter Solution - Equity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768377"/>
              </p:ext>
            </p:extLst>
          </p:nvPr>
        </p:nvGraphicFramePr>
        <p:xfrm>
          <a:off x="762000" y="1142031"/>
          <a:ext cx="7543799" cy="385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6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0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0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9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80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80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6462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 dirty="0" smtClean="0">
                          <a:effectLst/>
                        </a:rPr>
                        <a:t>New</a:t>
                      </a:r>
                      <a:r>
                        <a:rPr lang="en-US" sz="1200" kern="1200" dirty="0">
                          <a:effectLst/>
                        </a:rPr>
                        <a:t>, incoming students who participated in placement  &amp; enrolled in any course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All</a:t>
                      </a:r>
                      <a:endParaRPr lang="en-US" sz="1200" dirty="0">
                        <a:effectLst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Assessed/</a:t>
                      </a:r>
                      <a:endParaRPr lang="en-US" sz="1200" dirty="0">
                        <a:effectLst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Placed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Eligible for transfer level</a:t>
                      </a:r>
                      <a:endParaRPr lang="en-US" sz="1200" dirty="0">
                        <a:effectLst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Eligible for</a:t>
                      </a:r>
                      <a:endParaRPr lang="en-US" sz="1200" dirty="0">
                        <a:effectLst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1 level below</a:t>
                      </a:r>
                      <a:endParaRPr lang="en-US" sz="1200" dirty="0">
                        <a:effectLst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>
                          <a:effectLst/>
                        </a:rPr>
                        <a:t>Eligible</a:t>
                      </a:r>
                      <a:endParaRPr lang="en-US" sz="1200">
                        <a:effectLst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>
                          <a:effectLst/>
                        </a:rPr>
                        <a:t>for</a:t>
                      </a:r>
                      <a:endParaRPr lang="en-US" sz="1200">
                        <a:effectLst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>
                          <a:effectLst/>
                        </a:rPr>
                        <a:t>2 levels below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>
                          <a:effectLst/>
                        </a:rPr>
                        <a:t>Eligible</a:t>
                      </a:r>
                      <a:endParaRPr lang="en-US" sz="1200">
                        <a:effectLst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>
                          <a:effectLst/>
                        </a:rPr>
                        <a:t>for 3+ levels below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</a:pPr>
                      <a:r>
                        <a:rPr lang="en-US" sz="1200" kern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#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#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#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#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#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</a:pPr>
                      <a:r>
                        <a:rPr lang="en-US" sz="1200" kern="1200">
                          <a:effectLst/>
                        </a:rPr>
                        <a:t>All 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6962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3%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233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34%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2389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33%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2307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29%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2033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</a:pPr>
                      <a:r>
                        <a:rPr lang="en-US" sz="1200" kern="1200">
                          <a:effectLst/>
                        </a:rPr>
                        <a:t>African American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</a:rPr>
                        <a:t>2%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</a:rPr>
                        <a:t>139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 dirty="0">
                          <a:effectLst/>
                        </a:rPr>
                        <a:t>22%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 dirty="0">
                          <a:effectLst/>
                        </a:rPr>
                        <a:t>30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</a:rPr>
                        <a:t>39%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</a:rPr>
                        <a:t>54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</a:rPr>
                        <a:t>39%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</a:rPr>
                        <a:t>55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Asian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4%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258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23%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26%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68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17%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43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34%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87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</a:pPr>
                      <a:r>
                        <a:rPr lang="en-US" sz="1200" kern="1200">
                          <a:effectLst/>
                        </a:rPr>
                        <a:t>Hispanic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75%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5252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2%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126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34%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1776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35%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1839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29%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1511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</a:pPr>
                      <a:r>
                        <a:rPr lang="en-US" sz="1200" kern="1200">
                          <a:effectLst/>
                        </a:rPr>
                        <a:t>White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15%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1046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3%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>
                          <a:effectLst/>
                        </a:rPr>
                        <a:t>36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>
                          <a:effectLst/>
                        </a:rPr>
                        <a:t>40%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413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29%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302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>
                          <a:effectLst/>
                        </a:rPr>
                        <a:t>28%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</a:pPr>
                      <a:r>
                        <a:rPr lang="en-US" sz="1200" kern="1200">
                          <a:effectLst/>
                        </a:rPr>
                        <a:t>295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Other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 dirty="0">
                          <a:effectLst/>
                        </a:rPr>
                        <a:t>4%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 dirty="0">
                          <a:effectLst/>
                        </a:rPr>
                        <a:t>267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 dirty="0">
                          <a:effectLst/>
                        </a:rPr>
                        <a:t>4%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</a:rPr>
                        <a:t>38%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</a:rPr>
                        <a:t>102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 kern="1200">
                          <a:effectLst/>
                        </a:rPr>
                        <a:t>26%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69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32%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en-US" sz="1200" kern="1200" dirty="0">
                          <a:effectLst/>
                        </a:rPr>
                        <a:t>85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05000" y="533400"/>
            <a:ext cx="54864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Reedley College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Student Placement in Math Curriculum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Fall 2016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B6C39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Potential Impact on Equity (Math Transfer Level</a:t>
            </a:r>
            <a:r>
              <a:rPr lang="en-US" sz="3200" dirty="0" smtClean="0">
                <a:solidFill>
                  <a:srgbClr val="CB6C39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) From Placement</a:t>
            </a:r>
            <a:endParaRPr lang="en-US" sz="3200" dirty="0">
              <a:solidFill>
                <a:srgbClr val="CB6C39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379562"/>
              </p:ext>
            </p:extLst>
          </p:nvPr>
        </p:nvGraphicFramePr>
        <p:xfrm>
          <a:off x="381000" y="12954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>
            <a:off x="76200" y="3505200"/>
            <a:ext cx="88392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35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1234</TotalTime>
  <Words>2171</Words>
  <Application>Microsoft Office PowerPoint</Application>
  <PresentationFormat>On-screen Show (4:3)</PresentationFormat>
  <Paragraphs>595</Paragraphs>
  <Slides>58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Times New Roman</vt:lpstr>
      <vt:lpstr>Verdana</vt:lpstr>
      <vt:lpstr>Wingdings 2</vt:lpstr>
      <vt:lpstr>Aspect</vt:lpstr>
      <vt:lpstr>My New Puppy</vt:lpstr>
      <vt:lpstr>High Level  Strategies for Increasing Student Completion of College Level Math Courses</vt:lpstr>
      <vt:lpstr>Field Trips and Conferences</vt:lpstr>
      <vt:lpstr>Group Meetings</vt:lpstr>
      <vt:lpstr>Completion of Transfer-Level Math  REEDLEY COLLEGE Fall 2013-Spring 2016</vt:lpstr>
      <vt:lpstr>Not all of our Students Intend to Transfer</vt:lpstr>
      <vt:lpstr>Percentage of Incoming Students that Place into Transfer Level Math</vt:lpstr>
      <vt:lpstr>The Need for a Better Solution - Equity</vt:lpstr>
      <vt:lpstr>Potential Impact on Equity (Math Transfer Level) From Placement</vt:lpstr>
      <vt:lpstr>Three Strategies for Increasing Student Completion in College Level Mathematics</vt:lpstr>
      <vt:lpstr>Strategy 1 How Good is the Assessment Test?</vt:lpstr>
      <vt:lpstr>Predictive validity of Tests (transfer level) Multiple Measures Assessment Project (MMAP)</vt:lpstr>
      <vt:lpstr>From Bostian (2016), North Carolina Waves GPA Wand, Students Magically College Ready. Adapted from research of Belfield and Crosta, 2012 </vt:lpstr>
      <vt:lpstr>Multiple Measures</vt:lpstr>
      <vt:lpstr>Predicting transfer-level grades Test vs GPA</vt:lpstr>
      <vt:lpstr>PowerPoint Presentation</vt:lpstr>
      <vt:lpstr>Example Decision Tree (transfer-level Statistics)</vt:lpstr>
      <vt:lpstr>Reedley College Placement Rules for (STEM)</vt:lpstr>
      <vt:lpstr>Reedley College Placement Rules for (Non-STEM)</vt:lpstr>
      <vt:lpstr>Reedley College Placement Rules for (STEM)</vt:lpstr>
      <vt:lpstr>Reedley College Placement Rules for (Non-STEM)</vt:lpstr>
      <vt:lpstr>Implementing a Co-requisite Model for Statistics – Strategy 2</vt:lpstr>
      <vt:lpstr>Of the 31,959 students who started only 3,383 enrolled and finally only 2334 of those students completed the transfer level course. (MMAP talk September 2016) </vt:lpstr>
      <vt:lpstr>What can we do?</vt:lpstr>
      <vt:lpstr>Reducing The Exit Points.</vt:lpstr>
      <vt:lpstr>Statewide: 2,334 finished a transfer level course of the 16,362 who are listed here two levels below.       14.2% statewide.</vt:lpstr>
      <vt:lpstr>How does our data compare to the 14.2%?</vt:lpstr>
      <vt:lpstr>31 % of our students make it through in four years and 69% of them do not.</vt:lpstr>
      <vt:lpstr>Pre-Statistics – Strategy 3</vt:lpstr>
      <vt:lpstr>The CSU and UC systems approve any pathway with our current statistics courses unchanged.</vt:lpstr>
      <vt:lpstr>Math 211 Pre-Statistics course</vt:lpstr>
      <vt:lpstr>Math 211 Pre-Statistics – who can take it?</vt:lpstr>
      <vt:lpstr>If* the CID is changed for Math 45 in the future. (It has not changed yet.)</vt:lpstr>
      <vt:lpstr>STEM and Education major pathways won’t change with Math 211</vt:lpstr>
      <vt:lpstr>Math Pathway - Reedley</vt:lpstr>
      <vt:lpstr>Math Pathways - Reedley</vt:lpstr>
      <vt:lpstr>Math Pathway - Reedley</vt:lpstr>
      <vt:lpstr>Math Pathways - Reedley</vt:lpstr>
      <vt:lpstr>Math Pathways - Reedley</vt:lpstr>
      <vt:lpstr>Math Pathways - Reedley </vt:lpstr>
      <vt:lpstr>Math Pathways - Reedley </vt:lpstr>
      <vt:lpstr>Math Pathways - Reedley </vt:lpstr>
      <vt:lpstr>Change Can be Hard.</vt:lpstr>
      <vt:lpstr>Math Pathways - The Future </vt:lpstr>
      <vt:lpstr>Math 211 – Student passes and changes their major?</vt:lpstr>
      <vt:lpstr>Business Major Example Standard Pathway</vt:lpstr>
      <vt:lpstr>Math 211 students who switch to Business after completing Math 211.</vt:lpstr>
      <vt:lpstr>Math 211 students who change their majors after completing Statistics.</vt:lpstr>
      <vt:lpstr>Students entering eligible for Math 103 (Algebra 2) and NOT eligible for statistics.</vt:lpstr>
      <vt:lpstr>Students entering eligible for Math 103 and NOT eligible for statistics.</vt:lpstr>
      <vt:lpstr>What is in the Pre-Statistics Curriculum?</vt:lpstr>
      <vt:lpstr>Pre-Statistics Objectives</vt:lpstr>
      <vt:lpstr>Pre-Statistics  Outline Section 1</vt:lpstr>
      <vt:lpstr>Pre-Statistics  Outline Section 2</vt:lpstr>
      <vt:lpstr>Pre-Statistics  Outline Section 3</vt:lpstr>
      <vt:lpstr>Pre-Statistics  Outline Section 4</vt:lpstr>
      <vt:lpstr>Pre-Statistics  Outline Section 5</vt:lpstr>
      <vt:lpstr>Pre-Statistics  Outline Section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Level  Strategies for Increasing Student Completion of College Level Math Courses</dc:title>
  <dc:creator>Jim</dc:creator>
  <cp:lastModifiedBy>Jim Gilmore</cp:lastModifiedBy>
  <cp:revision>55</cp:revision>
  <dcterms:created xsi:type="dcterms:W3CDTF">2016-09-14T03:14:39Z</dcterms:created>
  <dcterms:modified xsi:type="dcterms:W3CDTF">2017-01-18T20:32:30Z</dcterms:modified>
</cp:coreProperties>
</file>