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60" r:id="rId3"/>
    <p:sldId id="259" r:id="rId4"/>
    <p:sldId id="266" r:id="rId5"/>
    <p:sldId id="262" r:id="rId6"/>
    <p:sldId id="263" r:id="rId7"/>
    <p:sldId id="264" r:id="rId8"/>
    <p:sldId id="256" r:id="rId9"/>
    <p:sldId id="257" r:id="rId10"/>
    <p:sldId id="265" r:id="rId11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1" d="100"/>
          <a:sy n="31" d="100"/>
        </p:scale>
        <p:origin x="47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005\Desktop\RC%20ISS%202017%20Year%203%20goal%20stat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005\Desktop\RC%20ISS%202017%20Year%203%20goal%20statu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Successful Course Completion</a:t>
            </a:r>
          </a:p>
          <a:p>
            <a:pPr>
              <a:defRPr/>
            </a:pPr>
            <a:r>
              <a:rPr lang="en-US"/>
              <a:t>(Credit Courses)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Reedley</c:v>
          </c:tx>
          <c:spPr>
            <a:ln w="34925" cap="rnd">
              <a:solidFill>
                <a:schemeClr val="accent4">
                  <a:shade val="65000"/>
                </a:schemeClr>
              </a:solidFill>
              <a:round/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7.2826552930883637E-2"/>
                  <c:y val="-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7270997375328129E-2"/>
                  <c:y val="-4.16666666666667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7270997375328087E-2"/>
                  <c:y val="-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7270997375328087E-2"/>
                  <c:y val="-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9368110236220371E-2"/>
                  <c:y val="-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Sheet2!$B$3:$F$3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Sheet2!$B$4:$F$4</c:f>
              <c:numCache>
                <c:formatCode>0.00%</c:formatCode>
                <c:ptCount val="5"/>
                <c:pt idx="0">
                  <c:v>0.67300000000000004</c:v>
                </c:pt>
                <c:pt idx="1">
                  <c:v>0.67600000000000005</c:v>
                </c:pt>
                <c:pt idx="2">
                  <c:v>0.67900000000000005</c:v>
                </c:pt>
                <c:pt idx="3">
                  <c:v>0.68530000000000002</c:v>
                </c:pt>
                <c:pt idx="4">
                  <c:v>0.69789999999999996</c:v>
                </c:pt>
              </c:numCache>
            </c:numRef>
          </c:val>
          <c:smooth val="0"/>
        </c:ser>
        <c:ser>
          <c:idx val="1"/>
          <c:order val="1"/>
          <c:tx>
            <c:v>State</c:v>
          </c:tx>
          <c:spPr>
            <a:ln w="34925" cap="rnd">
              <a:solidFill>
                <a:srgbClr val="FFFF00"/>
              </a:solidFill>
              <a:round/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dLbls>
            <c:dLbl>
              <c:idx val="4"/>
              <c:layout>
                <c:manualLayout>
                  <c:x val="-6.1034776902887035E-2"/>
                  <c:y val="6.4814814814814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92D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Sheet2!$B$3:$F$3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Sheet2!$B$5:$F$5</c:f>
              <c:numCache>
                <c:formatCode>General</c:formatCode>
                <c:ptCount val="5"/>
                <c:pt idx="4" formatCode="0.00%">
                  <c:v>0.69689999999999996</c:v>
                </c:pt>
              </c:numCache>
            </c:numRef>
          </c:val>
          <c:smooth val="0"/>
        </c:ser>
        <c:ser>
          <c:idx val="2"/>
          <c:order val="2"/>
          <c:tx>
            <c:v>District</c:v>
          </c:tx>
          <c:spPr>
            <a:ln w="34925" cap="rnd">
              <a:solidFill>
                <a:srgbClr val="92D050"/>
              </a:solidFill>
              <a:round/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dLbls>
            <c:dLbl>
              <c:idx val="4"/>
              <c:layout>
                <c:manualLayout>
                  <c:x val="-3.0564085739282692E-2"/>
                  <c:y val="-1.38888888888889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Sheet2!$B$3:$F$3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Sheet2!$B$6:$F$6</c:f>
              <c:numCache>
                <c:formatCode>General</c:formatCode>
                <c:ptCount val="5"/>
                <c:pt idx="4" formatCode="0.00%">
                  <c:v>0.70379999999999998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9782016"/>
        <c:axId val="168734496"/>
      </c:lineChart>
      <c:catAx>
        <c:axId val="16978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734496"/>
        <c:crosses val="autoZero"/>
        <c:auto val="1"/>
        <c:lblAlgn val="ctr"/>
        <c:lblOffset val="100"/>
        <c:noMultiLvlLbl val="0"/>
      </c:catAx>
      <c:valAx>
        <c:axId val="16873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8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Successful</a:t>
            </a:r>
            <a:r>
              <a:rPr lang="en-US" baseline="0"/>
              <a:t> Course Completion</a:t>
            </a:r>
          </a:p>
          <a:p>
            <a:pPr>
              <a:defRPr/>
            </a:pPr>
            <a:r>
              <a:rPr lang="en-US" baseline="0"/>
              <a:t>(Basic Skills Courses)</a:t>
            </a:r>
            <a:endParaRPr lang="en-US"/>
          </a:p>
        </c:rich>
      </c:tx>
      <c:layout>
        <c:manualLayout>
          <c:xMode val="edge"/>
          <c:yMode val="edge"/>
          <c:x val="0.27310573607161748"/>
          <c:y val="2.23911473702850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Sheet2!$A$10</c:f>
              <c:strCache>
                <c:ptCount val="1"/>
                <c:pt idx="0">
                  <c:v>Reedley</c:v>
                </c:pt>
              </c:strCache>
            </c:strRef>
          </c:tx>
          <c:spPr>
            <a:ln w="34925" cap="rnd">
              <a:solidFill>
                <a:schemeClr val="accent4">
                  <a:shade val="65000"/>
                </a:schemeClr>
              </a:solidFill>
              <a:round/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Sheet2!$B$9:$F$9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Sheet2!$B$10:$F$10</c:f>
              <c:numCache>
                <c:formatCode>0.00%</c:formatCode>
                <c:ptCount val="5"/>
                <c:pt idx="0">
                  <c:v>0.56489999999999996</c:v>
                </c:pt>
                <c:pt idx="1">
                  <c:v>0.60009999999999997</c:v>
                </c:pt>
                <c:pt idx="2">
                  <c:v>0.59519999999999995</c:v>
                </c:pt>
                <c:pt idx="3">
                  <c:v>0.6028</c:v>
                </c:pt>
                <c:pt idx="4">
                  <c:v>0.61880000000000002</c:v>
                </c:pt>
              </c:numCache>
            </c:numRef>
          </c:val>
          <c:smooth val="0"/>
        </c:ser>
        <c:ser>
          <c:idx val="1"/>
          <c:order val="1"/>
          <c:tx>
            <c:v>State</c:v>
          </c:tx>
          <c:spPr>
            <a:ln w="34925" cap="rnd">
              <a:solidFill>
                <a:srgbClr val="FFFF00"/>
              </a:solidFill>
              <a:round/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dLbls>
            <c:dLbl>
              <c:idx val="4"/>
              <c:layout>
                <c:manualLayout>
                  <c:x val="-4.0527058955287042E-2"/>
                  <c:y val="-4.3248087188383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92D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Sheet2!$B$9:$F$9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Sheet2!$B$11:$F$11</c:f>
              <c:numCache>
                <c:formatCode>General</c:formatCode>
                <c:ptCount val="5"/>
                <c:pt idx="4" formatCode="0.00%">
                  <c:v>0.60360000000000003</c:v>
                </c:pt>
              </c:numCache>
            </c:numRef>
          </c:val>
          <c:smooth val="0"/>
        </c:ser>
        <c:ser>
          <c:idx val="2"/>
          <c:order val="2"/>
          <c:tx>
            <c:v>District</c:v>
          </c:tx>
          <c:spPr>
            <a:ln w="34925" cap="rnd">
              <a:solidFill>
                <a:srgbClr val="92D050"/>
              </a:solidFill>
              <a:round/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dLbls>
            <c:dLbl>
              <c:idx val="4"/>
              <c:layout>
                <c:manualLayout>
                  <c:x val="-4.7145888013998355E-2"/>
                  <c:y val="-0.1133912948381452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Sheet2!$B$9:$F$9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Sheet2!$B$12:$F$12</c:f>
              <c:numCache>
                <c:formatCode>General</c:formatCode>
                <c:ptCount val="5"/>
                <c:pt idx="4" formatCode="0.00%">
                  <c:v>0.62070000000000003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1098088"/>
        <c:axId val="220016064"/>
      </c:lineChart>
      <c:catAx>
        <c:axId val="17109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016064"/>
        <c:crosses val="autoZero"/>
        <c:auto val="1"/>
        <c:lblAlgn val="ctr"/>
        <c:lblOffset val="100"/>
        <c:noMultiLvlLbl val="0"/>
      </c:catAx>
      <c:valAx>
        <c:axId val="22001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098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92D05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8961-DB3D-4C99-8763-6950CEEF655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E8203-6E12-41E4-81DE-239723CDF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71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18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03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06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3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34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42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13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31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63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203-6E12-41E4-81DE-239723CDF2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79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5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1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0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7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2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8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0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6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9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2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443523-AFDC-4434-B977-25CC1E1297E8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0C0B487-5E21-45E8-B2EA-80FA748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740" y="1329709"/>
            <a:ext cx="8057662" cy="3281367"/>
          </a:xfrm>
        </p:spPr>
        <p:txBody>
          <a:bodyPr>
            <a:normAutofit/>
          </a:bodyPr>
          <a:lstStyle/>
          <a:p>
            <a:r>
              <a:rPr lang="en-US" sz="4800" dirty="0" smtClean="0"/>
              <a:t>2017 Institutional Set Standards (ISS) Update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Purpose of IEPI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95" y="95250"/>
            <a:ext cx="1198626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Recap of ISS developed in 2016</a:t>
            </a:r>
          </a:p>
          <a:p>
            <a:r>
              <a:rPr lang="en-US" dirty="0" smtClean="0"/>
              <a:t>Check </a:t>
            </a:r>
            <a:r>
              <a:rPr lang="en-US" dirty="0"/>
              <a:t>for understanding</a:t>
            </a:r>
          </a:p>
          <a:p>
            <a:r>
              <a:rPr lang="en-US" dirty="0"/>
              <a:t>Our 2016 goal </a:t>
            </a:r>
            <a:r>
              <a:rPr lang="en-US" dirty="0" smtClean="0"/>
              <a:t>outcome</a:t>
            </a:r>
          </a:p>
          <a:p>
            <a:r>
              <a:rPr lang="en-US" dirty="0" smtClean="0"/>
              <a:t>The discussions</a:t>
            </a:r>
          </a:p>
          <a:p>
            <a:r>
              <a:rPr lang="en-US" dirty="0" smtClean="0"/>
              <a:t>2017 Drafted Goals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825" y="765033"/>
            <a:ext cx="7659594" cy="53187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Striped Right Arrow 9"/>
          <p:cNvSpPr/>
          <p:nvPr/>
        </p:nvSpPr>
        <p:spPr>
          <a:xfrm rot="3108809">
            <a:off x="9778492" y="519017"/>
            <a:ext cx="1214580" cy="69018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4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by IEPI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299" y="1227976"/>
            <a:ext cx="8296275" cy="43929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Arrow Connector 4"/>
          <p:cNvCxnSpPr/>
          <p:nvPr/>
        </p:nvCxnSpPr>
        <p:spPr>
          <a:xfrm>
            <a:off x="3752850" y="1952625"/>
            <a:ext cx="409575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752849" y="4714875"/>
            <a:ext cx="409575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752850" y="2333625"/>
            <a:ext cx="409575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52848" y="5210175"/>
            <a:ext cx="409575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9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Fall 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VS</a:t>
            </a:r>
            <a:br>
              <a:rPr lang="en-US" dirty="0" smtClean="0"/>
            </a:br>
            <a:r>
              <a:rPr lang="en-US" sz="3200" dirty="0" smtClean="0"/>
              <a:t>Student Success Scorecard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FALL DATA</a:t>
            </a:r>
            <a:endParaRPr lang="en-US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7908" y="864108"/>
            <a:ext cx="4177414" cy="4879556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>
          <a:xfrm>
            <a:off x="9597292" y="1312985"/>
            <a:ext cx="500185" cy="134424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8475784" y="3598985"/>
            <a:ext cx="2313354" cy="429847"/>
          </a:xfrm>
          <a:prstGeom prst="bentConnector3">
            <a:avLst>
              <a:gd name="adj1" fmla="val 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9953635" y="1312985"/>
            <a:ext cx="1030327" cy="1051171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4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Data</a:t>
            </a:r>
            <a:br>
              <a:rPr lang="en-US" dirty="0" smtClean="0"/>
            </a:br>
            <a:r>
              <a:rPr lang="en-US" dirty="0" smtClean="0"/>
              <a:t>VS</a:t>
            </a:r>
            <a:br>
              <a:rPr lang="en-US" dirty="0" smtClean="0"/>
            </a:br>
            <a:r>
              <a:rPr lang="en-US" sz="3200" u="sng" dirty="0" smtClean="0"/>
              <a:t>Student Success Scorecard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SCORECARD</a:t>
            </a:r>
            <a:endParaRPr lang="en-US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7908" y="864108"/>
            <a:ext cx="4177414" cy="4879556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9515322" y="2704123"/>
            <a:ext cx="605601" cy="217267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Elbow Connector 6"/>
          <p:cNvCxnSpPr/>
          <p:nvPr/>
        </p:nvCxnSpPr>
        <p:spPr>
          <a:xfrm flipV="1">
            <a:off x="9440985" y="4876800"/>
            <a:ext cx="382953" cy="242278"/>
          </a:xfrm>
          <a:prstGeom prst="bentConnector3">
            <a:avLst>
              <a:gd name="adj1" fmla="val 948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5-Point Star 15"/>
          <p:cNvSpPr/>
          <p:nvPr/>
        </p:nvSpPr>
        <p:spPr>
          <a:xfrm>
            <a:off x="9953635" y="3157415"/>
            <a:ext cx="1030327" cy="1051171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4677" y="1477108"/>
            <a:ext cx="9503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How did we do??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2283" y="2386012"/>
            <a:ext cx="4628295" cy="360828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890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64536" cy="4601183"/>
          </a:xfrm>
        </p:spPr>
        <p:txBody>
          <a:bodyPr/>
          <a:lstStyle/>
          <a:p>
            <a:r>
              <a:rPr lang="en-US" dirty="0" smtClean="0"/>
              <a:t>Reedley College in comparison with State and District </a:t>
            </a:r>
            <a:br>
              <a:rPr lang="en-US" dirty="0" smtClean="0"/>
            </a:br>
            <a:r>
              <a:rPr lang="en-US" dirty="0"/>
              <a:t>-</a:t>
            </a:r>
            <a:r>
              <a:rPr lang="en-US" dirty="0" smtClean="0"/>
              <a:t>5-Year Trend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381543"/>
              </p:ext>
            </p:extLst>
          </p:nvPr>
        </p:nvGraphicFramePr>
        <p:xfrm>
          <a:off x="3869269" y="864108"/>
          <a:ext cx="7315200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216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99881" cy="4601183"/>
          </a:xfrm>
        </p:spPr>
        <p:txBody>
          <a:bodyPr/>
          <a:lstStyle/>
          <a:p>
            <a:r>
              <a:rPr lang="en-US" dirty="0"/>
              <a:t>Reedley College in comparison with State and District </a:t>
            </a:r>
            <a:br>
              <a:rPr lang="en-US" dirty="0"/>
            </a:br>
            <a:r>
              <a:rPr lang="en-US" dirty="0"/>
              <a:t>-5-Year Trend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3695"/>
              </p:ext>
            </p:extLst>
          </p:nvPr>
        </p:nvGraphicFramePr>
        <p:xfrm>
          <a:off x="3869268" y="864108"/>
          <a:ext cx="7315199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04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273</TotalTime>
  <Words>91</Words>
  <Application>Microsoft Office PowerPoint</Application>
  <PresentationFormat>Widescreen</PresentationFormat>
  <Paragraphs>31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Frame</vt:lpstr>
      <vt:lpstr>2017 Institutional Set Standards (ISS) Update</vt:lpstr>
      <vt:lpstr>Topics to Cover</vt:lpstr>
      <vt:lpstr>Year 2016</vt:lpstr>
      <vt:lpstr>Required by IEPI</vt:lpstr>
      <vt:lpstr>Fall Data VS Student Success Scorecard</vt:lpstr>
      <vt:lpstr>Fall Data VS Student Success Scorecard</vt:lpstr>
      <vt:lpstr>PowerPoint Presentation</vt:lpstr>
      <vt:lpstr>Reedley College in comparison with State and District  -5-Year Trend</vt:lpstr>
      <vt:lpstr>Reedley College in comparison with State and District  -5-Year Trend</vt:lpstr>
      <vt:lpstr>PowerPoint Presentation</vt:lpstr>
    </vt:vector>
  </TitlesOfParts>
  <Company>SCCCD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and District 5-Year Trend</dc:title>
  <dc:creator>Janice Offenbach</dc:creator>
  <cp:lastModifiedBy>Eileen Apperson-Williams</cp:lastModifiedBy>
  <cp:revision>24</cp:revision>
  <dcterms:created xsi:type="dcterms:W3CDTF">2017-04-20T21:29:39Z</dcterms:created>
  <dcterms:modified xsi:type="dcterms:W3CDTF">2017-10-12T20:59:27Z</dcterms:modified>
</cp:coreProperties>
</file>